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9" r:id="rId4"/>
    <p:sldId id="327" r:id="rId5"/>
    <p:sldId id="328" r:id="rId6"/>
    <p:sldId id="330" r:id="rId7"/>
    <p:sldId id="331" r:id="rId8"/>
    <p:sldId id="334" r:id="rId9"/>
    <p:sldId id="332" r:id="rId10"/>
    <p:sldId id="333" r:id="rId11"/>
    <p:sldId id="326" r:id="rId12"/>
    <p:sldId id="314" r:id="rId13"/>
    <p:sldId id="26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dOl2j4uXIWgLbyw5kSfsqfoW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40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43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axresdefault.jpg">
            <a:extLst>
              <a:ext uri="{FF2B5EF4-FFF2-40B4-BE49-F238E27FC236}">
                <a16:creationId xmlns:a16="http://schemas.microsoft.com/office/drawing/2014/main" id="{12C69DAF-698D-674E-A7E8-165088E7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3" y="699971"/>
            <a:ext cx="3772189" cy="335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141576E3-BB54-784E-812D-7754896FA8E6}"/>
              </a:ext>
            </a:extLst>
          </p:cNvPr>
          <p:cNvSpPr txBox="1"/>
          <p:nvPr/>
        </p:nvSpPr>
        <p:spPr>
          <a:xfrm>
            <a:off x="4740149" y="1930997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lang="en" b="1" dirty="0"/>
          </a:p>
          <a:p>
            <a:pPr lvl="0">
              <a:buSzPts val="1400"/>
            </a:pPr>
            <a:r>
              <a:rPr lang="en" b="1" dirty="0"/>
              <a:t>SESSION NO : </a:t>
            </a:r>
            <a:r>
              <a:rPr lang="en-US" b="1" dirty="0"/>
              <a:t>10</a:t>
            </a:r>
            <a:endParaRPr lang="en" b="1" dirty="0"/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</a:t>
            </a:r>
            <a:r>
              <a:rPr lang="en" b="1" dirty="0"/>
              <a:t> (HINDI)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ER:</a:t>
            </a:r>
            <a:r>
              <a:rPr lang="hi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12</a:t>
            </a:r>
          </a:p>
          <a:p>
            <a:pPr lvl="0">
              <a:buSzPts val="1400"/>
            </a:pPr>
            <a:r>
              <a:rPr lang="e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-IN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विलोम शब्द</a:t>
            </a:r>
            <a:endParaRPr lang="en-IN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400"/>
            </a:pPr>
            <a:r>
              <a:rPr lang="en-US" b="1" dirty="0">
                <a:solidFill>
                  <a:schemeClr val="tx1"/>
                </a:solidFill>
              </a:rPr>
              <a:t>SUB TOPIC: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प्रस्तावना,विश्लेषण,प्रश्नोत्तर</a:t>
            </a:r>
          </a:p>
          <a:p>
            <a:pPr>
              <a:buSzPts val="1400"/>
            </a:pPr>
            <a:endParaRPr lang="en-US" b="1" dirty="0">
              <a:solidFill>
                <a:schemeClr val="tx1"/>
              </a:solidFill>
            </a:endParaRPr>
          </a:p>
          <a:p>
            <a:pPr>
              <a:buSzPts val="1400"/>
            </a:pPr>
            <a:endParaRPr lang="en-US" b="1" dirty="0"/>
          </a:p>
          <a:p>
            <a:pPr lvl="0">
              <a:buSzPts val="1400"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9EE75-A3A3-5A43-BC23-D7B57A600850}"/>
              </a:ext>
            </a:extLst>
          </p:cNvPr>
          <p:cNvSpPr txBox="1"/>
          <p:nvPr/>
        </p:nvSpPr>
        <p:spPr>
          <a:xfrm>
            <a:off x="2019545" y="115115"/>
            <a:ext cx="61010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</a:t>
            </a:r>
            <a:r>
              <a:rPr lang="hi-IN" sz="3200" b="1" dirty="0">
                <a:solidFill>
                  <a:srgbClr val="FF0000"/>
                </a:solidFill>
                <a:latin typeface="+mj-lt"/>
              </a:rPr>
              <a:t>पाठ-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12 विलोम शब्द</a:t>
            </a:r>
            <a:endParaRPr lang="hi-IN" sz="3200" b="1" dirty="0">
              <a:solidFill>
                <a:srgbClr val="FF0000"/>
              </a:solidFill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i-IN" sz="2400" b="1" dirty="0">
                <a:latin typeface="+mj-lt"/>
              </a:rPr>
              <a:t>    </a:t>
            </a:r>
            <a:r>
              <a:rPr lang="en-IN" sz="2400" b="1" dirty="0">
                <a:latin typeface="+mj-lt"/>
              </a:rPr>
              <a:t>      </a:t>
            </a:r>
            <a:r>
              <a:rPr lang="hi-IN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प्रस्तावना, विश्लेषण, प्रश्नोत्तर</a:t>
            </a:r>
            <a:r>
              <a:rPr lang="en-IN" sz="2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
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hi-IN" sz="24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FE4A-F235-2C41-8C5D-9F385B82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A2ECC-CE34-AA41-A620-10228F0F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F7168-D26B-C144-BACE-28584FBA9486}"/>
              </a:ext>
            </a:extLst>
          </p:cNvPr>
          <p:cNvSpPr txBox="1"/>
          <p:nvPr/>
        </p:nvSpPr>
        <p:spPr>
          <a:xfrm>
            <a:off x="1236638" y="1161857"/>
            <a:ext cx="6574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000" b="1"/>
              <a:t>2. शब्दों के उचित विलोम शब्द पर </a:t>
            </a:r>
            <a:r>
              <a:rPr lang="en-US" sz="2000" b="1"/>
              <a:t>गोला लगाइए।</a:t>
            </a:r>
          </a:p>
          <a:p>
            <a:endParaRPr lang="en-US" sz="2000" b="1"/>
          </a:p>
          <a:p>
            <a:r>
              <a:rPr lang="hi-IN" sz="2000" b="1"/>
              <a:t>(क) गुण</a:t>
            </a:r>
            <a:r>
              <a:rPr lang="en-US" sz="2000" b="1"/>
              <a:t> –      दोष        </a:t>
            </a:r>
          </a:p>
          <a:p>
            <a:endParaRPr lang="en-US" sz="2000" b="1"/>
          </a:p>
          <a:p>
            <a:r>
              <a:rPr lang="hi-IN" sz="2000" b="1"/>
              <a:t>(ख)</a:t>
            </a:r>
            <a:r>
              <a:rPr lang="en-US" sz="2000" b="1"/>
              <a:t>सम्मान-  अपमान</a:t>
            </a:r>
          </a:p>
          <a:p>
            <a:endParaRPr lang="en-US" sz="2000" b="1"/>
          </a:p>
          <a:p>
            <a:r>
              <a:rPr lang="hi-IN" sz="2000" b="1"/>
              <a:t>(ग) </a:t>
            </a:r>
            <a:r>
              <a:rPr lang="en-US" sz="2000" b="1"/>
              <a:t>प्रसन्न- अप्रसन्न     </a:t>
            </a:r>
          </a:p>
          <a:p>
            <a:endParaRPr lang="en-US" sz="2000" b="1"/>
          </a:p>
          <a:p>
            <a:r>
              <a:rPr lang="en-US" sz="2000" b="1"/>
              <a:t> घ)स्वामी-   सेवक         </a:t>
            </a:r>
          </a:p>
        </p:txBody>
      </p:sp>
      <p:pic>
        <p:nvPicPr>
          <p:cNvPr id="9" name="Google Shape;89;p6">
            <a:extLst>
              <a:ext uri="{FF2B5EF4-FFF2-40B4-BE49-F238E27FC236}">
                <a16:creationId xmlns:a16="http://schemas.microsoft.com/office/drawing/2014/main" id="{B6D32399-3C73-EF4D-A1F3-5208100B98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52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BD71-233B-1747-A1D7-973FA8F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0DB20-8CC4-4543-89A5-C083A6978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80F4A-0CF0-DF40-8FE3-A8F2D7AEB2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18010-4C03-F64D-A7D3-E8C29DFA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61496415-6687-9740-BA63-56D47446ED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3CDCB5-C8DB-944C-A25C-5C3A452BF22F}"/>
              </a:ext>
            </a:extLst>
          </p:cNvPr>
          <p:cNvSpPr txBox="1"/>
          <p:nvPr/>
        </p:nvSpPr>
        <p:spPr>
          <a:xfrm>
            <a:off x="3658488" y="1656738"/>
            <a:ext cx="312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000" b="1"/>
              <a:t>गृहकार्य</a:t>
            </a:r>
          </a:p>
          <a:p>
            <a:pPr algn="l"/>
            <a:endParaRPr lang="en-US" sz="2000" b="1"/>
          </a:p>
          <a:p>
            <a:pPr algn="l"/>
            <a:endParaRPr lang="en-US" sz="2000" b="1"/>
          </a:p>
          <a:p>
            <a:pPr algn="l"/>
            <a:endParaRPr lang="en-IN" sz="2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69DE1-C8D2-A44C-8F2E-490A872B0BEA}"/>
              </a:ext>
            </a:extLst>
          </p:cNvPr>
          <p:cNvSpPr txBox="1"/>
          <p:nvPr/>
        </p:nvSpPr>
        <p:spPr>
          <a:xfrm>
            <a:off x="2285556" y="2417861"/>
            <a:ext cx="457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b">
              <a:spcBef>
                <a:spcPts val="0"/>
              </a:spcBef>
              <a:spcAft>
                <a:spcPts val="0"/>
              </a:spcAft>
            </a:pPr>
            <a:r>
              <a:rPr lang="hi-IN" sz="2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पृष्ठ संख्या ८४ प्रश्न संख्या ३ अपनी व्याकरण कॉपी में लिखिए</a:t>
            </a:r>
            <a:endParaRPr lang="en-US" sz="2000" b="1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689C-05F7-1E4D-9AF9-0C49960F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0628F-F85A-8345-9957-9854C8C5D8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E5571-0C11-3D4A-921A-D1EB6F99A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b="1">
                <a:solidFill>
                  <a:srgbClr val="C00000"/>
                </a:solidFill>
              </a:rPr>
              <a:t>गृहकार्य</a:t>
            </a:r>
          </a:p>
          <a:p>
            <a:pPr algn="l"/>
            <a:endParaRPr lang="en-IN" sz="1800" b="1">
              <a:solidFill>
                <a:schemeClr val="accent2"/>
              </a:solidFill>
            </a:endParaRPr>
          </a:p>
          <a:p>
            <a:pPr rtl="0"/>
            <a:r>
              <a:rPr lang="en-IN" sz="1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</a:rPr>
              <a:t> कठिन शब्दों को रेखांकित करें।</a:t>
            </a:r>
            <a:endParaRPr lang="hi-IN" sz="3200" b="1">
              <a:solidFill>
                <a:schemeClr val="accent2"/>
              </a:solidFill>
              <a:effectLst/>
            </a:endParaRPr>
          </a:p>
          <a:p>
            <a:pPr algn="l"/>
            <a:endParaRPr lang="en-IN" sz="1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B494E-A956-6141-8A4B-A5F7B999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sp>
        <p:nvSpPr>
          <p:cNvPr id="14" name="Google Shape;83;p5">
            <a:extLst>
              <a:ext uri="{FF2B5EF4-FFF2-40B4-BE49-F238E27FC236}">
                <a16:creationId xmlns:a16="http://schemas.microsoft.com/office/drawing/2014/main" id="{AA254BA1-6AD9-1940-8CC2-B884F6200F68}"/>
              </a:ext>
            </a:extLst>
          </p:cNvPr>
          <p:cNvSpPr txBox="1"/>
          <p:nvPr/>
        </p:nvSpPr>
        <p:spPr>
          <a:xfrm>
            <a:off x="2950827" y="1546714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</a:rPr>
              <a:t>शिक्षण प्रतिफल</a:t>
            </a:r>
            <a:endParaRPr sz="2000" b="1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D25D9-0819-8943-BC00-C5BB45F8F9CF}"/>
              </a:ext>
            </a:extLst>
          </p:cNvPr>
          <p:cNvSpPr txBox="1"/>
          <p:nvPr/>
        </p:nvSpPr>
        <p:spPr>
          <a:xfrm>
            <a:off x="2445950" y="2395064"/>
            <a:ext cx="464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b="1"/>
              <a:t>छात्र </a:t>
            </a:r>
            <a:r>
              <a:rPr lang="en-US" sz="2400" b="1"/>
              <a:t>विलोम शब्द और उसके प्रश्नोत्तर  के बारे में जानकारी प्राप्त किए</a:t>
            </a:r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37D5BCE0-BB63-1F41-9DC3-5C199CACCD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8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78204-D389-CF4A-B0B2-C2E324B1E8A2}"/>
              </a:ext>
            </a:extLst>
          </p:cNvPr>
          <p:cNvSpPr txBox="1"/>
          <p:nvPr/>
        </p:nvSpPr>
        <p:spPr>
          <a:xfrm>
            <a:off x="1097823" y="1742059"/>
            <a:ext cx="43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1B60DB-349B-DD47-B6A6-AC5BBE70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3" y="1"/>
            <a:ext cx="8896673" cy="504768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9B2D97A-583B-FB45-B168-393BF13CF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09" y="95813"/>
            <a:ext cx="6225891" cy="1452208"/>
          </a:xfrm>
          <a:prstGeom prst="rect">
            <a:avLst/>
          </a:prstGeom>
        </p:spPr>
      </p:pic>
      <p:sp>
        <p:nvSpPr>
          <p:cNvPr id="10" name="Google Shape;62;p2">
            <a:extLst>
              <a:ext uri="{FF2B5EF4-FFF2-40B4-BE49-F238E27FC236}">
                <a16:creationId xmlns:a16="http://schemas.microsoft.com/office/drawing/2014/main" id="{4513F64E-F9BE-2C49-B561-968BA1E9DD2F}"/>
              </a:ext>
            </a:extLst>
          </p:cNvPr>
          <p:cNvSpPr txBox="1"/>
          <p:nvPr/>
        </p:nvSpPr>
        <p:spPr>
          <a:xfrm>
            <a:off x="1679183" y="17908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उद्देश्य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ADEA2-F01B-CE42-A95A-4C8653DEC9F2}"/>
              </a:ext>
            </a:extLst>
          </p:cNvPr>
          <p:cNvSpPr txBox="1"/>
          <p:nvPr/>
        </p:nvSpPr>
        <p:spPr>
          <a:xfrm>
            <a:off x="2061740" y="2379209"/>
            <a:ext cx="4892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इस पाठ के माध्यम से व्याकरण विलोम शब्द और उसके प्रश्नोत्तर  के बारे में ज्ञान प्राप्त करेंगे</a:t>
            </a:r>
          </a:p>
        </p:txBody>
      </p:sp>
      <p:pic>
        <p:nvPicPr>
          <p:cNvPr id="3" name="Google Shape;89;p6">
            <a:extLst>
              <a:ext uri="{FF2B5EF4-FFF2-40B4-BE49-F238E27FC236}">
                <a16:creationId xmlns:a16="http://schemas.microsoft.com/office/drawing/2014/main" id="{2855A047-20EF-5F4A-A079-E0C625FDF6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9072" y="3991026"/>
            <a:ext cx="1003228" cy="81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A58E-051C-8742-82FC-3556B28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EB2951A-D5F5-D148-95EA-D6C73F7F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4" name="Google Shape;89;p6">
            <a:extLst>
              <a:ext uri="{FF2B5EF4-FFF2-40B4-BE49-F238E27FC236}">
                <a16:creationId xmlns:a16="http://schemas.microsoft.com/office/drawing/2014/main" id="{F502BE43-A129-5D43-ACBE-7BD31C006C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E794AA-F578-5D49-8F9D-64295AA3F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53" y="249107"/>
            <a:ext cx="7691834" cy="47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410F-BC8F-D24D-A6A0-A6AC6C78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D90D1-1E11-A94C-9B4A-0E1E7573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359F5754-136D-A840-925F-C4E45DAADC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4CC6FCD-0A72-2442-978A-DE9C40978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7" y="539749"/>
            <a:ext cx="7686744" cy="44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6EFD-7025-F942-825C-E6922DCB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105B6-20DE-C44B-B7FC-14D097FC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9DE1B18E-6ADF-6E4A-9E04-8697610089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8FBBD51-FCBF-724A-B878-01A1451C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3" y="266901"/>
            <a:ext cx="8059307" cy="46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1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94FD-C258-D349-8598-3791BBD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C54E5-76EC-6243-B127-75A8E001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A4E2AC-C010-9947-9B14-CFD93EF7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26775"/>
            <a:ext cx="8078178" cy="5058983"/>
          </a:xfrm>
          <a:prstGeom prst="rect">
            <a:avLst/>
          </a:prstGeom>
        </p:spPr>
      </p:pic>
      <p:pic>
        <p:nvPicPr>
          <p:cNvPr id="7" name="Google Shape;89;p6">
            <a:extLst>
              <a:ext uri="{FF2B5EF4-FFF2-40B4-BE49-F238E27FC236}">
                <a16:creationId xmlns:a16="http://schemas.microsoft.com/office/drawing/2014/main" id="{1665EA76-B19F-6342-9281-83EA7C640F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19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8D90-1211-6542-A0E4-E9E0A1AA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45FEB-CFC7-4A40-8097-71151248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8309B-2889-DB41-A687-CD783669AEC5}"/>
              </a:ext>
            </a:extLst>
          </p:cNvPr>
          <p:cNvSpPr txBox="1"/>
          <p:nvPr/>
        </p:nvSpPr>
        <p:spPr>
          <a:xfrm>
            <a:off x="1414570" y="963246"/>
            <a:ext cx="60497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i-IN" sz="2000" b="1"/>
              <a:t>निम्नलिखित बाक्यों में रंगीन छपे शब्दों के विलोम शब्द भरिए</a:t>
            </a:r>
            <a:endParaRPr lang="en-US" sz="2000" b="1"/>
          </a:p>
          <a:p>
            <a:r>
              <a:rPr lang="hi-IN" sz="2000" b="1"/>
              <a:t>(क) दिनेश </a:t>
            </a:r>
            <a:r>
              <a:rPr lang="en-US" sz="2000" b="1">
                <a:solidFill>
                  <a:srgbClr val="FF0000"/>
                </a:solidFill>
              </a:rPr>
              <a:t>वीर</a:t>
            </a:r>
            <a:r>
              <a:rPr lang="hi-IN" sz="2000" b="1"/>
              <a:t> है, पर उसका </a:t>
            </a:r>
            <a:r>
              <a:rPr lang="en-US" sz="2000" b="1"/>
              <a:t>भाई………</a:t>
            </a:r>
            <a:r>
              <a:rPr lang="hi-IN" sz="2000" b="1"/>
              <a:t> है।</a:t>
            </a:r>
            <a:endParaRPr lang="en-US" sz="2000" b="1"/>
          </a:p>
          <a:p>
            <a:r>
              <a:rPr lang="hi-IN" sz="2000" b="1"/>
              <a:t>(ख) युद्ध में </a:t>
            </a:r>
            <a:r>
              <a:rPr lang="en-US" sz="2000" b="1"/>
              <a:t>राजा</a:t>
            </a:r>
            <a:r>
              <a:rPr lang="hi-IN" sz="2000" b="1"/>
              <a:t> की </a:t>
            </a:r>
            <a:r>
              <a:rPr lang="hi-IN" sz="2000" b="1">
                <a:solidFill>
                  <a:srgbClr val="FF0000"/>
                </a:solidFill>
              </a:rPr>
              <a:t>विजय</a:t>
            </a:r>
            <a:r>
              <a:rPr lang="hi-IN" sz="2000" b="1"/>
              <a:t> और उसके शत्रु </a:t>
            </a:r>
            <a:r>
              <a:rPr lang="en-US" sz="2000" b="1"/>
              <a:t>की……….. हुई।</a:t>
            </a:r>
          </a:p>
          <a:p>
            <a:r>
              <a:rPr lang="hi-IN" sz="2000" b="1"/>
              <a:t> (ग) आज से कई साल पहले हम </a:t>
            </a:r>
            <a:r>
              <a:rPr lang="hi-IN" sz="2000" b="1">
                <a:solidFill>
                  <a:srgbClr val="FF0000"/>
                </a:solidFill>
              </a:rPr>
              <a:t>परतंत्र</a:t>
            </a:r>
            <a:r>
              <a:rPr lang="hi-IN" sz="2000" b="1"/>
              <a:t> थे पर अब हम ..........</a:t>
            </a:r>
            <a:r>
              <a:rPr lang="en-US" sz="2000" b="1"/>
              <a:t> है।</a:t>
            </a:r>
          </a:p>
          <a:p>
            <a:r>
              <a:rPr lang="hi-IN" sz="2000" b="1"/>
              <a:t>(घ) हमें </a:t>
            </a:r>
            <a:r>
              <a:rPr lang="hi-IN" sz="2000" b="1">
                <a:solidFill>
                  <a:srgbClr val="FF0000"/>
                </a:solidFill>
              </a:rPr>
              <a:t>अज्ञान</a:t>
            </a:r>
            <a:r>
              <a:rPr lang="hi-IN" sz="2000" b="1"/>
              <a:t> का </a:t>
            </a:r>
            <a:r>
              <a:rPr lang="hi-IN" sz="2000" b="1">
                <a:solidFill>
                  <a:srgbClr val="FF0000"/>
                </a:solidFill>
              </a:rPr>
              <a:t>अंधकार</a:t>
            </a:r>
            <a:r>
              <a:rPr lang="hi-IN" sz="2000" b="1"/>
              <a:t> मिटाकर</a:t>
            </a:r>
            <a:r>
              <a:rPr lang="en-US" sz="2000" b="1"/>
              <a:t> ………का ……….</a:t>
            </a:r>
            <a:r>
              <a:rPr lang="hi-IN" sz="2000" b="1"/>
              <a:t>फैलाना चाहिए।</a:t>
            </a:r>
            <a:endParaRPr lang="en-US" sz="2000" b="1"/>
          </a:p>
        </p:txBody>
      </p:sp>
      <p:pic>
        <p:nvPicPr>
          <p:cNvPr id="10" name="Google Shape;89;p6">
            <a:extLst>
              <a:ext uri="{FF2B5EF4-FFF2-40B4-BE49-F238E27FC236}">
                <a16:creationId xmlns:a16="http://schemas.microsoft.com/office/drawing/2014/main" id="{B1293C45-C76E-CF40-99DA-6FF03EC002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52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C3ED-9472-8B40-A1C4-5E946CB3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BC4AA-FFD9-884B-988A-7FB650F84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517"/>
            <a:ext cx="9143999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D1F1D-C7CB-8241-A8A6-EF5AEA90B79A}"/>
              </a:ext>
            </a:extLst>
          </p:cNvPr>
          <p:cNvSpPr txBox="1"/>
          <p:nvPr/>
        </p:nvSpPr>
        <p:spPr>
          <a:xfrm>
            <a:off x="1414570" y="963246"/>
            <a:ext cx="66280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i-IN" sz="2000" b="1"/>
              <a:t>निम्नलिखित बाक्यों में रंगीन छपे शब्दों के विलोम शब्द भरिए</a:t>
            </a:r>
            <a:endParaRPr lang="en-US" sz="2000" b="1"/>
          </a:p>
          <a:p>
            <a:r>
              <a:rPr lang="hi-IN" sz="2000" b="1"/>
              <a:t>(क) दिनेश </a:t>
            </a:r>
            <a:r>
              <a:rPr lang="en-US" sz="2000" b="1">
                <a:solidFill>
                  <a:srgbClr val="FF0000"/>
                </a:solidFill>
              </a:rPr>
              <a:t>वीर</a:t>
            </a:r>
            <a:r>
              <a:rPr lang="hi-IN" sz="2000" b="1"/>
              <a:t> है, पर उसका </a:t>
            </a:r>
            <a:r>
              <a:rPr lang="en-US" sz="2000" b="1"/>
              <a:t>भाई</a:t>
            </a:r>
            <a:r>
              <a:rPr lang="en-US" sz="2000" b="1">
                <a:solidFill>
                  <a:srgbClr val="FF0000"/>
                </a:solidFill>
              </a:rPr>
              <a:t>…कायर</a:t>
            </a:r>
            <a:r>
              <a:rPr lang="hi-IN" sz="2000" b="1"/>
              <a:t> है।</a:t>
            </a:r>
            <a:endParaRPr lang="en-US" sz="2000" b="1"/>
          </a:p>
          <a:p>
            <a:r>
              <a:rPr lang="hi-IN" sz="2000" b="1"/>
              <a:t>(ख) युद्ध में </a:t>
            </a:r>
            <a:r>
              <a:rPr lang="en-US" sz="2000" b="1"/>
              <a:t>राजा</a:t>
            </a:r>
            <a:r>
              <a:rPr lang="hi-IN" sz="2000" b="1"/>
              <a:t> की </a:t>
            </a:r>
            <a:r>
              <a:rPr lang="hi-IN" sz="2000" b="1">
                <a:solidFill>
                  <a:srgbClr val="FF0000"/>
                </a:solidFill>
              </a:rPr>
              <a:t>विजय</a:t>
            </a:r>
            <a:r>
              <a:rPr lang="hi-IN" sz="2000" b="1"/>
              <a:t> और उसके शत्रु </a:t>
            </a:r>
            <a:r>
              <a:rPr lang="en-US" sz="2000" b="1"/>
              <a:t>की </a:t>
            </a:r>
            <a:r>
              <a:rPr lang="en-US" sz="2000" b="1">
                <a:solidFill>
                  <a:srgbClr val="FF0000"/>
                </a:solidFill>
              </a:rPr>
              <a:t>पराजय</a:t>
            </a:r>
            <a:r>
              <a:rPr lang="en-US" sz="2000" b="1"/>
              <a:t> हुई।</a:t>
            </a:r>
          </a:p>
          <a:p>
            <a:r>
              <a:rPr lang="hi-IN" sz="2000" b="1"/>
              <a:t> (ग) आज से कई साल पहले हम </a:t>
            </a:r>
            <a:r>
              <a:rPr lang="hi-IN" sz="2000" b="1">
                <a:solidFill>
                  <a:srgbClr val="FF0000"/>
                </a:solidFill>
              </a:rPr>
              <a:t>परतंत्र</a:t>
            </a:r>
            <a:r>
              <a:rPr lang="hi-IN" sz="2000" b="1"/>
              <a:t> थे पर अब हम </a:t>
            </a:r>
            <a:r>
              <a:rPr lang="en-US" sz="2000" b="1"/>
              <a:t> </a:t>
            </a:r>
            <a:r>
              <a:rPr lang="en-US" sz="2000" b="1">
                <a:solidFill>
                  <a:srgbClr val="FF0000"/>
                </a:solidFill>
              </a:rPr>
              <a:t>स्वतंत्र</a:t>
            </a:r>
            <a:r>
              <a:rPr lang="en-US" sz="2000" b="1"/>
              <a:t> है।</a:t>
            </a:r>
          </a:p>
          <a:p>
            <a:r>
              <a:rPr lang="hi-IN" sz="2000" b="1"/>
              <a:t>(घ) हमें </a:t>
            </a:r>
            <a:r>
              <a:rPr lang="hi-IN" sz="2000" b="1">
                <a:solidFill>
                  <a:srgbClr val="FF0000"/>
                </a:solidFill>
              </a:rPr>
              <a:t>अज्ञान</a:t>
            </a:r>
            <a:r>
              <a:rPr lang="hi-IN" sz="2000" b="1"/>
              <a:t> का </a:t>
            </a:r>
            <a:r>
              <a:rPr lang="hi-IN" sz="2000" b="1">
                <a:solidFill>
                  <a:srgbClr val="FF0000"/>
                </a:solidFill>
              </a:rPr>
              <a:t>अंधकार</a:t>
            </a:r>
            <a:r>
              <a:rPr lang="hi-IN" sz="2000" b="1"/>
              <a:t> मिटाकर</a:t>
            </a:r>
            <a:r>
              <a:rPr lang="en-US" sz="2000" b="1"/>
              <a:t> …</a:t>
            </a:r>
            <a:r>
              <a:rPr lang="en-US" sz="2000" b="1">
                <a:solidFill>
                  <a:srgbClr val="FF0000"/>
                </a:solidFill>
              </a:rPr>
              <a:t>ज्ञान</a:t>
            </a:r>
            <a:r>
              <a:rPr lang="en-US" sz="2000" b="1"/>
              <a:t>……का ……</a:t>
            </a:r>
            <a:r>
              <a:rPr lang="en-US" sz="2000" b="1">
                <a:solidFill>
                  <a:srgbClr val="FF0000"/>
                </a:solidFill>
              </a:rPr>
              <a:t>प्रकाश</a:t>
            </a:r>
            <a:r>
              <a:rPr lang="en-US" sz="2000" b="1"/>
              <a:t>….</a:t>
            </a:r>
            <a:r>
              <a:rPr lang="hi-IN" sz="2000" b="1"/>
              <a:t>फैलाना चाहिए।</a:t>
            </a:r>
            <a:endParaRPr lang="en-US" sz="2000" b="1"/>
          </a:p>
        </p:txBody>
      </p:sp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B0CDE2F7-7D1C-764B-A6BB-4B11EBDF36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00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6523-E060-CF43-A3BD-973D47B4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0C046-27AA-D54F-BBFB-933D45CD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104"/>
            <a:ext cx="9143999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623EA-C9D4-2341-968E-BD1EA68F0C95}"/>
              </a:ext>
            </a:extLst>
          </p:cNvPr>
          <p:cNvSpPr txBox="1"/>
          <p:nvPr/>
        </p:nvSpPr>
        <p:spPr>
          <a:xfrm>
            <a:off x="1236638" y="1161857"/>
            <a:ext cx="6574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000" b="1"/>
              <a:t>2. शब्दों के उचित विलोम शब्द पर </a:t>
            </a:r>
            <a:r>
              <a:rPr lang="en-US" sz="2000" b="1"/>
              <a:t>गोला लगाइए।</a:t>
            </a:r>
          </a:p>
          <a:p>
            <a:endParaRPr lang="en-US" sz="2000" b="1"/>
          </a:p>
          <a:p>
            <a:r>
              <a:rPr lang="hi-IN" sz="2000" b="1"/>
              <a:t>(क) गुण</a:t>
            </a:r>
            <a:r>
              <a:rPr lang="en-US" sz="2000" b="1"/>
              <a:t> – हिंसा         दोष          कमी</a:t>
            </a:r>
          </a:p>
          <a:p>
            <a:endParaRPr lang="en-US" sz="2000" b="1"/>
          </a:p>
          <a:p>
            <a:r>
              <a:rPr lang="hi-IN" sz="2000" b="1"/>
              <a:t>(ख)</a:t>
            </a:r>
            <a:r>
              <a:rPr lang="en-US" sz="2000" b="1"/>
              <a:t>सम्मान- घृणा       क्रोध         अपमान</a:t>
            </a:r>
          </a:p>
          <a:p>
            <a:endParaRPr lang="en-US" sz="2000" b="1"/>
          </a:p>
          <a:p>
            <a:r>
              <a:rPr lang="hi-IN" sz="2000" b="1"/>
              <a:t>(ग) </a:t>
            </a:r>
            <a:r>
              <a:rPr lang="en-US" sz="2000" b="1"/>
              <a:t>प्रसन्न- खुश         अप्रसन्न     दुखी</a:t>
            </a:r>
          </a:p>
          <a:p>
            <a:endParaRPr lang="en-US" sz="2000" b="1"/>
          </a:p>
          <a:p>
            <a:r>
              <a:rPr lang="en-US" sz="2000" b="1"/>
              <a:t> घ)स्वामी- नौकर           सेवक         मालिक</a:t>
            </a:r>
          </a:p>
        </p:txBody>
      </p:sp>
      <p:pic>
        <p:nvPicPr>
          <p:cNvPr id="8" name="Google Shape;89;p6">
            <a:extLst>
              <a:ext uri="{FF2B5EF4-FFF2-40B4-BE49-F238E27FC236}">
                <a16:creationId xmlns:a16="http://schemas.microsoft.com/office/drawing/2014/main" id="{BC84F2D5-4BC3-6D47-89CA-081F56A94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826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19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919439947272</cp:lastModifiedBy>
  <cp:revision>58</cp:revision>
  <dcterms:modified xsi:type="dcterms:W3CDTF">2021-08-15T19:48:36Z</dcterms:modified>
</cp:coreProperties>
</file>