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Constantia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2" roundtripDataSignature="AMtx7mhdo+Ri+2NbZsMclSey/SRuPIyfF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onstantia-italic.fntdata"/><Relationship Id="rId11" Type="http://schemas.openxmlformats.org/officeDocument/2006/relationships/slide" Target="slides/slide6.xml"/><Relationship Id="rId22" Type="http://customschemas.google.com/relationships/presentationmetadata" Target="metadata"/><Relationship Id="rId10" Type="http://schemas.openxmlformats.org/officeDocument/2006/relationships/slide" Target="slides/slide5.xml"/><Relationship Id="rId21" Type="http://schemas.openxmlformats.org/officeDocument/2006/relationships/font" Target="fonts/Constantia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Constantia-bold.fntdata"/><Relationship Id="rId6" Type="http://schemas.openxmlformats.org/officeDocument/2006/relationships/slide" Target="slides/slide1.xml"/><Relationship Id="rId18" Type="http://schemas.openxmlformats.org/officeDocument/2006/relationships/font" Target="fonts/Constantia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6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27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3" name="Google Shape;15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9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20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22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3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24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25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7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7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11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9" name="Google Shape;19;p11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0" name="Google Shape;20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3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3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4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5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5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5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5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6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1.jpg"/><Relationship Id="rId5" Type="http://schemas.openxmlformats.org/officeDocument/2006/relationships/image" Target="../media/image3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777621"/>
            <a:ext cx="9144000" cy="13658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904900" y="105700"/>
            <a:ext cx="1170475" cy="11704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axresdefault.jpg" id="56" name="Google Shape;56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69036" y="896677"/>
            <a:ext cx="3772189" cy="335014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"/>
          <p:cNvSpPr txBox="1"/>
          <p:nvPr/>
        </p:nvSpPr>
        <p:spPr>
          <a:xfrm>
            <a:off x="4250832" y="1930997"/>
            <a:ext cx="4419569" cy="21191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CLASS: IV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SESSION NO : 10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SUBJECT : (HINDI)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CHAPTER NUMB</a:t>
            </a:r>
            <a:r>
              <a:rPr b="1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ER: 1,2,12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TOPIC: अभ्यास कार्य 1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 TOPIC: </a:t>
            </a: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खाली जगह भरो, लघुत्तरीय, सही मिलान करें, पर्यायवाची शब्द लिखें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2889850" y="105700"/>
            <a:ext cx="6254100" cy="42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पाठ – १नया साल ,पाठ – २बगुला भगत</a:t>
            </a:r>
            <a:br>
              <a:rPr b="1" i="0" lang="en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व्याकरण – पर्यायवाची शब्द </a:t>
            </a:r>
            <a:r>
              <a:rPr b="1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endParaRPr b="1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</a:t>
            </a:r>
            <a: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अभ्यास कार्य -  १</a:t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1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31" name="Google Shape;131;p2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2" name="Google Shape;132;p2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pic>
        <p:nvPicPr>
          <p:cNvPr id="133" name="Google Shape;133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10550" y="4199975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26"/>
          <p:cNvSpPr txBox="1"/>
          <p:nvPr/>
        </p:nvSpPr>
        <p:spPr>
          <a:xfrm>
            <a:off x="3747455" y="-2231108"/>
            <a:ext cx="3120775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5" name="Google Shape;135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1173" y="140024"/>
            <a:ext cx="8976743" cy="49376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49002" y="4475025"/>
            <a:ext cx="782907" cy="668474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26"/>
          <p:cNvSpPr txBox="1"/>
          <p:nvPr/>
        </p:nvSpPr>
        <p:spPr>
          <a:xfrm>
            <a:off x="2286445" y="2362908"/>
            <a:ext cx="4572888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6"/>
          <p:cNvSpPr txBox="1"/>
          <p:nvPr/>
        </p:nvSpPr>
        <p:spPr>
          <a:xfrm>
            <a:off x="2683760" y="1448365"/>
            <a:ext cx="3441371" cy="22467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उत्तर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रात – रात्रि, निशाकर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राजा – सम्राट, भूपति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44" name="Google Shape;144;p2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pic>
        <p:nvPicPr>
          <p:cNvPr id="145" name="Google Shape;145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10550" y="4199975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pic>
        <p:nvPicPr>
          <p:cNvPr id="147" name="Google Shape;147;p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1173" y="140024"/>
            <a:ext cx="8976743" cy="4937653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27"/>
          <p:cNvSpPr txBox="1"/>
          <p:nvPr/>
        </p:nvSpPr>
        <p:spPr>
          <a:xfrm>
            <a:off x="1573226" y="1122286"/>
            <a:ext cx="8688300" cy="9906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" sz="20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शिक्षण प्रतिफल</a:t>
            </a:r>
            <a:endParaRPr b="1" i="0" sz="2000" u="none" cap="none" strike="noStrike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7"/>
          <p:cNvSpPr txBox="1"/>
          <p:nvPr/>
        </p:nvSpPr>
        <p:spPr>
          <a:xfrm>
            <a:off x="2027806" y="2199557"/>
            <a:ext cx="4307257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छात्र पुनर्वृति के माध्यम से पाठ-  के बारे में जानकारी प्राप्त किए</a:t>
            </a:r>
            <a:endParaRPr/>
          </a:p>
        </p:txBody>
      </p:sp>
      <p:pic>
        <p:nvPicPr>
          <p:cNvPr id="150" name="Google Shape;150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49002" y="4475025"/>
            <a:ext cx="782907" cy="6684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10550" y="4199975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45720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b="1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" sz="4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b="1" i="0" sz="40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"/>
          <p:cNvSpPr txBox="1"/>
          <p:nvPr/>
        </p:nvSpPr>
        <p:spPr>
          <a:xfrm>
            <a:off x="1097823" y="1742059"/>
            <a:ext cx="438406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4" name="Google Shape;64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49002" y="4475025"/>
            <a:ext cx="782907" cy="6684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67257" y="102923"/>
            <a:ext cx="8976743" cy="4937653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2"/>
          <p:cNvSpPr txBox="1"/>
          <p:nvPr/>
        </p:nvSpPr>
        <p:spPr>
          <a:xfrm>
            <a:off x="1688079" y="1508074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" sz="20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शिक्षण उद्देश्य</a:t>
            </a:r>
            <a:endParaRPr b="1" i="0" sz="2000" u="none" cap="none" strike="noStrike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2"/>
          <p:cNvSpPr txBox="1"/>
          <p:nvPr/>
        </p:nvSpPr>
        <p:spPr>
          <a:xfrm>
            <a:off x="1541064" y="2424783"/>
            <a:ext cx="634138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इस अभ्यास कार्य के माध्यम से विद्यार्थियों का सृजनात्मक शक्ति का विकास करना और परीक्षा के लिए प्रस्तुत करना</a:t>
            </a:r>
            <a:endParaRPr/>
          </a:p>
        </p:txBody>
      </p:sp>
      <p:pic>
        <p:nvPicPr>
          <p:cNvPr id="68" name="Google Shape;6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10550" y="4199975"/>
            <a:ext cx="925650" cy="92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t/>
            </a:r>
            <a:endParaRPr/>
          </a:p>
        </p:txBody>
      </p:sp>
      <p:pic>
        <p:nvPicPr>
          <p:cNvPr id="74" name="Google Shape;74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02311"/>
            <a:ext cx="8976743" cy="4937653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49002" y="4475025"/>
            <a:ext cx="782907" cy="668474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9"/>
          <p:cNvSpPr txBox="1"/>
          <p:nvPr/>
        </p:nvSpPr>
        <p:spPr>
          <a:xfrm>
            <a:off x="3658489" y="1656738"/>
            <a:ext cx="18288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9"/>
          <p:cNvSpPr txBox="1"/>
          <p:nvPr/>
        </p:nvSpPr>
        <p:spPr>
          <a:xfrm>
            <a:off x="882727" y="807882"/>
            <a:ext cx="7257728" cy="2677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खाली जगह भरें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1)सबका जीवन …… हो ।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2)……. नया विश्वास जगा गए </a:t>
            </a:r>
            <a:r>
              <a:rPr b="0" i="0" lang="en" sz="2400" u="none" cap="none" strike="noStrike">
                <a:solidFill>
                  <a:srgbClr val="000000"/>
                </a:solidFill>
                <a:latin typeface="Constantia"/>
                <a:ea typeface="Constantia"/>
                <a:cs typeface="Constantia"/>
                <a:sym typeface="Constantia"/>
              </a:rPr>
              <a:t>।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3 )</a:t>
            </a:r>
            <a:r>
              <a:rPr b="0" i="0" lang="en" sz="2400" u="none" cap="none" strike="noStrike">
                <a:solidFill>
                  <a:srgbClr val="000000"/>
                </a:solidFill>
                <a:latin typeface="Constantia"/>
                <a:ea typeface="Constantia"/>
                <a:cs typeface="Constantia"/>
                <a:sym typeface="Constantia"/>
              </a:rPr>
              <a:t>कवि ……….छोड़ने के लिए कर रहे हैं।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Constantia"/>
                <a:ea typeface="Constantia"/>
                <a:cs typeface="Constantia"/>
                <a:sym typeface="Constantia"/>
              </a:rPr>
              <a:t>4)</a:t>
            </a:r>
            <a:r>
              <a:rPr b="0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" sz="2400" u="none" cap="none" strike="noStrike">
                <a:solidFill>
                  <a:srgbClr val="000000"/>
                </a:solidFill>
                <a:latin typeface="Constantia"/>
                <a:ea typeface="Constantia"/>
                <a:cs typeface="Constantia"/>
                <a:sym typeface="Constantia"/>
              </a:rPr>
              <a:t>बगुला तालाब के किनारे बैठ कर ……….. सोच रहा था।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5)बंगुला तालाब के किनारे ……… वेश बनाकर बैठा था।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0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t/>
            </a:r>
            <a:endParaRPr/>
          </a:p>
        </p:txBody>
      </p:sp>
      <p:pic>
        <p:nvPicPr>
          <p:cNvPr id="83" name="Google Shape;83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7257" y="102923"/>
            <a:ext cx="8976743" cy="49376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49002" y="4475025"/>
            <a:ext cx="782907" cy="668474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20"/>
          <p:cNvSpPr txBox="1"/>
          <p:nvPr/>
        </p:nvSpPr>
        <p:spPr>
          <a:xfrm>
            <a:off x="1741524" y="1082750"/>
            <a:ext cx="4684098" cy="2677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उत्तर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1)सुखमय</a:t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2)नया साल</a:t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3)बीते समय की बात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4)मछलियों को खाने के बारे में</a:t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5)साधु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1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t/>
            </a:r>
            <a:endParaRPr/>
          </a:p>
        </p:txBody>
      </p:sp>
      <p:pic>
        <p:nvPicPr>
          <p:cNvPr id="91" name="Google Shape;91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6870" y="54603"/>
            <a:ext cx="8976743" cy="49376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49002" y="4475025"/>
            <a:ext cx="782907" cy="668474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21"/>
          <p:cNvSpPr txBox="1"/>
          <p:nvPr/>
        </p:nvSpPr>
        <p:spPr>
          <a:xfrm>
            <a:off x="1765790" y="784472"/>
            <a:ext cx="70665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2) निम्न लिखित प्रश्नों के उत्तर लिखिए।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क)</a:t>
            </a:r>
            <a:r>
              <a:rPr b="0" i="0" lang="en" sz="2400" u="none" cap="none" strike="noStrike">
                <a:solidFill>
                  <a:srgbClr val="000000"/>
                </a:solidFill>
                <a:latin typeface="Constantia"/>
                <a:ea typeface="Constantia"/>
                <a:cs typeface="Constantia"/>
                <a:sym typeface="Constantia"/>
              </a:rPr>
              <a:t> नया साल क्या लेकर आया है ?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Constantia"/>
                <a:ea typeface="Constantia"/>
                <a:cs typeface="Constantia"/>
                <a:sym typeface="Constantia"/>
              </a:rPr>
              <a:t>ख)बंगुला तालाब के किनारे किसका वेश बनाकर बैठा था ?</a:t>
            </a:r>
            <a:endParaRPr b="0" i="0" sz="2400" u="none" cap="none" strike="noStrike">
              <a:solidFill>
                <a:srgbClr val="000000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Constantia"/>
                <a:ea typeface="Constantia"/>
                <a:cs typeface="Constantia"/>
                <a:sym typeface="Constantia"/>
              </a:rPr>
              <a:t>ग)सभी कैसी हवा में साँस ले पाएँ ? 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Constantia"/>
                <a:ea typeface="Constantia"/>
                <a:cs typeface="Constantia"/>
                <a:sym typeface="Constantia"/>
              </a:rPr>
              <a:t>घ)बगुला मछलियों को कहाँ लेकर  मारता था ? 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ड.)मछलियों बगुले को क्या कहकर पुकार</a:t>
            </a:r>
            <a:r>
              <a:rPr lang="en" sz="2400">
                <a:latin typeface="Calibri"/>
                <a:ea typeface="Calibri"/>
                <a:cs typeface="Calibri"/>
                <a:sym typeface="Calibri"/>
              </a:rPr>
              <a:t>ती </a:t>
            </a:r>
            <a:r>
              <a:rPr b="0" i="0" lang="en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2400">
                <a:latin typeface="Calibri"/>
                <a:ea typeface="Calibri"/>
                <a:cs typeface="Calibri"/>
                <a:sym typeface="Calibri"/>
              </a:rPr>
              <a:t>थी </a:t>
            </a:r>
            <a:r>
              <a:rPr b="0" i="0" lang="en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?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7257" y="102923"/>
            <a:ext cx="8976743" cy="49376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49002" y="4475025"/>
            <a:ext cx="782907" cy="668474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22"/>
          <p:cNvSpPr txBox="1"/>
          <p:nvPr/>
        </p:nvSpPr>
        <p:spPr>
          <a:xfrm>
            <a:off x="2568024" y="611836"/>
            <a:ext cx="4684200" cy="354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800" u="none" cap="none" strike="noStrike">
                <a:solidFill>
                  <a:srgbClr val="000000"/>
                </a:solidFill>
                <a:latin typeface="Constantia"/>
                <a:ea typeface="Constantia"/>
                <a:cs typeface="Constantia"/>
                <a:sym typeface="Constantia"/>
              </a:rPr>
              <a:t>2)उत्तर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800" u="none" cap="none" strike="noStrike">
                <a:solidFill>
                  <a:srgbClr val="000000"/>
                </a:solidFill>
                <a:latin typeface="Constantia"/>
                <a:ea typeface="Constantia"/>
                <a:cs typeface="Constantia"/>
                <a:sym typeface="Constantia"/>
              </a:rPr>
              <a:t>क ) नया अहसास</a:t>
            </a:r>
            <a:endParaRPr b="0" i="0" sz="2800" u="none" cap="none" strike="noStrike">
              <a:solidFill>
                <a:srgbClr val="000000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800" u="none" cap="none" strike="noStrike">
                <a:solidFill>
                  <a:srgbClr val="000000"/>
                </a:solidFill>
                <a:latin typeface="Constantia"/>
                <a:ea typeface="Constantia"/>
                <a:cs typeface="Constantia"/>
                <a:sym typeface="Constantia"/>
              </a:rPr>
              <a:t>ख) साधु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800" u="none" cap="none" strike="noStrike">
                <a:solidFill>
                  <a:srgbClr val="000000"/>
                </a:solidFill>
                <a:latin typeface="Constantia"/>
                <a:ea typeface="Constantia"/>
                <a:cs typeface="Constantia"/>
                <a:sym typeface="Constantia"/>
              </a:rPr>
              <a:t>ग) प्रेम,करुणा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घ)दूर एक पत्थर के </a:t>
            </a:r>
            <a:r>
              <a:rPr lang="en" sz="2800"/>
              <a:t>चट्टान </a:t>
            </a:r>
            <a:r>
              <a:rPr b="0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के ऊपर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ड.) मामा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t/>
            </a:r>
            <a:endParaRPr/>
          </a:p>
        </p:txBody>
      </p:sp>
      <p:pic>
        <p:nvPicPr>
          <p:cNvPr id="106" name="Google Shape;106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7257" y="102923"/>
            <a:ext cx="8976743" cy="49376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2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49002" y="4475025"/>
            <a:ext cx="782907" cy="668474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23"/>
          <p:cNvSpPr txBox="1"/>
          <p:nvPr/>
        </p:nvSpPr>
        <p:spPr>
          <a:xfrm>
            <a:off x="1597239" y="747821"/>
            <a:ext cx="4684098" cy="31085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3)उचित मिलान कीजिए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(क) चंद्रमा  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(ख) बेटा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(ग) आग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(घ) बादल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(ङ) समुद्र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3"/>
          <p:cNvSpPr txBox="1"/>
          <p:nvPr/>
        </p:nvSpPr>
        <p:spPr>
          <a:xfrm>
            <a:off x="4041045" y="1661056"/>
            <a:ext cx="2951739" cy="22467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(i) अनल</a:t>
            </a:r>
            <a:br>
              <a:rPr b="0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(ii) जलधर</a:t>
            </a:r>
            <a:br>
              <a:rPr b="0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(iii) जलधि</a:t>
            </a:r>
            <a:br>
              <a:rPr b="0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(iv) शशि</a:t>
            </a:r>
            <a:br>
              <a:rPr b="0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(v) सुत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t/>
            </a:r>
            <a:endParaRPr/>
          </a:p>
        </p:txBody>
      </p:sp>
      <p:pic>
        <p:nvPicPr>
          <p:cNvPr id="115" name="Google Shape;115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7257" y="102923"/>
            <a:ext cx="8976743" cy="49376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2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49002" y="4475025"/>
            <a:ext cx="782907" cy="668474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24"/>
          <p:cNvSpPr txBox="1"/>
          <p:nvPr/>
        </p:nvSpPr>
        <p:spPr>
          <a:xfrm>
            <a:off x="3026825" y="820451"/>
            <a:ext cx="4090513" cy="31085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3) उत्तर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क) चंद्रमा  - शशि    </a:t>
            </a:r>
            <a:br>
              <a:rPr b="0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(ख) बेटा- सुत</a:t>
            </a:r>
            <a:br>
              <a:rPr b="0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(ग) आग – अनल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(घ) बादल - जलघर</a:t>
            </a:r>
            <a:br>
              <a:rPr b="0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(ङ) समुद्र - जलाधि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t/>
            </a:r>
            <a:endParaRPr/>
          </a:p>
        </p:txBody>
      </p:sp>
      <p:pic>
        <p:nvPicPr>
          <p:cNvPr id="123" name="Google Shape;123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7257" y="102923"/>
            <a:ext cx="8976743" cy="49376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49002" y="4475025"/>
            <a:ext cx="782907" cy="668474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25"/>
          <p:cNvSpPr txBox="1"/>
          <p:nvPr/>
        </p:nvSpPr>
        <p:spPr>
          <a:xfrm>
            <a:off x="2606813" y="1232921"/>
            <a:ext cx="5498056" cy="22467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4) उचित पर्यायवाची शब्द लिखें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रात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राजा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