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erOxY3OVb/6kA1wILb1UU2jUJ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-226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4e3d91f7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d4e3d91f7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4e3d91f7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d4e3d91f7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4e3d91f7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d4e3d91f7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4e3d91f7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d4e3d91f7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शब्दार्थ यात्रा सफर स्वभाव आदर्श व्यापारी व्यापार करने वाला आविष्कार खोज सर्वप्रथम सबसे पहले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4e3d91f7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1d4e3d91f7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c65f80c4f3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6405"/>
            <a:ext cx="600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c65f80c4f3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c65f80c4f3_3_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c65f80c4f3_3_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1c65f80c4f3_3_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c65f80c4f3_3_7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g1c65f80c4f3_3_7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g1c65f80c4f3_3_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c65f80c4f3_3_7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g1c65f80c4f3_3_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65f80c4f3_3_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c65f80c4f3_3_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g1c65f80c4f3_3_8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g1c65f80c4f3_3_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c65f80c4f3_3_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c65f80c4f3_3_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c65f80c4f3_3_9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g1c65f80c4f3_3_9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g1c65f80c4f3_3_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c65f80c4f3_3_9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g1c65f80c4f3_3_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65f80c4f3_3_9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c65f80c4f3_3_9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g1c65f80c4f3_3_9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g1c65f80c4f3_3_9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g1c65f80c4f3_3_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65f80c4f3_3_10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g1c65f80c4f3_3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c65f80c4f3_3_10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g1c65f80c4f3_3_10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g1c65f80c4f3_3_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c65f80c4f3_3_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1000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65f80c4f3_3_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c65f80c4f3_3_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1c65f80c4f3_3_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1000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 descr="maxresdefaul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339" y="896675"/>
            <a:ext cx="3772189" cy="3350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4607587" y="1992804"/>
            <a:ext cx="44196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IV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(HINDI)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1</a:t>
            </a:r>
            <a:r>
              <a:rPr lang="en" b="1"/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TOPIC: </a:t>
            </a:r>
            <a:r>
              <a:rPr lang="en" sz="1700" b="1"/>
              <a:t>रेलगाड़ी</a:t>
            </a: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की कहानी</a:t>
            </a:r>
            <a:endParaRPr sz="2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TOPIC</a:t>
            </a: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7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मौखिक , लिखित ,भाषाज्ञान</a:t>
            </a:r>
            <a:endParaRPr sz="17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1999"/>
            <a:ext cx="9144000" cy="10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3608" y="216900"/>
            <a:ext cx="2157122" cy="467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807136" y="151413"/>
            <a:ext cx="5653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52400" y="152400"/>
            <a:ext cx="5256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dirty="0">
                <a:solidFill>
                  <a:srgbClr val="FF0000"/>
                </a:solidFill>
              </a:rPr>
              <a:t>पाठ-14  </a:t>
            </a:r>
            <a:r>
              <a:rPr lang="en" sz="2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रेलगाड़ी</a:t>
            </a:r>
            <a:r>
              <a:rPr lang="en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की कहानी</a:t>
            </a:r>
            <a:endParaRPr sz="2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मौखिक , लिखित ,भाषाज्ञान</a:t>
            </a:r>
            <a:endParaRPr sz="2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426" y="216900"/>
            <a:ext cx="1544300" cy="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795900" cy="24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457900"/>
            <a:ext cx="2795901" cy="26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2795900" y="216900"/>
            <a:ext cx="63480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अभ्यास के लिए</a:t>
            </a:r>
            <a:endParaRPr sz="1800" b="1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" sz="1800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मौखिक</a:t>
            </a:r>
            <a:endParaRPr sz="1800" b="1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1.शुद्ध </a:t>
            </a:r>
            <a:r>
              <a:rPr lang="en" sz="1800" b="1" dirty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उच्चारण कीजिए तथा श्रुतलेख </a:t>
            </a:r>
            <a:endParaRPr sz="1800" b="1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साधन , स्वभाव , मनुष्य , पालकी , अविष्कार , तुर्की  , डिब्बे लोकोमोशन</a:t>
            </a:r>
            <a:endParaRPr sz="1800" b="1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शब्दार्थ</a:t>
            </a:r>
            <a:endParaRPr sz="1800" b="1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lvl="0"/>
            <a:r>
              <a:rPr lang="en" sz="18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यात्रा - सफ़र </a:t>
            </a:r>
            <a:endParaRPr lang="en" sz="1800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lvl="0"/>
            <a:r>
              <a:rPr lang="hi-IN" sz="1800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स्वभाव -आदत </a:t>
            </a:r>
            <a:endParaRPr lang="en-US" sz="1800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lvl="0"/>
            <a:r>
              <a:rPr lang="hi-IN" sz="1800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व्यापारी - व्यापार करने वाला </a:t>
            </a:r>
            <a:endParaRPr lang="en-US" sz="1800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lvl="0"/>
            <a:r>
              <a:rPr lang="hi-IN" sz="1800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अविष्कार - खोज </a:t>
            </a:r>
            <a:endParaRPr lang="en-US" sz="1800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lvl="0"/>
            <a:r>
              <a:rPr lang="hi-IN" sz="1800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सर्वप्रथम - सबसे पहले</a:t>
            </a:r>
            <a:endParaRPr sz="1800" b="1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२.कम से कम शब्दों में उत्तर दीजिए ।</a:t>
            </a:r>
            <a:endParaRPr sz="1800" b="1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क )पहले लोग यात्रा कैसे करें थे और उन्हें कितना समय लगता है ?</a:t>
            </a:r>
            <a:endParaRPr sz="1800" b="1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उ .पहले लोग पैदल यात्रा करते थे और उन्हें कभी-कभी महीनों / सालों लग जाते थे</a:t>
            </a:r>
            <a:endParaRPr sz="1800" b="1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d4e3d91f7d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9701" y="0"/>
            <a:ext cx="1544300" cy="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d4e3d91f7d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548128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d4e3d91f7d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2571750"/>
            <a:ext cx="2493263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278852" y="101382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>
                <a:solidFill>
                  <a:srgbClr val="FF0000"/>
                </a:solidFill>
              </a:rPr>
              <a:t>लिखित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1760" y="445008"/>
            <a:ext cx="64129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1.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उचित सबसे रिक्त स्थानों की पूर्ति कीजिए 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-</a:t>
            </a: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क )चलना मनुष्य का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स्वभाव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है ।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ख )लोग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मीलों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पैदल चलकर यात्रा करते थे ।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ग ) कई बार यात्रा इतनी लंबी होती थी कि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सालों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 लग जाते थे ।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घ )बड़े-बड़े राजा - महाराजा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हाथी - घोडों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पर सवारी करते थे । 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ङ) घूमना हम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सभी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को पसंद है ।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2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. पाठ के अनुसार पहले क्या हुआ ? क्रम संख्या लिखिए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-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ग )लोग मीलों चलकर यात्रा करते थे ।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ङ)लोग पालकी में सवारी करते थे ।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घ)लोगों ने घोड़े पर सवारी करने की सोची ।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ख) नाव द्वारा यात्रा करना प्रारंभ हुआ । 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क)भाप के इंजन का निर्माण हुआ ।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च)अब मोनोरेल का प्रचलन हो गया है 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l</a:t>
            </a:r>
            <a:endParaRPr lang="en-US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8128" y="3322320"/>
            <a:ext cx="65958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3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. निम्नलिखित प्रश्नों के उत्तर लिखिए 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–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क )लंबी यात्रा के लिए किस साधन का प्रयोग किया जाता था ? इसका प्रयोग  किस प्रकार किया जाता था 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?</a:t>
            </a: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उ -लंबी यात्रा के लिए पालकी का प्रयोग किया जाता था । यह ज्यादातर महिलाओं की यात्रा के लिए प्रयोग में लाया जाता था ।  लेकिन यह बहुत थका देने वाली होती थी तथा इसे उठाने के लिए चार या चार से अधिक लोगों की आवश्यकता पड़ती थी । इसके अलावा लंबी यात्रा के लिए जानवरों जैसे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-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घोड़ा, गधा या बैलों का भी प्रयोग किया जाता था ।</a:t>
            </a:r>
            <a:endParaRPr lang="en-US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1d4e3d91f7d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426" y="216900"/>
            <a:ext cx="1544300" cy="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d4e3d91f7d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456688" cy="5065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48128" y="646177"/>
            <a:ext cx="6303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ख ) तुर्की व्यापारी द्वारा कहे गए शब्दों का क्या प्रभाव हुआ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?</a:t>
            </a: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उ - तुर्की व्यापारी ने जब ताना कसा की मूर्ख लोग ही नदियों को पार करने के लिए उनके सूखने का इंतजार करते हैं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,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तब सबसे पहले लकड़ी के लट्ठों को नदी में बहाकर उसकी सहायता से नदी को पार करना शुरू किया गया और बाद में नाव द्वारा यात्रा करना आरंभ हुआ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l</a:t>
            </a:r>
            <a:endParaRPr lang="en-US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376" y="1877568"/>
            <a:ext cx="518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ग ) लकड़ी की पटरी टूट जाने पर किस चीज की पटरी बनाई गई 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?</a:t>
            </a: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उ - लकड़ी की पटरी टूट जाने पर लोहे की पटरी बनाए गए ताकि जल्दी ना टूटे</a:t>
            </a:r>
            <a:endParaRPr lang="en-US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2720" y="2616946"/>
            <a:ext cx="64312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घ)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विभिन्न प्रकार की रेलों के नाम लिखिए ?</a:t>
            </a:r>
            <a:endParaRPr lang="en-US" b="1" dirty="0" smtClean="0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उ - विभिन्न प्रकार की रेलों के नाम हैं - लोकोमोशन रेल ,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बुलेट ट्रेन ,मेट्रो ट्रेन , ऐरोड्रेन्स ट्रेन ,मोनोरेल ट्रेन  आदि 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l</a:t>
            </a:r>
          </a:p>
          <a:p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4.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निम्नलिखित प्रश्नों के उत्तर विस्तार पूर्वक लिखिए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–</a:t>
            </a:r>
          </a:p>
          <a:p>
            <a:r>
              <a:rPr lang="e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क )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यातायात के मुख्य साधन कौन-कौन से हैं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?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प्रत्येक के दो दो उदाहरण लिखिए 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l</a:t>
            </a: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उ - यातायात के मुख्य साधन है -स्थल साधन , जल साधन , वायु साधन ।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rgbClr val="00B05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उदाहरण 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-स्थल साधन - बस , रेलगाड़ी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जल साधन - नाव , जहाज़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वायु साधन - हेलीकॉप्टर , हवाई जहाज़ 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l</a:t>
            </a:r>
          </a:p>
          <a:p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इन साधनों के आविष्कार ने हमारा  जीवन अत्यंत आसान बना  दिया है।</a:t>
            </a:r>
            <a:endParaRPr lang="en-US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d4e3d91f7d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426" y="216900"/>
            <a:ext cx="1544300" cy="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d4e3d91f7d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54875"/>
            <a:ext cx="3422099" cy="22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d4e3d91f7d_0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75" y="0"/>
            <a:ext cx="3068273" cy="29374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95439" y="617031"/>
            <a:ext cx="58485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ख ) प्राचीन काल में यात्राऍं थका देने वाली क्यों होती थी</a:t>
            </a:r>
            <a:r>
              <a:rPr lang="en-US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?</a:t>
            </a: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उ - प्राचीन काल में यात्राऍं थका देने वाली होती थी क्योंकि उस समय यातायात के कोई भी साधन उपलब्ध नहीं थे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l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मनुष्य को यात्रा करने के लिए पैदल ही चलना पड़ता था कभी-कभी यात्रा इतनी लंबी हो जाती थी कि उन्हें अपने मंजिल तक पहुँचने के लिए महीनों या सालों लग जाते थे</a:t>
            </a:r>
            <a:r>
              <a:rPr lang="en-US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 l</a:t>
            </a:r>
            <a:endParaRPr lang="en-US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1088" y="2064217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भाषा ज्ञान </a:t>
            </a:r>
            <a:endParaRPr lang="en-US" b="1" dirty="0" smtClean="0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endParaRPr lang="en-US" b="1" dirty="0" smtClean="0">
              <a:solidFill>
                <a:srgbClr val="0070C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1.</a:t>
            </a:r>
            <a:r>
              <a:rPr lang="hi-IN" b="1" dirty="0" smtClean="0">
                <a:solidFill>
                  <a:srgbClr val="0070C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पढ़िए और समझिए </a:t>
            </a:r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- प्रश्नवाचक वाक्य 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क )पालकियाँ क्यों काम में लाई जाने लगी ?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ख )यात्रा सुगम व सस्ती कब लगने लगी ?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ग)तुर्की व्यापारी ने क्या ताना कसा ?</a:t>
            </a:r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2 .पाठ में प्रयुक्त अंग्रेजी शब्द पहचानकर लिखिए –</a:t>
            </a:r>
            <a:endParaRPr lang="en-US" b="1" dirty="0" smtClean="0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endParaRPr lang="en-US" b="1" dirty="0" smtClean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pPr marL="342900" indent="-342900"/>
            <a:r>
              <a:rPr lang="hi-IN" b="1" dirty="0" smtClean="0">
                <a:latin typeface="Nirmala UI" pitchFamily="34" charset="0"/>
                <a:ea typeface="Nirmala UI" pitchFamily="34" charset="0"/>
                <a:cs typeface="Nirmala UI" pitchFamily="34" charset="0"/>
              </a:rPr>
              <a:t>बुलेट  , कैच , ट्रेन, मेट्रो</a:t>
            </a:r>
            <a:endParaRPr lang="en-US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0;g1d4e3d91f7d_0_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2785871" cy="527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04160" y="201168"/>
            <a:ext cx="62605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3 .रेखांकित शब्द का विलोम लिखिए –</a:t>
            </a:r>
            <a:endParaRPr lang="en-US" b="1" dirty="0" smtClean="0">
              <a:solidFill>
                <a:srgbClr val="FF0000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क )लंबी यात्रा थका देने वाली थी </a:t>
            </a:r>
            <a:r>
              <a:rPr lang="en-US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l</a:t>
            </a: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उ -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छोटी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यात्रा थका देने वाली थी 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ख) व्यापारी अपना माल गधे पर लादते थे 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उ - व्यापारी अपना माल गधे पर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उतारते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थे 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ग )इसमें समय भी कम लगता था 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उ - इसमें समय भी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ज्यादा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लगता था 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घ )मूर्ख लोग ही नदियों को पार करने के लिए उनके सूखने का इंतजार करते हैं 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उ .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विद्वान 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लोग ही नदियों को पार करने के लिए उनके सूखने का इंतजार करते हैं । 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4.मुहावरों के नीचे रेखा खींचिए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 – 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क)जरूरत के समय मोहन के मित्र ने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अंगूठा दिखा दिया 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ख )बच्चे को देखकर माँ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फूली न समाई 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ग)पुलिस को आते देख चोर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नौ दो ग्यारह हो गया 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घ )अध्यापिका के न आने पर छात्रों ने वर्ग में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आसमान सिर पर उठा लिया 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।</a:t>
            </a:r>
            <a:endParaRPr lang="en-US" b="1" dirty="0" smtClean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  <a:p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ङ) देश की रक्षा के लिए सैनिक </a:t>
            </a:r>
            <a:r>
              <a:rPr lang="hi-IN" b="1" dirty="0" smtClean="0">
                <a:solidFill>
                  <a:srgbClr val="FF0000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कमर कसकर </a:t>
            </a:r>
            <a:r>
              <a:rPr lang="hi-IN" b="1" dirty="0" smtClean="0">
                <a:solidFill>
                  <a:schemeClr val="tx1"/>
                </a:solidFill>
                <a:latin typeface="Nirmala UI" pitchFamily="34" charset="0"/>
                <a:ea typeface="Nirmala UI" pitchFamily="34" charset="0"/>
                <a:cs typeface="Nirmala UI" pitchFamily="34" charset="0"/>
              </a:rPr>
              <a:t>तैयार रहते हैं ।</a:t>
            </a:r>
            <a:endParaRPr lang="en-US" b="1" dirty="0">
              <a:solidFill>
                <a:schemeClr val="tx1"/>
              </a:solidFill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6" name="Google Shape;130;g1d4e3d91f7d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426" y="216900"/>
            <a:ext cx="1544300" cy="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1d4e3d91f7d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426" y="216900"/>
            <a:ext cx="1544300" cy="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d4e3d91f7d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34700"/>
            <a:ext cx="4966551" cy="18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d4e3d91f7d_0_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966550" cy="19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d4e3d91f7d_0_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6549" y="0"/>
            <a:ext cx="4177451" cy="19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d4e3d91f7d_0_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66550" y="1934700"/>
            <a:ext cx="4117149" cy="180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d4e3d91f7d_0_14"/>
          <p:cNvSpPr txBox="1"/>
          <p:nvPr/>
        </p:nvSpPr>
        <p:spPr>
          <a:xfrm>
            <a:off x="58975" y="3810425"/>
            <a:ext cx="8895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शब्दार्थ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यात्रा -सफर,                    स्वभाव -आदत,              व्यापारी- व्यापार करने वाला, 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आविष्कार- खोज ,         सर्वप्रथम -सबसे पहले 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1d4e3d91f7d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426" y="216900"/>
            <a:ext cx="1544300" cy="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d4e3d91f7d_0_26"/>
          <p:cNvSpPr txBox="1"/>
          <p:nvPr/>
        </p:nvSpPr>
        <p:spPr>
          <a:xfrm>
            <a:off x="1203300" y="847950"/>
            <a:ext cx="78981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शिक्षण प्रतिफल</a:t>
            </a:r>
            <a:r>
              <a:rPr lang="en"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इस पाठ के माध्यम से बच्चों ने कुछ नए शब्दों की जानकारी </a:t>
            </a: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>
                <a:solidFill>
                  <a:schemeClr val="dk1"/>
                </a:solidFill>
              </a:rPr>
              <a:t>प्राप्त </a:t>
            </a:r>
            <a:r>
              <a:rPr lang="en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 ।</a:t>
            </a: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यातायात संबंधित कई बातें जानी ।</a:t>
            </a: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कल और आज में आई यातायत परिवर्तन को समझा।</a:t>
            </a:r>
            <a:endParaRPr sz="2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d4e3d91f7d_0_26"/>
          <p:cNvSpPr/>
          <p:nvPr/>
        </p:nvSpPr>
        <p:spPr>
          <a:xfrm>
            <a:off x="566250" y="1828550"/>
            <a:ext cx="554400" cy="22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d4e3d91f7d_0_26"/>
          <p:cNvSpPr/>
          <p:nvPr/>
        </p:nvSpPr>
        <p:spPr>
          <a:xfrm>
            <a:off x="566250" y="2459700"/>
            <a:ext cx="554400" cy="22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d4e3d91f7d_0_26"/>
          <p:cNvSpPr/>
          <p:nvPr/>
        </p:nvSpPr>
        <p:spPr>
          <a:xfrm>
            <a:off x="566250" y="2852950"/>
            <a:ext cx="554400" cy="22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5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c65f80c4f3_3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4425" y="545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c65f80c4f3_3_62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930</Words>
  <PresentationFormat>On-screen Show (16:9)</PresentationFormat>
  <Paragraphs>102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Simple Light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12</cp:revision>
  <dcterms:modified xsi:type="dcterms:W3CDTF">2023-01-29T02:55:19Z</dcterms:modified>
</cp:coreProperties>
</file>