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comments+xml" PartName="/ppt/comments/comment3.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binary" PartName="/ppt/metadata"/>
  <Override ContentType="application/vnd.openxmlformats-officedocument.presentationml.notesMaster+xml" PartName="/ppt/notesMasters/notesMaster1.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13" roundtripDataSignature="AMtx7mhAsEVGQls5V0e61tCvLCozdbMm9w=="/>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3" name=""/>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customschemas.google.com/relationships/presentationmetadata" Target="metadata"/><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0-06-17T16:35:54.682">
    <p:pos x="6000" y="0"/>
    <p:text>@Format for content and slide heading is missing? Just like you have mentioned in DOC., We need to specify, for each slide's heading and text content, what will be the font style +amanrouniyar@odmegroup.org
_Assigned to you_
-Swoyan Satyendu</p:text>
    <p:extLst>
      <p:ext uri="{C676402C-5697-4E1C-873F-D02D1690AC5C}">
        <p15:threadingInfo timeZoneBias="0"/>
      </p:ext>
      <p:ext uri="http://customooxmlschemas.google.com/">
        <go:slidesCustomData xmlns:go="http://customooxmlschemas.google.com/" commentPostId="AAAAjjLt2NM"/>
      </p:ext>
    </p:extLs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2" dt="2020-06-17T16:35:54.682">
    <p:pos x="6000" y="0"/>
    <p:text>@Format for content and slide heading is missing? Just like you have mentioned in DOC., We need to specify, for each slide's heading and text content, what will be the font style +amanrouniyar@odmegroup.org
_Assigned to you_
-Swoyan Satyendu</p:text>
    <p:extLst>
      <p:ext uri="{C676402C-5697-4E1C-873F-D02D1690AC5C}">
        <p15:threadingInfo timeZoneBias="0"/>
      </p:ext>
      <p:ext uri="http://customooxmlschemas.google.com/">
        <go:slidesCustomData xmlns:go="http://customooxmlschemas.google.com/" commentPostId="AAAAjjLt2NQ"/>
      </p:ext>
    </p:extLst>
  </p:cm>
</p:cmLst>
</file>

<file path=ppt/comments/comment3.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3" dt="2020-06-17T16:35:54.682">
    <p:pos x="6000" y="0"/>
    <p:text>@Format for content and slide heading is missing? Just like you have mentioned in DOC., We need to specify, for each slide's heading and text content, what will be the font style +amanrouniyar@odmegroup.org
_Assigned to you_
-Swoyan Satyendu</p:text>
    <p:extLst>
      <p:ext uri="{C676402C-5697-4E1C-873F-D02D1690AC5C}">
        <p15:threadingInfo timeZoneBias="0"/>
      </p:ext>
      <p:ext uri="http://customooxmlschemas.google.com/">
        <go:slidesCustomData xmlns:go="http://customooxmlschemas.google.com/" commentPostId="AAAAaVYBmZc"/>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 name="Shape 48"/>
        <p:cNvGrpSpPr/>
        <p:nvPr/>
      </p:nvGrpSpPr>
      <p:grpSpPr>
        <a:xfrm>
          <a:off x="0" y="0"/>
          <a:ext cx="0" cy="0"/>
          <a:chOff x="0" y="0"/>
          <a:chExt cx="0" cy="0"/>
        </a:xfrm>
      </p:grpSpPr>
      <p:sp>
        <p:nvSpPr>
          <p:cNvPr id="49" name="Google Shape;49;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0" name="Google Shape;5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 name="Google Shape;5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7" name="Google Shape;67;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4" name="Google Shape;74;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2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0" name="Google Shape;80;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7" name="Google Shape;87;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9"/>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9"/>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8"/>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8"/>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1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1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11"/>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12"/>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12"/>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14"/>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14"/>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5"/>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6"/>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6"/>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6"/>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0" name="Google Shape;40;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7"/>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1.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omments" Target="../comments/commen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omments" Target="../comments/commen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omments" Target="../comments/comment3.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 name="Shape 51"/>
        <p:cNvGrpSpPr/>
        <p:nvPr/>
      </p:nvGrpSpPr>
      <p:grpSpPr>
        <a:xfrm>
          <a:off x="0" y="0"/>
          <a:ext cx="0" cy="0"/>
          <a:chOff x="0" y="0"/>
          <a:chExt cx="0" cy="0"/>
        </a:xfrm>
      </p:grpSpPr>
      <p:pic>
        <p:nvPicPr>
          <p:cNvPr id="52" name="Google Shape;52;p1"/>
          <p:cNvPicPr preferRelativeResize="0"/>
          <p:nvPr/>
        </p:nvPicPr>
        <p:blipFill rotWithShape="1">
          <a:blip r:embed="rId3">
            <a:alphaModFix/>
          </a:blip>
          <a:srcRect b="0" l="0" r="0" t="0"/>
          <a:stretch/>
        </p:blipFill>
        <p:spPr>
          <a:xfrm>
            <a:off x="0" y="3757980"/>
            <a:ext cx="9144000" cy="1365860"/>
          </a:xfrm>
          <a:prstGeom prst="rect">
            <a:avLst/>
          </a:prstGeom>
          <a:noFill/>
          <a:ln>
            <a:noFill/>
          </a:ln>
        </p:spPr>
      </p:pic>
      <p:pic>
        <p:nvPicPr>
          <p:cNvPr id="53" name="Google Shape;53;p1"/>
          <p:cNvPicPr preferRelativeResize="0"/>
          <p:nvPr/>
        </p:nvPicPr>
        <p:blipFill rotWithShape="1">
          <a:blip r:embed="rId4">
            <a:alphaModFix/>
          </a:blip>
          <a:srcRect b="0" l="0" r="0" t="0"/>
          <a:stretch/>
        </p:blipFill>
        <p:spPr>
          <a:xfrm>
            <a:off x="7407450" y="173950"/>
            <a:ext cx="1578401" cy="783575"/>
          </a:xfrm>
          <a:prstGeom prst="rect">
            <a:avLst/>
          </a:prstGeom>
          <a:noFill/>
          <a:ln>
            <a:noFill/>
          </a:ln>
        </p:spPr>
      </p:pic>
      <p:sp>
        <p:nvSpPr>
          <p:cNvPr id="54" name="Google Shape;54;p1"/>
          <p:cNvSpPr txBox="1"/>
          <p:nvPr/>
        </p:nvSpPr>
        <p:spPr>
          <a:xfrm>
            <a:off x="5874275" y="98375"/>
            <a:ext cx="3176100" cy="1267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 name="Google Shape;55;p1"/>
          <p:cNvSpPr txBox="1"/>
          <p:nvPr/>
        </p:nvSpPr>
        <p:spPr>
          <a:xfrm>
            <a:off x="1399061" y="1281819"/>
            <a:ext cx="6970595" cy="2222773"/>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 sz="1800" u="none" cap="none" strike="noStrike">
                <a:solidFill>
                  <a:srgbClr val="000000"/>
                </a:solidFill>
                <a:latin typeface="Arial"/>
                <a:ea typeface="Arial"/>
                <a:cs typeface="Arial"/>
                <a:sym typeface="Arial"/>
              </a:rPr>
              <a:t>SESSION : 6</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n" sz="1800" u="none" cap="none" strike="noStrike">
                <a:solidFill>
                  <a:srgbClr val="000000"/>
                </a:solidFill>
                <a:latin typeface="Arial"/>
                <a:ea typeface="Arial"/>
                <a:cs typeface="Arial"/>
                <a:sym typeface="Arial"/>
              </a:rPr>
              <a:t>CLASS : II</a:t>
            </a:r>
            <a:endParaRPr b="1"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n" sz="1800" u="none" cap="none" strike="noStrike">
                <a:solidFill>
                  <a:srgbClr val="000000"/>
                </a:solidFill>
                <a:latin typeface="Arial"/>
                <a:ea typeface="Arial"/>
                <a:cs typeface="Arial"/>
                <a:sym typeface="Arial"/>
              </a:rPr>
              <a:t>SUBJECT : ENGLISH</a:t>
            </a:r>
            <a:endParaRPr b="1"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n" sz="1800" u="none" cap="none" strike="noStrike">
                <a:solidFill>
                  <a:srgbClr val="000000"/>
                </a:solidFill>
                <a:latin typeface="Arial"/>
                <a:ea typeface="Arial"/>
                <a:cs typeface="Arial"/>
                <a:sym typeface="Arial"/>
              </a:rPr>
              <a:t>CHAPTER NUMBER : 8</a:t>
            </a:r>
            <a:endParaRPr b="1"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n" sz="1800" u="none" cap="none" strike="noStrike">
                <a:solidFill>
                  <a:srgbClr val="000000"/>
                </a:solidFill>
                <a:latin typeface="Arial"/>
                <a:ea typeface="Arial"/>
                <a:cs typeface="Arial"/>
                <a:sym typeface="Arial"/>
              </a:rPr>
              <a:t>CHAPTER NAME : OVER IN THE MEADOW</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en" sz="1800" u="none" cap="none" strike="noStrike">
                <a:solidFill>
                  <a:srgbClr val="000000"/>
                </a:solidFill>
                <a:latin typeface="Arial"/>
                <a:ea typeface="Arial"/>
                <a:cs typeface="Arial"/>
                <a:sym typeface="Arial"/>
              </a:rPr>
              <a:t>SUBTOPIC : EXTRACT</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n" sz="1800" u="none" cap="none" strike="noStrike">
                <a:solidFill>
                  <a:srgbClr val="000000"/>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n" sz="1800" u="none" cap="none" strike="noStrike">
                <a:solidFill>
                  <a:srgbClr val="000000"/>
                </a:solidFill>
                <a:latin typeface="Arial"/>
                <a:ea typeface="Arial"/>
                <a:cs typeface="Arial"/>
                <a:sym typeface="Arial"/>
              </a:rPr>
              <a:t>                      </a:t>
            </a:r>
            <a:br>
              <a:rPr b="1" i="0" lang="en" sz="1800" u="none" cap="none" strike="noStrike">
                <a:solidFill>
                  <a:srgbClr val="000000"/>
                </a:solidFill>
                <a:latin typeface="Arial"/>
                <a:ea typeface="Arial"/>
                <a:cs typeface="Arial"/>
                <a:sym typeface="Arial"/>
              </a:rPr>
            </a:br>
            <a:r>
              <a:rPr b="1" i="0" lang="en" sz="1800" u="none" cap="none" strike="noStrike">
                <a:solidFill>
                  <a:srgbClr val="000000"/>
                </a:solidFill>
                <a:latin typeface="Arial"/>
                <a:ea typeface="Arial"/>
                <a:cs typeface="Arial"/>
                <a:sym typeface="Arial"/>
              </a:rPr>
              <a:t>                      </a:t>
            </a:r>
            <a:endParaRPr b="1" i="0" sz="18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id="60" name="Google Shape;60;p2"/>
          <p:cNvPicPr preferRelativeResize="0"/>
          <p:nvPr/>
        </p:nvPicPr>
        <p:blipFill rotWithShape="1">
          <a:blip r:embed="rId3">
            <a:alphaModFix/>
          </a:blip>
          <a:srcRect b="0" l="0" r="0" t="0"/>
          <a:stretch/>
        </p:blipFill>
        <p:spPr>
          <a:xfrm>
            <a:off x="7801000" y="140963"/>
            <a:ext cx="1232526" cy="611875"/>
          </a:xfrm>
          <a:prstGeom prst="rect">
            <a:avLst/>
          </a:prstGeom>
          <a:noFill/>
          <a:ln>
            <a:noFill/>
          </a:ln>
        </p:spPr>
      </p:pic>
      <p:grpSp>
        <p:nvGrpSpPr>
          <p:cNvPr id="61" name="Google Shape;61;p2"/>
          <p:cNvGrpSpPr/>
          <p:nvPr/>
        </p:nvGrpSpPr>
        <p:grpSpPr>
          <a:xfrm>
            <a:off x="341524" y="220973"/>
            <a:ext cx="7315199" cy="4746257"/>
            <a:chOff x="341524" y="220973"/>
            <a:chExt cx="7315199" cy="4746257"/>
          </a:xfrm>
        </p:grpSpPr>
        <p:pic>
          <p:nvPicPr>
            <p:cNvPr descr="C:\Users\omm\Desktop\over-in-the-meadow-book.jpg" id="62" name="Google Shape;62;p2"/>
            <p:cNvPicPr preferRelativeResize="0"/>
            <p:nvPr/>
          </p:nvPicPr>
          <p:blipFill rotWithShape="1">
            <a:blip r:embed="rId4">
              <a:alphaModFix/>
            </a:blip>
            <a:srcRect b="0" l="0" r="0" t="0"/>
            <a:stretch/>
          </p:blipFill>
          <p:spPr>
            <a:xfrm>
              <a:off x="341524" y="220973"/>
              <a:ext cx="7315199" cy="4746257"/>
            </a:xfrm>
            <a:prstGeom prst="rect">
              <a:avLst/>
            </a:prstGeom>
            <a:noFill/>
            <a:ln>
              <a:noFill/>
            </a:ln>
          </p:spPr>
        </p:pic>
        <p:sp>
          <p:nvSpPr>
            <p:cNvPr id="63" name="Google Shape;63;p2"/>
            <p:cNvSpPr/>
            <p:nvPr/>
          </p:nvSpPr>
          <p:spPr>
            <a:xfrm>
              <a:off x="672030" y="446900"/>
              <a:ext cx="1156770" cy="775972"/>
            </a:xfrm>
            <a:prstGeom prst="ellipse">
              <a:avLst/>
            </a:prstGeom>
            <a:solidFill>
              <a:srgbClr val="92D050"/>
            </a:solidFill>
            <a:ln cap="flat" cmpd="sng" w="25400">
              <a:solidFill>
                <a:srgbClr val="00B0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64" name="Google Shape;64;p2"/>
            <p:cNvSpPr/>
            <p:nvPr/>
          </p:nvSpPr>
          <p:spPr>
            <a:xfrm>
              <a:off x="3172858" y="3437263"/>
              <a:ext cx="2467778" cy="495759"/>
            </a:xfrm>
            <a:prstGeom prst="rect">
              <a:avLst/>
            </a:prstGeom>
            <a:gradFill>
              <a:gsLst>
                <a:gs pos="0">
                  <a:srgbClr val="81D2FF"/>
                </a:gs>
                <a:gs pos="50000">
                  <a:srgbClr val="B3E1FF"/>
                </a:gs>
                <a:gs pos="100000">
                  <a:srgbClr val="DAEFFF"/>
                </a:gs>
              </a:gsLst>
              <a:lin ang="81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pic>
        <p:nvPicPr>
          <p:cNvPr id="69" name="Google Shape;69;p3"/>
          <p:cNvPicPr preferRelativeResize="0"/>
          <p:nvPr/>
        </p:nvPicPr>
        <p:blipFill rotWithShape="1">
          <a:blip r:embed="rId4">
            <a:alphaModFix/>
          </a:blip>
          <a:srcRect b="0" l="0" r="0" t="0"/>
          <a:stretch/>
        </p:blipFill>
        <p:spPr>
          <a:xfrm>
            <a:off x="7801000" y="140963"/>
            <a:ext cx="1232526" cy="611875"/>
          </a:xfrm>
          <a:prstGeom prst="rect">
            <a:avLst/>
          </a:prstGeom>
          <a:noFill/>
          <a:ln>
            <a:noFill/>
          </a:ln>
        </p:spPr>
      </p:pic>
      <p:sp>
        <p:nvSpPr>
          <p:cNvPr id="70" name="Google Shape;70;p3"/>
          <p:cNvSpPr txBox="1"/>
          <p:nvPr>
            <p:ph type="title"/>
          </p:nvPr>
        </p:nvSpPr>
        <p:spPr>
          <a:xfrm>
            <a:off x="195209" y="151195"/>
            <a:ext cx="7376845" cy="520636"/>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2000" u="sng">
                <a:solidFill>
                  <a:srgbClr val="FF0000"/>
                </a:solidFill>
              </a:rPr>
              <a:t>Read the given extract and answer the following question :</a:t>
            </a:r>
            <a:endParaRPr sz="2000">
              <a:solidFill>
                <a:srgbClr val="FF0000"/>
              </a:solidFill>
            </a:endParaRPr>
          </a:p>
        </p:txBody>
      </p:sp>
      <p:sp>
        <p:nvSpPr>
          <p:cNvPr id="71" name="Google Shape;71;p3"/>
          <p:cNvSpPr txBox="1"/>
          <p:nvPr/>
        </p:nvSpPr>
        <p:spPr>
          <a:xfrm>
            <a:off x="297951" y="752838"/>
            <a:ext cx="8558400" cy="3786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lang="en" sz="2000"/>
              <a:t>1</a:t>
            </a:r>
            <a:r>
              <a:rPr b="1" i="0" lang="en" sz="2000" u="none" cap="none" strike="noStrike">
                <a:solidFill>
                  <a:srgbClr val="000000"/>
                </a:solidFill>
                <a:latin typeface="Arial"/>
                <a:ea typeface="Arial"/>
                <a:cs typeface="Arial"/>
                <a:sym typeface="Arial"/>
              </a:rPr>
              <a:t>. “So they swam and they leaped</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en" sz="2000" u="none" cap="none" strike="noStrike">
                <a:solidFill>
                  <a:srgbClr val="000000"/>
                </a:solidFill>
                <a:latin typeface="Arial"/>
                <a:ea typeface="Arial"/>
                <a:cs typeface="Arial"/>
                <a:sym typeface="Arial"/>
              </a:rPr>
              <a:t>Where the stream runs blue”.</a:t>
            </a:r>
            <a:endParaRPr/>
          </a:p>
          <a:p>
            <a:pPr indent="0" lvl="0" marL="0" marR="0" rtl="0" algn="l">
              <a:lnSpc>
                <a:spcPct val="100000"/>
              </a:lnSpc>
              <a:spcBef>
                <a:spcPts val="0"/>
              </a:spcBef>
              <a:spcAft>
                <a:spcPts val="0"/>
              </a:spcAft>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 sz="2000" u="none" cap="none" strike="noStrike">
                <a:solidFill>
                  <a:srgbClr val="000000"/>
                </a:solidFill>
                <a:latin typeface="Arial"/>
                <a:ea typeface="Arial"/>
                <a:cs typeface="Arial"/>
                <a:sym typeface="Arial"/>
              </a:rPr>
              <a:t>(a) Who sw</a:t>
            </a:r>
            <a:r>
              <a:rPr lang="en" sz="2000"/>
              <a:t>a</a:t>
            </a:r>
            <a:r>
              <a:rPr b="0" i="0" lang="en" sz="2000" u="none" cap="none" strike="noStrike">
                <a:solidFill>
                  <a:srgbClr val="000000"/>
                </a:solidFill>
                <a:latin typeface="Arial"/>
                <a:ea typeface="Arial"/>
                <a:cs typeface="Arial"/>
                <a:sym typeface="Arial"/>
              </a:rPr>
              <a:t>m and leaped in the stream?</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 sz="2000" u="none" cap="none" strike="noStrike">
                <a:solidFill>
                  <a:srgbClr val="000000"/>
                </a:solidFill>
                <a:latin typeface="Arial"/>
                <a:ea typeface="Arial"/>
                <a:cs typeface="Arial"/>
                <a:sym typeface="Arial"/>
              </a:rPr>
              <a:t>      Ans- The mother fish and the little ones swam and leaped in the stream.</a:t>
            </a:r>
            <a:endParaRPr/>
          </a:p>
          <a:p>
            <a:pPr indent="0" lvl="0" marL="0" marR="0" rtl="0" algn="l">
              <a:lnSpc>
                <a:spcPct val="100000"/>
              </a:lnSpc>
              <a:spcBef>
                <a:spcPts val="0"/>
              </a:spcBef>
              <a:spcAft>
                <a:spcPts val="0"/>
              </a:spcAft>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 sz="2000" u="none" cap="none" strike="noStrike">
                <a:solidFill>
                  <a:srgbClr val="000000"/>
                </a:solidFill>
                <a:latin typeface="Arial"/>
                <a:ea typeface="Arial"/>
                <a:cs typeface="Arial"/>
                <a:sym typeface="Arial"/>
              </a:rPr>
              <a:t>(b) What </a:t>
            </a:r>
            <a:r>
              <a:rPr lang="en" sz="2000"/>
              <a:t>wa</a:t>
            </a:r>
            <a:r>
              <a:rPr b="0" i="0" lang="en" sz="2000" u="none" cap="none" strike="noStrike">
                <a:solidFill>
                  <a:srgbClr val="000000"/>
                </a:solidFill>
                <a:latin typeface="Arial"/>
                <a:ea typeface="Arial"/>
                <a:cs typeface="Arial"/>
                <a:sym typeface="Arial"/>
              </a:rPr>
              <a:t>s the colour of the stream?</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 sz="2000" u="none" cap="none" strike="noStrike">
                <a:solidFill>
                  <a:srgbClr val="000000"/>
                </a:solidFill>
                <a:latin typeface="Arial"/>
                <a:ea typeface="Arial"/>
                <a:cs typeface="Arial"/>
                <a:sym typeface="Arial"/>
              </a:rPr>
              <a:t>      Ans- The colour of the stream </a:t>
            </a:r>
            <a:r>
              <a:rPr lang="en" sz="2000"/>
              <a:t>wa</a:t>
            </a:r>
            <a:r>
              <a:rPr b="0" i="0" lang="en" sz="2000" u="none" cap="none" strike="noStrike">
                <a:solidFill>
                  <a:srgbClr val="000000"/>
                </a:solidFill>
                <a:latin typeface="Arial"/>
                <a:ea typeface="Arial"/>
                <a:cs typeface="Arial"/>
                <a:sym typeface="Arial"/>
              </a:rPr>
              <a:t>s blue.</a:t>
            </a:r>
            <a:endParaRPr/>
          </a:p>
          <a:p>
            <a:pPr indent="0" lvl="0" marL="0" marR="0" rtl="0" algn="l">
              <a:lnSpc>
                <a:spcPct val="100000"/>
              </a:lnSpc>
              <a:spcBef>
                <a:spcPts val="0"/>
              </a:spcBef>
              <a:spcAft>
                <a:spcPts val="0"/>
              </a:spcAft>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 sz="2000" u="none" cap="none" strike="noStrike">
                <a:solidFill>
                  <a:srgbClr val="000000"/>
                </a:solidFill>
                <a:latin typeface="Arial"/>
                <a:ea typeface="Arial"/>
                <a:cs typeface="Arial"/>
                <a:sym typeface="Arial"/>
              </a:rPr>
              <a:t>(c) Name the poem.</a:t>
            </a:r>
            <a:br>
              <a:rPr b="0" i="0" lang="en" sz="2000" u="none" cap="none" strike="noStrike">
                <a:solidFill>
                  <a:srgbClr val="000000"/>
                </a:solidFill>
                <a:latin typeface="Arial"/>
                <a:ea typeface="Arial"/>
                <a:cs typeface="Arial"/>
                <a:sym typeface="Arial"/>
              </a:rPr>
            </a:br>
            <a:r>
              <a:rPr b="0" i="0" lang="en" sz="2000" u="none" cap="none" strike="noStrike">
                <a:solidFill>
                  <a:srgbClr val="000000"/>
                </a:solidFill>
                <a:latin typeface="Arial"/>
                <a:ea typeface="Arial"/>
                <a:cs typeface="Arial"/>
                <a:sym typeface="Arial"/>
              </a:rPr>
              <a:t>     Ans - The name of the poem is “Over in the meadow’’.</a:t>
            </a:r>
            <a:endParaRPr b="0" i="0" sz="2000" u="none" cap="none" strike="noStrike">
              <a:solidFill>
                <a:srgbClr val="00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pic>
        <p:nvPicPr>
          <p:cNvPr id="76" name="Google Shape;76;p4"/>
          <p:cNvPicPr preferRelativeResize="0"/>
          <p:nvPr/>
        </p:nvPicPr>
        <p:blipFill rotWithShape="1">
          <a:blip r:embed="rId4">
            <a:alphaModFix/>
          </a:blip>
          <a:srcRect b="0" l="0" r="0" t="0"/>
          <a:stretch/>
        </p:blipFill>
        <p:spPr>
          <a:xfrm>
            <a:off x="7801000" y="140963"/>
            <a:ext cx="1232526" cy="611875"/>
          </a:xfrm>
          <a:prstGeom prst="rect">
            <a:avLst/>
          </a:prstGeom>
          <a:noFill/>
          <a:ln>
            <a:noFill/>
          </a:ln>
        </p:spPr>
      </p:pic>
      <p:sp>
        <p:nvSpPr>
          <p:cNvPr id="77" name="Google Shape;77;p4"/>
          <p:cNvSpPr txBox="1"/>
          <p:nvPr>
            <p:ph type="title"/>
          </p:nvPr>
        </p:nvSpPr>
        <p:spPr>
          <a:xfrm>
            <a:off x="123290" y="76442"/>
            <a:ext cx="7677710" cy="5002538"/>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2000"/>
              <a:t>2</a:t>
            </a:r>
            <a:r>
              <a:rPr b="1" lang="en" sz="2000"/>
              <a:t>. “We sing”, said the three;</a:t>
            </a:r>
            <a:br>
              <a:rPr lang="en" sz="2000"/>
            </a:br>
            <a:r>
              <a:rPr b="1" lang="en" sz="2000"/>
              <a:t>So they sang and were glad</a:t>
            </a:r>
            <a:br>
              <a:rPr lang="en" sz="2000"/>
            </a:br>
            <a:r>
              <a:rPr b="1" lang="en" sz="2000"/>
              <a:t>In the hole in the tree.</a:t>
            </a:r>
            <a:br>
              <a:rPr b="1" lang="en" sz="2000"/>
            </a:br>
            <a:br>
              <a:rPr lang="en" sz="2000"/>
            </a:br>
            <a:r>
              <a:rPr lang="en" sz="2400"/>
              <a:t>(a) Who lived in the hole in the tree?</a:t>
            </a:r>
            <a:br>
              <a:rPr lang="en" sz="2400"/>
            </a:br>
            <a:r>
              <a:rPr lang="en" sz="2400"/>
              <a:t>      Ans- A mother bluebird and her three little birdies</a:t>
            </a:r>
            <a:br>
              <a:rPr lang="en" sz="2400"/>
            </a:br>
            <a:r>
              <a:rPr lang="en" sz="2400"/>
              <a:t>         lived in the hole in the tree.</a:t>
            </a:r>
            <a:br>
              <a:rPr lang="en" sz="2400"/>
            </a:br>
            <a:br>
              <a:rPr lang="en" sz="2400"/>
            </a:br>
            <a:r>
              <a:rPr lang="en" sz="2400"/>
              <a:t>(b) What did the bluebird teach her little ones?</a:t>
            </a:r>
            <a:br>
              <a:rPr lang="en" sz="2400"/>
            </a:br>
            <a:r>
              <a:rPr lang="en" sz="2400"/>
              <a:t>      Ans- The bluebird taught her little ones to sing.</a:t>
            </a:r>
            <a:br>
              <a:rPr lang="en" sz="2400"/>
            </a:br>
            <a:br>
              <a:rPr lang="en" sz="2400"/>
            </a:br>
            <a:r>
              <a:rPr lang="en" sz="2400"/>
              <a:t> (c) Find out the rhyming words from the above line?</a:t>
            </a:r>
            <a:br>
              <a:rPr lang="en" sz="2400"/>
            </a:br>
            <a:r>
              <a:rPr lang="en" sz="2400"/>
              <a:t>      Ans- The rhyming words from the above line are</a:t>
            </a:r>
            <a:br>
              <a:rPr lang="en" sz="2400"/>
            </a:br>
            <a:r>
              <a:rPr lang="en" sz="2400"/>
              <a:t>               three and tree.</a:t>
            </a:r>
            <a:br>
              <a:rPr lang="en" sz="2400"/>
            </a:b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25"/>
          <p:cNvSpPr txBox="1"/>
          <p:nvPr/>
        </p:nvSpPr>
        <p:spPr>
          <a:xfrm>
            <a:off x="272675" y="285050"/>
            <a:ext cx="8688300" cy="780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200"/>
              <a:buFont typeface="Arial"/>
              <a:buNone/>
            </a:pPr>
            <a:r>
              <a:rPr b="1" i="0" lang="en" sz="2200" u="none" cap="none" strike="noStrike">
                <a:solidFill>
                  <a:srgbClr val="FF0000"/>
                </a:solidFill>
                <a:latin typeface="Arial"/>
                <a:ea typeface="Arial"/>
                <a:cs typeface="Arial"/>
                <a:sym typeface="Arial"/>
              </a:rPr>
              <a:t>LEARNING OUTCOME:</a:t>
            </a:r>
            <a:endParaRPr b="1" i="0" sz="2200" u="none" cap="none" strike="noStrike">
              <a:solidFill>
                <a:srgbClr val="FF0000"/>
              </a:solidFill>
              <a:latin typeface="Arial"/>
              <a:ea typeface="Arial"/>
              <a:cs typeface="Arial"/>
              <a:sym typeface="Arial"/>
            </a:endParaRPr>
          </a:p>
        </p:txBody>
      </p:sp>
      <p:sp>
        <p:nvSpPr>
          <p:cNvPr id="83" name="Google Shape;83;p25"/>
          <p:cNvSpPr txBox="1"/>
          <p:nvPr/>
        </p:nvSpPr>
        <p:spPr>
          <a:xfrm>
            <a:off x="345226" y="1012667"/>
            <a:ext cx="8615749" cy="28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0" i="0" lang="en" sz="2400" u="none" cap="none" strike="noStrike">
                <a:solidFill>
                  <a:srgbClr val="000000"/>
                </a:solidFill>
                <a:latin typeface="Calibri"/>
                <a:ea typeface="Calibri"/>
                <a:cs typeface="Calibri"/>
                <a:sym typeface="Calibri"/>
              </a:rPr>
              <a:t>The students understand the poem and able to write the questions and answers.</a:t>
            </a:r>
            <a:endParaRPr b="0" i="0" sz="2400" u="none" cap="none" strike="noStrike">
              <a:solidFill>
                <a:srgbClr val="000000"/>
              </a:solidFill>
              <a:latin typeface="Calibri"/>
              <a:ea typeface="Calibri"/>
              <a:cs typeface="Calibri"/>
              <a:sym typeface="Calibri"/>
            </a:endParaRPr>
          </a:p>
        </p:txBody>
      </p:sp>
      <p:pic>
        <p:nvPicPr>
          <p:cNvPr id="84" name="Google Shape;84;p25"/>
          <p:cNvPicPr preferRelativeResize="0"/>
          <p:nvPr/>
        </p:nvPicPr>
        <p:blipFill rotWithShape="1">
          <a:blip r:embed="rId4">
            <a:alphaModFix/>
          </a:blip>
          <a:srcRect b="0" l="0" r="0" t="0"/>
          <a:stretch/>
        </p:blipFill>
        <p:spPr>
          <a:xfrm>
            <a:off x="7801000" y="140963"/>
            <a:ext cx="1232526" cy="6118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7"/>
          <p:cNvSpPr txBox="1"/>
          <p:nvPr/>
        </p:nvSpPr>
        <p:spPr>
          <a:xfrm>
            <a:off x="621425" y="743500"/>
            <a:ext cx="7801200" cy="3562200"/>
          </a:xfrm>
          <a:prstGeom prst="rect">
            <a:avLst/>
          </a:prstGeom>
          <a:noFill/>
          <a:ln>
            <a:noFill/>
          </a:ln>
        </p:spPr>
        <p:txBody>
          <a:bodyPr anchorCtr="0" anchor="ctr" bIns="91425" lIns="91425" spcFirstLastPara="1" rIns="91425" wrap="square" tIns="91425">
            <a:noAutofit/>
          </a:bodyPr>
          <a:lstStyle/>
          <a:p>
            <a:pPr indent="0" lvl="0" marL="457200" marR="0" rtl="0" algn="ctr">
              <a:lnSpc>
                <a:spcPct val="115000"/>
              </a:lnSpc>
              <a:spcBef>
                <a:spcPts val="0"/>
              </a:spcBef>
              <a:spcAft>
                <a:spcPts val="0"/>
              </a:spcAft>
              <a:buClr>
                <a:srgbClr val="000000"/>
              </a:buClr>
              <a:buSzPts val="4000"/>
              <a:buFont typeface="Arial"/>
              <a:buNone/>
            </a:pPr>
            <a:r>
              <a:rPr b="1" i="0" lang="en" sz="4000" u="none" cap="none" strike="noStrike">
                <a:solidFill>
                  <a:srgbClr val="000000"/>
                </a:solidFill>
                <a:latin typeface="Arial"/>
                <a:ea typeface="Arial"/>
                <a:cs typeface="Arial"/>
                <a:sym typeface="Arial"/>
              </a:rPr>
              <a:t>THANKING YOU</a:t>
            </a:r>
            <a:endParaRPr b="1" i="0" sz="4000" u="none" cap="none" strike="noStrike">
              <a:solidFill>
                <a:srgbClr val="000000"/>
              </a:solidFill>
              <a:latin typeface="Arial"/>
              <a:ea typeface="Arial"/>
              <a:cs typeface="Arial"/>
              <a:sym typeface="Arial"/>
            </a:endParaRPr>
          </a:p>
          <a:p>
            <a:pPr indent="0" lvl="0" marL="457200" marR="0" rtl="0" algn="ctr">
              <a:lnSpc>
                <a:spcPct val="115000"/>
              </a:lnSpc>
              <a:spcBef>
                <a:spcPts val="0"/>
              </a:spcBef>
              <a:spcAft>
                <a:spcPts val="0"/>
              </a:spcAft>
              <a:buClr>
                <a:srgbClr val="000000"/>
              </a:buClr>
              <a:buSzPts val="4000"/>
              <a:buFont typeface="Arial"/>
              <a:buNone/>
            </a:pPr>
            <a:r>
              <a:rPr b="1" i="0" lang="en" sz="4000" u="none" cap="none" strike="noStrike">
                <a:solidFill>
                  <a:srgbClr val="FF0000"/>
                </a:solidFill>
                <a:latin typeface="Arial"/>
                <a:ea typeface="Arial"/>
                <a:cs typeface="Arial"/>
                <a:sym typeface="Arial"/>
              </a:rPr>
              <a:t>ODM EDUCATIONAL GROUP</a:t>
            </a:r>
            <a:endParaRPr b="1" i="0" sz="40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90" name="Google Shape;90;p7"/>
          <p:cNvPicPr preferRelativeResize="0"/>
          <p:nvPr/>
        </p:nvPicPr>
        <p:blipFill rotWithShape="1">
          <a:blip r:embed="rId3">
            <a:alphaModFix/>
          </a:blip>
          <a:srcRect b="0" l="0" r="0" t="0"/>
          <a:stretch/>
        </p:blipFill>
        <p:spPr>
          <a:xfrm>
            <a:off x="7801000" y="140963"/>
            <a:ext cx="1232526" cy="6118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User</dc:creator>
</cp:coreProperties>
</file>