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62" r:id="rId3"/>
    <p:sldId id="257" r:id="rId4"/>
    <p:sldId id="266" r:id="rId5"/>
    <p:sldId id="268" r:id="rId6"/>
    <p:sldId id="259" r:id="rId7"/>
    <p:sldId id="269" r:id="rId8"/>
    <p:sldId id="27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2CD43-311E-4589-AF37-58F86DB4605F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710A0-550C-4D53-8EA7-FE27A62D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9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036828"/>
            <a:ext cx="9144000" cy="1821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1" y="140934"/>
            <a:ext cx="1170475" cy="156063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31141" y="914400"/>
            <a:ext cx="8763000" cy="917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ODM PUBLIC SCHOOL</a:t>
            </a:r>
            <a:endParaRPr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33401" y="1676400"/>
            <a:ext cx="7956737" cy="2306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SESSION </a:t>
            </a:r>
            <a:r>
              <a:rPr lang="en-US" sz="2400" b="1" dirty="0"/>
              <a:t>:	</a:t>
            </a:r>
            <a:r>
              <a:rPr lang="en-US" sz="2400" b="1" dirty="0" smtClean="0"/>
              <a:t>	10</a:t>
            </a:r>
            <a:r>
              <a:rPr lang="en-US" sz="2400" b="1" dirty="0"/>
              <a:t>		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dirty="0"/>
              <a:t>CLASS :	</a:t>
            </a:r>
            <a:r>
              <a:rPr lang="en-IN" sz="2400" b="1" dirty="0" smtClean="0"/>
              <a:t>	IV</a:t>
            </a:r>
            <a:endParaRPr lang="en" sz="2400" b="1" dirty="0"/>
          </a:p>
          <a:p>
            <a:pPr lvl="0">
              <a:lnSpc>
                <a:spcPct val="150000"/>
              </a:lnSpc>
            </a:pPr>
            <a:r>
              <a:rPr lang="en" sz="2400" b="1" dirty="0"/>
              <a:t>SUBJECT : 	</a:t>
            </a:r>
            <a:r>
              <a:rPr lang="en" sz="2400" b="1" dirty="0" smtClean="0"/>
              <a:t>	</a:t>
            </a:r>
            <a:r>
              <a:rPr lang="or-IN" sz="2400" b="1" dirty="0" smtClean="0"/>
              <a:t>ପାଠ </a:t>
            </a:r>
            <a:r>
              <a:rPr lang="en-IN" sz="2400" b="1" dirty="0"/>
              <a:t>୩ </a:t>
            </a:r>
            <a:r>
              <a:rPr lang="or-IN" sz="2400" b="1" dirty="0"/>
              <a:t> </a:t>
            </a:r>
            <a:endParaRPr sz="2400" b="1" dirty="0"/>
          </a:p>
          <a:p>
            <a:pPr>
              <a:lnSpc>
                <a:spcPct val="150000"/>
              </a:lnSpc>
            </a:pPr>
            <a:r>
              <a:rPr lang="en" sz="2400" b="1" dirty="0"/>
              <a:t>CHAPTER NAME :	</a:t>
            </a:r>
            <a:r>
              <a:rPr lang="en-IN" sz="2400" b="1" dirty="0" err="1"/>
              <a:t>ରାଜାଙ୍କ</a:t>
            </a:r>
            <a:r>
              <a:rPr lang="en-IN" sz="2400" b="1" dirty="0"/>
              <a:t> </a:t>
            </a:r>
            <a:r>
              <a:rPr lang="en-IN" sz="2400" b="1" dirty="0" err="1"/>
              <a:t>ନୂତନ</a:t>
            </a:r>
            <a:r>
              <a:rPr lang="en-IN" sz="2400" b="1" dirty="0"/>
              <a:t> </a:t>
            </a:r>
            <a:r>
              <a:rPr lang="en-IN" sz="2400" b="1" dirty="0" err="1"/>
              <a:t>ପରିଛଦ</a:t>
            </a:r>
            <a:r>
              <a:rPr lang="en-IN" sz="2400" b="1" dirty="0"/>
              <a:t> </a:t>
            </a:r>
            <a:endParaRPr lang="en-GB" sz="2400" b="1" dirty="0"/>
          </a:p>
          <a:p>
            <a:pPr lvl="0">
              <a:lnSpc>
                <a:spcPct val="150000"/>
              </a:lnSpc>
            </a:pPr>
            <a:r>
              <a:rPr lang="en" sz="2400" b="1" dirty="0" smtClean="0"/>
              <a:t>SUBTOPIC </a:t>
            </a:r>
            <a:r>
              <a:rPr lang="en" sz="2400" b="1" dirty="0"/>
              <a:t>:	</a:t>
            </a:r>
            <a:r>
              <a:rPr lang="en" sz="2400" b="1" dirty="0" smtClean="0"/>
              <a:t>	</a:t>
            </a:r>
            <a:r>
              <a:rPr lang="or-IN" sz="2400" b="1" dirty="0" smtClean="0"/>
              <a:t>ବହି </a:t>
            </a:r>
            <a:r>
              <a:rPr lang="or-IN" sz="2400" b="1" dirty="0"/>
              <a:t>ପ୍ରଶ୍ନୋତ୍ତର ୧ ଏବଂ ୨ </a:t>
            </a:r>
            <a:endParaRPr sz="2400" b="1" dirty="0"/>
          </a:p>
        </p:txBody>
      </p:sp>
    </p:spTree>
    <p:extLst>
      <p:ext uri="{BB962C8B-B14F-4D97-AF65-F5344CB8AC3E}">
        <p14:creationId xmlns:p14="http://schemas.microsoft.com/office/powerpoint/2010/main" val="282126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1398"/>
            <a:ext cx="7162800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01609" y="5474537"/>
            <a:ext cx="1234591" cy="13091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553358" y="4516463"/>
            <a:ext cx="8083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or-IN" sz="2800" b="1" dirty="0"/>
              <a:t>ପ୍ରଶ୍ନ - ଉତ୍ତର ଗୁଡିକୁ ଭଲ ଭାବରେ ପଢ ଓ ମନେ ରଖ </a:t>
            </a:r>
            <a:endParaRPr lang="en-US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762000" y="1065437"/>
            <a:ext cx="55414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or-IN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ଗୃହ</a:t>
            </a:r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or-IN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କର୍ମ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9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0550" y="5599967"/>
            <a:ext cx="925650" cy="12342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991333"/>
            <a:ext cx="78012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68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932044" y="0"/>
            <a:ext cx="3578087" cy="1046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1808923" y="92765"/>
            <a:ext cx="5406887" cy="9541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Google Shape;64;p14"/>
          <p:cNvSpPr txBox="1"/>
          <p:nvPr/>
        </p:nvSpPr>
        <p:spPr>
          <a:xfrm>
            <a:off x="0" y="1078366"/>
            <a:ext cx="9144000" cy="65893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1400"/>
            </a:pPr>
            <a:endParaRPr lang="en-US" dirty="0" smtClean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ts val="1400"/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ts val="1400"/>
            </a:pPr>
            <a:endParaRPr lang="en-US" dirty="0" smtClean="0"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SzPts val="1400"/>
            </a:pPr>
            <a:endParaRPr lang="en-US" sz="3200" b="1" dirty="0" smtClean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SzPts val="1400"/>
            </a:pPr>
            <a:endParaRPr lang="en-US" sz="3200" b="1" dirty="0" smtClean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SzPts val="1400"/>
            </a:pPr>
            <a:r>
              <a:rPr lang="or-IN" sz="4000" b="1" dirty="0">
                <a:solidFill>
                  <a:srgbClr val="C00000"/>
                </a:solidFill>
                <a:latin typeface="Bradley Hand ITC" panose="03070402050302030203" pitchFamily="66" charset="0"/>
                <a:ea typeface="Calibri"/>
                <a:cs typeface="Calibri"/>
                <a:sym typeface="Calibri"/>
              </a:rPr>
              <a:t>ପ୍ରଶ୍ନୋତ୍ତର </a:t>
            </a:r>
            <a:r>
              <a:rPr lang="or-IN" sz="4000" b="1" dirty="0" smtClean="0">
                <a:solidFill>
                  <a:srgbClr val="C00000"/>
                </a:solidFill>
                <a:latin typeface="Bradley Hand ITC" panose="03070402050302030203" pitchFamily="66" charset="0"/>
                <a:ea typeface="Calibri"/>
                <a:cs typeface="Calibri"/>
                <a:sym typeface="Calibri"/>
              </a:rPr>
              <a:t>ମାଧ୍ୟମରେ </a:t>
            </a:r>
            <a:r>
              <a:rPr lang="or-IN" sz="4000" b="1" dirty="0">
                <a:solidFill>
                  <a:srgbClr val="C00000"/>
                </a:solidFill>
                <a:latin typeface="Bradley Hand ITC" panose="03070402050302030203" pitchFamily="66" charset="0"/>
                <a:ea typeface="Calibri"/>
                <a:cs typeface="Calibri"/>
                <a:sym typeface="Calibri"/>
              </a:rPr>
              <a:t>ଜ୍ଞାନ ଆହରଣ କରିବା </a:t>
            </a:r>
            <a:endParaRPr lang="en-US" sz="4000" b="1" dirty="0">
              <a:solidFill>
                <a:srgbClr val="C00000"/>
              </a:solidFill>
              <a:latin typeface="Bradley Hand ITC" panose="03070402050302030203" pitchFamily="66" charset="0"/>
              <a:ea typeface="Calibri"/>
              <a:cs typeface="Calibri"/>
              <a:sym typeface="Calibri"/>
            </a:endParaRPr>
          </a:p>
          <a:p>
            <a:pPr lvl="0" algn="ctr">
              <a:buSzPts val="1400"/>
            </a:pPr>
            <a:endParaRPr lang="en-US" sz="3200" b="1" dirty="0" smtClean="0">
              <a:solidFill>
                <a:schemeClr val="tx1"/>
              </a:solidFill>
              <a:latin typeface="Bradley Hand ITC" panose="03070402050302030203" pitchFamily="66" charset="0"/>
              <a:ea typeface="Calibri"/>
              <a:cs typeface="Calibri"/>
              <a:sym typeface="Calibri"/>
            </a:endParaRPr>
          </a:p>
          <a:p>
            <a:pPr lvl="0" algn="ctr">
              <a:buSzPts val="1400"/>
            </a:pPr>
            <a:endParaRPr lang="en-US" sz="3200" b="1" dirty="0" smtClean="0">
              <a:solidFill>
                <a:schemeClr val="tx1"/>
              </a:solidFill>
              <a:latin typeface="Bradley Hand ITC" panose="03070402050302030203" pitchFamily="66" charset="0"/>
              <a:ea typeface="Calibri"/>
              <a:cs typeface="Calibri"/>
              <a:sym typeface="Calibri"/>
            </a:endParaRPr>
          </a:p>
          <a:p>
            <a:pPr lvl="0" algn="ctr">
              <a:buSzPts val="1400"/>
            </a:pPr>
            <a:r>
              <a:rPr lang="or-IN" sz="3200" b="1" dirty="0" smtClean="0">
                <a:solidFill>
                  <a:schemeClr val="tx1"/>
                </a:solidFill>
                <a:latin typeface="Bradley Hand ITC" panose="03070402050302030203" pitchFamily="66" charset="0"/>
                <a:ea typeface="Calibri"/>
                <a:cs typeface="Calibri"/>
                <a:sym typeface="Calibri"/>
              </a:rPr>
              <a:t> </a:t>
            </a:r>
            <a:endParaRPr lang="or-IN" sz="3200" b="1" dirty="0">
              <a:solidFill>
                <a:schemeClr val="tx1"/>
              </a:solidFill>
              <a:latin typeface="Bradley Hand ITC" panose="03070402050302030203" pitchFamily="66" charset="0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01610" y="5791200"/>
            <a:ext cx="1234591" cy="1271567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1" y="8260"/>
            <a:ext cx="9136199" cy="1046920"/>
          </a:xfrm>
          <a:prstGeom prst="rect">
            <a:avLst/>
          </a:prstGeom>
          <a:ln w="76200">
            <a:solidFill>
              <a:srgbClr val="00206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2200"/>
            </a:pPr>
            <a:r>
              <a:rPr lang="or-IN" sz="4400" b="1" u="sng" dirty="0">
                <a:solidFill>
                  <a:schemeClr val="bg1"/>
                </a:solidFill>
              </a:rPr>
              <a:t>ଶୈକ୍ଷିକ ଉଦ୍ଦେଶ୍ୟ </a:t>
            </a:r>
            <a:endParaRPr sz="4000" b="1" i="0" u="sng" strike="noStrike" cap="none" dirty="0">
              <a:solidFill>
                <a:schemeClr val="bg1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157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D988DD-0AC6-F844-9004-69D9866D3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4562"/>
          </a:xfrm>
          <a:ln w="76200">
            <a:solidFill>
              <a:srgbClr val="00B0F0"/>
            </a:solidFill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IN" dirty="0">
                <a:solidFill>
                  <a:schemeClr val="bg1"/>
                </a:solidFill>
              </a:rPr>
              <a:t>୧ </a:t>
            </a:r>
            <a:r>
              <a:rPr lang="en-IN" dirty="0" smtClean="0">
                <a:solidFill>
                  <a:schemeClr val="bg1"/>
                </a:solidFill>
              </a:rPr>
              <a:t> - </a:t>
            </a:r>
            <a:r>
              <a:rPr lang="en-IN" dirty="0" err="1" smtClean="0">
                <a:solidFill>
                  <a:schemeClr val="bg1"/>
                </a:solidFill>
              </a:rPr>
              <a:t>ଆସ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କଥାବାର୍ତ୍ତା</a:t>
            </a:r>
            <a:r>
              <a:rPr lang="en-IN" dirty="0">
                <a:solidFill>
                  <a:schemeClr val="bg1"/>
                </a:solidFill>
              </a:rPr>
              <a:t>  </a:t>
            </a:r>
            <a:r>
              <a:rPr lang="en-IN" dirty="0" err="1">
                <a:solidFill>
                  <a:schemeClr val="bg1"/>
                </a:solidFill>
              </a:rPr>
              <a:t>ହେବା</a:t>
            </a:r>
            <a:r>
              <a:rPr lang="en-IN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34EBC-4D9A-1A42-8A9A-35C814D17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62" y="914400"/>
            <a:ext cx="9144000" cy="5943600"/>
          </a:xfrm>
          <a:ln w="76200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800" dirty="0">
                <a:solidFill>
                  <a:srgbClr val="C00000"/>
                </a:solidFill>
              </a:rPr>
              <a:t>(କ) 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dirty="0" err="1" smtClean="0">
                <a:solidFill>
                  <a:srgbClr val="C00000"/>
                </a:solidFill>
              </a:rPr>
              <a:t>ରାଜାଙ୍କ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ପ୍ରଧାନ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ସଉକ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କଣ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ଥିଲା</a:t>
            </a:r>
            <a:r>
              <a:rPr lang="en-IN" sz="2800" dirty="0">
                <a:solidFill>
                  <a:srgbClr val="C00000"/>
                </a:solidFill>
              </a:rPr>
              <a:t>?</a:t>
            </a:r>
          </a:p>
          <a:p>
            <a:pPr marL="0" indent="0" rtl="0" eaLnBrk="1" latinLnBrk="0" hangingPunct="1">
              <a:lnSpc>
                <a:spcPct val="150000"/>
              </a:lnSpc>
              <a:buNone/>
            </a:pPr>
            <a:r>
              <a:rPr lang="en-IN" sz="2800" dirty="0" smtClean="0">
                <a:solidFill>
                  <a:srgbClr val="C00000"/>
                </a:solidFill>
              </a:rPr>
              <a:t>(ଖ)  </a:t>
            </a:r>
            <a:r>
              <a:rPr lang="en-IN" sz="2800" dirty="0" err="1" smtClean="0">
                <a:solidFill>
                  <a:srgbClr val="C00000"/>
                </a:solidFill>
              </a:rPr>
              <a:t>ନୂତନ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dirty="0" err="1" smtClean="0">
                <a:solidFill>
                  <a:srgbClr val="C00000"/>
                </a:solidFill>
              </a:rPr>
              <a:t>ପରିଛଦଟି</a:t>
            </a:r>
            <a:r>
              <a:rPr lang="en-IN" sz="2800" dirty="0" smtClean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ଦେଖିବା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ପାଇଁ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ରାଜା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ପ୍ରଥମେ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କାହାକୁ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 smtClean="0">
                <a:solidFill>
                  <a:srgbClr val="C00000"/>
                </a:solidFill>
              </a:rPr>
              <a:t>ପଠାଇଲେ</a:t>
            </a:r>
            <a:r>
              <a:rPr lang="en-IN" sz="2800" dirty="0" smtClean="0">
                <a:solidFill>
                  <a:srgbClr val="C00000"/>
                </a:solidFill>
              </a:rPr>
              <a:t>?</a:t>
            </a:r>
            <a:endParaRPr lang="en-IN" sz="2800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>
                <a:solidFill>
                  <a:srgbClr val="C00000"/>
                </a:solidFill>
              </a:rPr>
              <a:t>(</a:t>
            </a:r>
            <a:r>
              <a:rPr lang="en-IN" sz="2800" dirty="0" smtClean="0">
                <a:solidFill>
                  <a:srgbClr val="C00000"/>
                </a:solidFill>
              </a:rPr>
              <a:t>ଗ) </a:t>
            </a:r>
            <a:r>
              <a:rPr lang="en-IN" sz="2800" dirty="0" err="1" smtClean="0">
                <a:solidFill>
                  <a:srgbClr val="C00000"/>
                </a:solidFill>
              </a:rPr>
              <a:t>ପ୍ରଧାନମନ୍ତ୍ରୀ</a:t>
            </a:r>
            <a:r>
              <a:rPr lang="en-IN" sz="2800" dirty="0" smtClean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ନିଜର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ଦୁର୍ବଳତା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ଘୋଡାଇବାକୁ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ଯାଇ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ଶଠ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ଦୁଇଜଣଙ୍କୁ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କ’ଣ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କହିଲେ</a:t>
            </a:r>
            <a:r>
              <a:rPr lang="en-IN" sz="2800" dirty="0">
                <a:solidFill>
                  <a:srgbClr val="C00000"/>
                </a:solidFill>
              </a:rPr>
              <a:t>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>
                <a:solidFill>
                  <a:srgbClr val="C00000"/>
                </a:solidFill>
              </a:rPr>
              <a:t>(</a:t>
            </a:r>
            <a:r>
              <a:rPr lang="en-IN" sz="2800" dirty="0" smtClean="0">
                <a:solidFill>
                  <a:srgbClr val="C00000"/>
                </a:solidFill>
              </a:rPr>
              <a:t>ଘ) </a:t>
            </a:r>
            <a:r>
              <a:rPr lang="en-IN" sz="2800" dirty="0" err="1" smtClean="0">
                <a:solidFill>
                  <a:srgbClr val="C00000"/>
                </a:solidFill>
              </a:rPr>
              <a:t>ପ୍ରଧାନ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dirty="0" err="1" smtClean="0">
                <a:solidFill>
                  <a:srgbClr val="C00000"/>
                </a:solidFill>
              </a:rPr>
              <a:t>ବିଚାରପତି</a:t>
            </a:r>
            <a:r>
              <a:rPr lang="en-IN" sz="2800" dirty="0" smtClean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କାରିଗରଙ୍କ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ନିକଟକୁ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 smtClean="0">
                <a:solidFill>
                  <a:srgbClr val="C00000"/>
                </a:solidFill>
              </a:rPr>
              <a:t>ଫେରିଆସି</a:t>
            </a:r>
            <a:r>
              <a:rPr lang="en-IN" sz="2800" dirty="0" smtClean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ରାଜାଙ୍କୁ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କ’ଣ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ଜଣାଇଲେ</a:t>
            </a:r>
            <a:r>
              <a:rPr lang="en-IN" sz="2800" dirty="0">
                <a:solidFill>
                  <a:srgbClr val="C00000"/>
                </a:solidFill>
              </a:rPr>
              <a:t>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>
                <a:solidFill>
                  <a:srgbClr val="C00000"/>
                </a:solidFill>
              </a:rPr>
              <a:t>(</a:t>
            </a:r>
            <a:r>
              <a:rPr lang="en-IN" sz="2800" dirty="0" smtClean="0">
                <a:solidFill>
                  <a:srgbClr val="C00000"/>
                </a:solidFill>
              </a:rPr>
              <a:t>ଙ) </a:t>
            </a:r>
            <a:r>
              <a:rPr lang="en-IN" sz="2800" dirty="0" err="1" smtClean="0">
                <a:solidFill>
                  <a:srgbClr val="C00000"/>
                </a:solidFill>
                <a:latin typeface="+mn-cs"/>
              </a:rPr>
              <a:t>ନୂତନ</a:t>
            </a:r>
            <a:r>
              <a:rPr lang="en-IN" sz="2800" dirty="0" smtClean="0">
                <a:solidFill>
                  <a:srgbClr val="C00000"/>
                </a:solidFill>
                <a:latin typeface="+mn-cs"/>
              </a:rPr>
              <a:t> </a:t>
            </a:r>
            <a:r>
              <a:rPr lang="en-IN" sz="2800" kern="1200" dirty="0" err="1" smtClean="0">
                <a:solidFill>
                  <a:srgbClr val="C00000"/>
                </a:solidFill>
                <a:effectLst/>
                <a:latin typeface="+mn-cs"/>
              </a:rPr>
              <a:t>ପରିଛଦଟି</a:t>
            </a:r>
            <a:r>
              <a:rPr lang="en-IN" sz="2800" kern="1200" dirty="0" smtClean="0">
                <a:solidFill>
                  <a:srgbClr val="C00000"/>
                </a:solidFill>
                <a:effectLst/>
                <a:latin typeface="+mn-cs"/>
              </a:rPr>
              <a:t>  </a:t>
            </a:r>
            <a:r>
              <a:rPr lang="en-IN" sz="2800" kern="1200" dirty="0" err="1">
                <a:solidFill>
                  <a:srgbClr val="C00000"/>
                </a:solidFill>
                <a:effectLst/>
                <a:latin typeface="+mn-cs"/>
              </a:rPr>
              <a:t>ପିନ୍ଧାଇବାକୁ</a:t>
            </a:r>
            <a:r>
              <a:rPr lang="en-IN" sz="2800" kern="1200" dirty="0">
                <a:solidFill>
                  <a:srgbClr val="C00000"/>
                </a:solidFill>
                <a:effectLst/>
                <a:latin typeface="+mn-cs"/>
              </a:rPr>
              <a:t> </a:t>
            </a:r>
            <a:r>
              <a:rPr lang="en-IN" sz="2800" kern="1200" dirty="0" err="1">
                <a:solidFill>
                  <a:srgbClr val="C00000"/>
                </a:solidFill>
                <a:effectLst/>
                <a:latin typeface="+mn-cs"/>
              </a:rPr>
              <a:t>ଆସି</a:t>
            </a:r>
            <a:r>
              <a:rPr lang="en-IN" sz="2800" kern="1200" dirty="0">
                <a:solidFill>
                  <a:srgbClr val="C00000"/>
                </a:solidFill>
                <a:effectLst/>
                <a:latin typeface="+mn-cs"/>
              </a:rPr>
              <a:t> </a:t>
            </a:r>
            <a:r>
              <a:rPr lang="en-IN" sz="2800" kern="1200" dirty="0" err="1" smtClean="0">
                <a:solidFill>
                  <a:srgbClr val="C00000"/>
                </a:solidFill>
                <a:effectLst/>
                <a:latin typeface="+mn-cs"/>
              </a:rPr>
              <a:t>ଭୃତ୍ୟଟି</a:t>
            </a:r>
            <a:r>
              <a:rPr lang="en-IN" sz="2800" kern="1200" dirty="0" smtClean="0">
                <a:solidFill>
                  <a:srgbClr val="C00000"/>
                </a:solidFill>
                <a:effectLst/>
                <a:latin typeface="+mn-cs"/>
              </a:rPr>
              <a:t>  </a:t>
            </a:r>
            <a:r>
              <a:rPr lang="en-IN" sz="2800" kern="1200" dirty="0" err="1">
                <a:solidFill>
                  <a:srgbClr val="C00000"/>
                </a:solidFill>
                <a:effectLst/>
                <a:latin typeface="+mn-cs"/>
              </a:rPr>
              <a:t>ରାଜାଙ୍କୁ</a:t>
            </a:r>
            <a:r>
              <a:rPr lang="en-IN" sz="2800" kern="1200" dirty="0">
                <a:solidFill>
                  <a:srgbClr val="C00000"/>
                </a:solidFill>
                <a:effectLst/>
                <a:latin typeface="+mn-cs"/>
              </a:rPr>
              <a:t> </a:t>
            </a:r>
            <a:r>
              <a:rPr lang="en-IN" sz="2800" kern="1200" dirty="0" err="1">
                <a:solidFill>
                  <a:srgbClr val="C00000"/>
                </a:solidFill>
                <a:effectLst/>
                <a:latin typeface="+mn-cs"/>
              </a:rPr>
              <a:t>କ’ଣ</a:t>
            </a:r>
            <a:r>
              <a:rPr lang="en-IN" sz="2800" kern="1200" dirty="0">
                <a:solidFill>
                  <a:srgbClr val="C00000"/>
                </a:solidFill>
                <a:effectLst/>
                <a:latin typeface="+mn-cs"/>
              </a:rPr>
              <a:t>  </a:t>
            </a:r>
            <a:r>
              <a:rPr lang="en-IN" sz="2800" kern="1200" dirty="0" err="1" smtClean="0">
                <a:solidFill>
                  <a:srgbClr val="C00000"/>
                </a:solidFill>
                <a:effectLst/>
                <a:latin typeface="+mn-cs"/>
              </a:rPr>
              <a:t>କହିଲା</a:t>
            </a:r>
            <a:r>
              <a:rPr lang="en-IN" sz="2800" kern="1200" dirty="0" smtClean="0">
                <a:solidFill>
                  <a:srgbClr val="C00000"/>
                </a:solidFill>
                <a:effectLst/>
                <a:latin typeface="+mn-cs"/>
              </a:rPr>
              <a:t>?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88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D988DD-0AC6-F844-9004-69D9866D3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4562"/>
          </a:xfrm>
          <a:ln w="76200">
            <a:solidFill>
              <a:srgbClr val="00B0F0"/>
            </a:solidFill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IN" dirty="0">
                <a:solidFill>
                  <a:schemeClr val="bg1"/>
                </a:solidFill>
              </a:rPr>
              <a:t>୧ </a:t>
            </a:r>
            <a:r>
              <a:rPr lang="en-IN" dirty="0" smtClean="0">
                <a:solidFill>
                  <a:schemeClr val="bg1"/>
                </a:solidFill>
              </a:rPr>
              <a:t> - </a:t>
            </a:r>
            <a:r>
              <a:rPr lang="en-IN" dirty="0" err="1" smtClean="0">
                <a:solidFill>
                  <a:schemeClr val="bg1"/>
                </a:solidFill>
              </a:rPr>
              <a:t>ଆସ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or-IN" dirty="0">
                <a:solidFill>
                  <a:schemeClr val="bg1"/>
                </a:solidFill>
              </a:rPr>
              <a:t>ଉତ୍ତର ଦେବା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34EBC-4D9A-1A42-8A9A-35C814D17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762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400" dirty="0">
                <a:solidFill>
                  <a:srgbClr val="C00000"/>
                </a:solidFill>
              </a:rPr>
              <a:t>(କ) 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err="1" smtClean="0">
                <a:solidFill>
                  <a:srgbClr val="C00000"/>
                </a:solidFill>
              </a:rPr>
              <a:t>ରାଜାଙ୍କ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ପ୍ରଧାନ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ସଉକ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କଣ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ଥିଲା</a:t>
            </a:r>
            <a:r>
              <a:rPr lang="en-IN" sz="2400" dirty="0" smtClean="0">
                <a:solidFill>
                  <a:srgbClr val="C00000"/>
                </a:solidFill>
              </a:rPr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400" dirty="0" err="1" smtClean="0">
                <a:solidFill>
                  <a:srgbClr val="00B050"/>
                </a:solidFill>
              </a:rPr>
              <a:t>ପ୍ରତିଦିନ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ଗୋଟିଏ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ଗୋଟିଏ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ନୂତନ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ପୋଷାକ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ପିନ୍ଧିବା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ରାଜାଙ୍କ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ସଉକ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ଥିଲା</a:t>
            </a:r>
            <a:r>
              <a:rPr lang="en-IN" sz="2400" dirty="0">
                <a:solidFill>
                  <a:srgbClr val="00B050"/>
                </a:solidFill>
              </a:rPr>
              <a:t> l</a:t>
            </a:r>
          </a:p>
          <a:p>
            <a:pPr marL="0" indent="0" rtl="0" eaLnBrk="1" latinLnBrk="0" hangingPunct="1">
              <a:lnSpc>
                <a:spcPct val="150000"/>
              </a:lnSpc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(ଖ)  </a:t>
            </a:r>
            <a:r>
              <a:rPr lang="en-IN" sz="2400" dirty="0" err="1" smtClean="0">
                <a:solidFill>
                  <a:srgbClr val="C00000"/>
                </a:solidFill>
              </a:rPr>
              <a:t>ନୂତନ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err="1" smtClean="0">
                <a:solidFill>
                  <a:srgbClr val="C00000"/>
                </a:solidFill>
              </a:rPr>
              <a:t>ପରିଛଦଟି</a:t>
            </a:r>
            <a:r>
              <a:rPr lang="en-IN" sz="2400" dirty="0" smtClean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ଦେଖିବା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ପାଇଁ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ରାଜା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ପ୍ରଥମେ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କାହାକୁ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 smtClean="0">
                <a:solidFill>
                  <a:srgbClr val="C00000"/>
                </a:solidFill>
              </a:rPr>
              <a:t>ପଠାଇଲେ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smtClean="0">
                <a:solidFill>
                  <a:srgbClr val="FF0000"/>
                </a:solidFill>
              </a:rPr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400" dirty="0" err="1">
                <a:solidFill>
                  <a:srgbClr val="00B050"/>
                </a:solidFill>
              </a:rPr>
              <a:t>ନୂତନ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ପରିଛଦଟି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ଦେଖିବା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ପାଇଁ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ରାଜା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ପ୍ରଥମେ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ନିଜର</a:t>
            </a:r>
            <a:r>
              <a:rPr lang="en-IN" sz="2400" dirty="0" smtClean="0">
                <a:solidFill>
                  <a:srgbClr val="00B050"/>
                </a:solidFill>
              </a:rPr>
              <a:t>  </a:t>
            </a:r>
            <a:r>
              <a:rPr lang="en-IN" sz="2400" dirty="0" err="1" smtClean="0">
                <a:solidFill>
                  <a:srgbClr val="00B050"/>
                </a:solidFill>
              </a:rPr>
              <a:t>ପ୍ରଧାନମନ୍ତ୍ରୀ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ଙ୍କୁ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ପଠାଇଲେ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endParaRPr lang="en-IN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</a:rPr>
              <a:t>(</a:t>
            </a:r>
            <a:r>
              <a:rPr lang="en-IN" sz="2400" dirty="0" smtClean="0">
                <a:solidFill>
                  <a:srgbClr val="C00000"/>
                </a:solidFill>
              </a:rPr>
              <a:t>ଗ) </a:t>
            </a:r>
            <a:r>
              <a:rPr lang="en-IN" sz="2400" dirty="0" err="1" smtClean="0">
                <a:solidFill>
                  <a:srgbClr val="C00000"/>
                </a:solidFill>
              </a:rPr>
              <a:t>ପ୍ରଧାନମନ୍ତ୍ରୀ</a:t>
            </a:r>
            <a:r>
              <a:rPr lang="en-IN" sz="2400" dirty="0" smtClean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ନିଜର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ଦୁର୍ବଳତା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ଘୋଡାଇବାକୁ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ଯାଇ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ଶଠ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ଦୁଇଜଣଙ୍କୁ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କ’ଣ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କହିଲେ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smtClean="0">
                <a:solidFill>
                  <a:srgbClr val="C00000"/>
                </a:solidFill>
              </a:rPr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400" dirty="0" err="1" smtClean="0">
                <a:solidFill>
                  <a:srgbClr val="00B050"/>
                </a:solidFill>
              </a:rPr>
              <a:t>ପ୍ରଧାନମନ୍ତ୍ରୀ</a:t>
            </a:r>
            <a:r>
              <a:rPr lang="en-IN" sz="2400" dirty="0" smtClean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ନିଜର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ଦୁର୍ବଳତା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ଘୋଡାଇବାକୁ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ଯାଇ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ଶଠ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ଦୁଇଜଣଙ୍କୁ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କହିଲେ</a:t>
            </a:r>
            <a:r>
              <a:rPr lang="en-IN" sz="2400" dirty="0" smtClean="0">
                <a:solidFill>
                  <a:srgbClr val="00B050"/>
                </a:solidFill>
              </a:rPr>
              <a:t> “</a:t>
            </a:r>
            <a:r>
              <a:rPr lang="en-IN" sz="2400" dirty="0" err="1" smtClean="0">
                <a:solidFill>
                  <a:srgbClr val="00B050"/>
                </a:solidFill>
              </a:rPr>
              <a:t>ନିଶ୍ଚୟ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ଏହା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ଏକ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ଚମତ୍କାର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ପୋଷାକ,ରାଜାଙ୍କ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ଦେହକୁ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ଏହା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ଖୁବ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 smtClean="0">
                <a:solidFill>
                  <a:srgbClr val="00B050"/>
                </a:solidFill>
              </a:rPr>
              <a:t>ମାନିବ”I</a:t>
            </a:r>
            <a:endParaRPr lang="en-I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8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D988DD-0AC6-F844-9004-69D9866D3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4562"/>
          </a:xfrm>
          <a:ln w="76200">
            <a:solidFill>
              <a:srgbClr val="00B0F0"/>
            </a:solidFill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IN" dirty="0">
                <a:solidFill>
                  <a:schemeClr val="bg1"/>
                </a:solidFill>
              </a:rPr>
              <a:t>୧ </a:t>
            </a:r>
            <a:r>
              <a:rPr lang="en-IN" dirty="0" smtClean="0">
                <a:solidFill>
                  <a:schemeClr val="bg1"/>
                </a:solidFill>
              </a:rPr>
              <a:t> - </a:t>
            </a:r>
            <a:r>
              <a:rPr lang="en-IN" dirty="0" err="1" smtClean="0">
                <a:solidFill>
                  <a:schemeClr val="bg1"/>
                </a:solidFill>
              </a:rPr>
              <a:t>ଆସ</a:t>
            </a:r>
            <a:r>
              <a:rPr lang="en-IN" dirty="0" smtClean="0">
                <a:solidFill>
                  <a:schemeClr val="bg1"/>
                </a:solidFill>
              </a:rPr>
              <a:t> </a:t>
            </a:r>
            <a:r>
              <a:rPr lang="or-IN" dirty="0">
                <a:solidFill>
                  <a:schemeClr val="bg1"/>
                </a:solidFill>
              </a:rPr>
              <a:t>ଉତ୍ତର ଦେବା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34EBC-4D9A-1A42-8A9A-35C814D17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762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400" dirty="0">
                <a:solidFill>
                  <a:srgbClr val="C00000"/>
                </a:solidFill>
              </a:rPr>
              <a:t>(ଘ) </a:t>
            </a:r>
            <a:r>
              <a:rPr lang="en-IN" sz="2400" dirty="0" err="1">
                <a:solidFill>
                  <a:srgbClr val="C00000"/>
                </a:solidFill>
              </a:rPr>
              <a:t>ପ୍ରଧାନ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ବିଚାରପତି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 smtClean="0">
                <a:solidFill>
                  <a:srgbClr val="C00000"/>
                </a:solidFill>
              </a:rPr>
              <a:t>କାରିଗର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err="1" smtClean="0">
                <a:solidFill>
                  <a:srgbClr val="C00000"/>
                </a:solidFill>
              </a:rPr>
              <a:t>ଙ୍କ</a:t>
            </a:r>
            <a:r>
              <a:rPr lang="en-IN" sz="2400" dirty="0" smtClean="0">
                <a:solidFill>
                  <a:srgbClr val="C00000"/>
                </a:solidFill>
              </a:rPr>
              <a:t>  </a:t>
            </a:r>
            <a:r>
              <a:rPr lang="en-IN" sz="2400" dirty="0" err="1" smtClean="0">
                <a:solidFill>
                  <a:srgbClr val="C00000"/>
                </a:solidFill>
              </a:rPr>
              <a:t>ନିକଟ</a:t>
            </a:r>
            <a:r>
              <a:rPr lang="or-IN" sz="2400" dirty="0">
                <a:solidFill>
                  <a:srgbClr val="00B050"/>
                </a:solidFill>
              </a:rPr>
              <a:t> </a:t>
            </a:r>
            <a:r>
              <a:rPr lang="or-IN" sz="2400" dirty="0">
                <a:solidFill>
                  <a:srgbClr val="C00000"/>
                </a:solidFill>
              </a:rPr>
              <a:t>ରୁ</a:t>
            </a:r>
            <a:r>
              <a:rPr lang="en-IN" sz="2400" dirty="0" smtClean="0">
                <a:solidFill>
                  <a:srgbClr val="C00000"/>
                </a:solidFill>
              </a:rPr>
              <a:t>  </a:t>
            </a:r>
            <a:r>
              <a:rPr lang="en-IN" sz="2400" dirty="0" err="1">
                <a:solidFill>
                  <a:srgbClr val="C00000"/>
                </a:solidFill>
              </a:rPr>
              <a:t>ଫେରିଆସି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ରାଜାଙ୍କୁ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କ’ଣ</a:t>
            </a:r>
            <a:r>
              <a:rPr lang="en-IN" sz="2400" dirty="0">
                <a:solidFill>
                  <a:srgbClr val="C00000"/>
                </a:solidFill>
              </a:rPr>
              <a:t>  </a:t>
            </a:r>
            <a:r>
              <a:rPr lang="en-IN" sz="2400" dirty="0" err="1" smtClean="0">
                <a:solidFill>
                  <a:srgbClr val="C00000"/>
                </a:solidFill>
              </a:rPr>
              <a:t>ଜଣାଇଲେ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400" dirty="0" err="1">
                <a:solidFill>
                  <a:srgbClr val="00B050"/>
                </a:solidFill>
              </a:rPr>
              <a:t>ପ୍ରଧାନ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ବିଚାରପତି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କାରିଗର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ଙ୍କ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 smtClean="0">
                <a:solidFill>
                  <a:srgbClr val="00B050"/>
                </a:solidFill>
              </a:rPr>
              <a:t>ନିକଟ</a:t>
            </a:r>
            <a:r>
              <a:rPr lang="or-IN" sz="2400" dirty="0">
                <a:solidFill>
                  <a:srgbClr val="00B050"/>
                </a:solidFill>
              </a:rPr>
              <a:t>ରୁ</a:t>
            </a:r>
            <a:r>
              <a:rPr lang="en-IN" sz="2400" dirty="0" smtClean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ଫେରିଆସି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ରାଜାଙ୍କୁ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ଜଣାଇଲେ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endParaRPr lang="en-IN" sz="2400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400" dirty="0" smtClean="0">
                <a:solidFill>
                  <a:srgbClr val="00B050"/>
                </a:solidFill>
              </a:rPr>
              <a:t>  “</a:t>
            </a:r>
            <a:r>
              <a:rPr lang="en-IN" sz="2400" dirty="0" err="1" smtClean="0">
                <a:solidFill>
                  <a:srgbClr val="00B050"/>
                </a:solidFill>
              </a:rPr>
              <a:t>କାରିଗର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ଦୁଇଜଣ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ଅସାଧାରଣ</a:t>
            </a:r>
            <a:r>
              <a:rPr lang="en-IN" sz="2400" dirty="0">
                <a:solidFill>
                  <a:srgbClr val="00B050"/>
                </a:solidFill>
              </a:rPr>
              <a:t> ଓ   </a:t>
            </a:r>
            <a:r>
              <a:rPr lang="en-IN" sz="2400" dirty="0" err="1">
                <a:solidFill>
                  <a:srgbClr val="00B050"/>
                </a:solidFill>
              </a:rPr>
              <a:t>ଆଶ୍ଚର୍ଯ୍ୟଜନକ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ପୋଷାକ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ତିଆରି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କରୁଛନ୍ତି</a:t>
            </a:r>
            <a:r>
              <a:rPr lang="en-IN" sz="2400" dirty="0" smtClean="0">
                <a:solidFill>
                  <a:srgbClr val="00B050"/>
                </a:solidFill>
              </a:rPr>
              <a:t>” </a:t>
            </a:r>
            <a:endParaRPr lang="en-IN" sz="2400" dirty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(</a:t>
            </a:r>
            <a:r>
              <a:rPr lang="en-IN" sz="2400" dirty="0">
                <a:solidFill>
                  <a:srgbClr val="C00000"/>
                </a:solidFill>
              </a:rPr>
              <a:t>ଙ)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ନୂତନ</a:t>
            </a:r>
            <a:r>
              <a:rPr lang="en-IN" sz="2400" dirty="0">
                <a:solidFill>
                  <a:srgbClr val="C00000"/>
                </a:solidFill>
                <a:latin typeface="+mn-cs"/>
              </a:rPr>
              <a:t>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ପରିଛଦଟି</a:t>
            </a:r>
            <a:r>
              <a:rPr lang="en-IN" sz="2400" dirty="0">
                <a:solidFill>
                  <a:srgbClr val="C00000"/>
                </a:solidFill>
                <a:latin typeface="+mn-cs"/>
              </a:rPr>
              <a:t> 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ପିନ୍ଧାଇବାକୁ</a:t>
            </a:r>
            <a:r>
              <a:rPr lang="en-IN" sz="2400" dirty="0">
                <a:solidFill>
                  <a:srgbClr val="C00000"/>
                </a:solidFill>
                <a:latin typeface="+mn-cs"/>
              </a:rPr>
              <a:t>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ଆସି</a:t>
            </a:r>
            <a:r>
              <a:rPr lang="en-IN" sz="2400" dirty="0">
                <a:solidFill>
                  <a:srgbClr val="C00000"/>
                </a:solidFill>
                <a:latin typeface="+mn-cs"/>
              </a:rPr>
              <a:t>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ଭୃତ୍ୟଟି</a:t>
            </a:r>
            <a:r>
              <a:rPr lang="en-IN" sz="2400" dirty="0">
                <a:solidFill>
                  <a:srgbClr val="C00000"/>
                </a:solidFill>
                <a:latin typeface="+mn-cs"/>
              </a:rPr>
              <a:t> 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ରାଜାଙ୍କୁ</a:t>
            </a:r>
            <a:r>
              <a:rPr lang="en-IN" sz="2400" dirty="0">
                <a:solidFill>
                  <a:srgbClr val="C00000"/>
                </a:solidFill>
                <a:latin typeface="+mn-cs"/>
              </a:rPr>
              <a:t>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କ’ଣ</a:t>
            </a:r>
            <a:r>
              <a:rPr lang="en-IN" sz="2400" dirty="0">
                <a:solidFill>
                  <a:srgbClr val="C00000"/>
                </a:solidFill>
                <a:latin typeface="+mn-cs"/>
              </a:rPr>
              <a:t>  </a:t>
            </a:r>
            <a:r>
              <a:rPr lang="en-IN" sz="2400" dirty="0" err="1">
                <a:solidFill>
                  <a:srgbClr val="C00000"/>
                </a:solidFill>
                <a:latin typeface="+mn-cs"/>
              </a:rPr>
              <a:t>କହିଲା</a:t>
            </a:r>
            <a:r>
              <a:rPr lang="en-IN" sz="2400" dirty="0" smtClean="0">
                <a:solidFill>
                  <a:srgbClr val="C00000"/>
                </a:solidFill>
                <a:latin typeface="+mn-cs"/>
              </a:rPr>
              <a:t>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400" dirty="0" err="1">
                <a:solidFill>
                  <a:srgbClr val="00B050"/>
                </a:solidFill>
                <a:latin typeface="+mn-cs"/>
              </a:rPr>
              <a:t>ନୂତନ</a:t>
            </a:r>
            <a:r>
              <a:rPr lang="en-IN" sz="2400" dirty="0">
                <a:solidFill>
                  <a:srgbClr val="00B050"/>
                </a:solidFill>
                <a:latin typeface="+mn-cs"/>
              </a:rPr>
              <a:t> </a:t>
            </a:r>
            <a:r>
              <a:rPr lang="en-IN" sz="2400" dirty="0" err="1">
                <a:solidFill>
                  <a:srgbClr val="00B050"/>
                </a:solidFill>
                <a:latin typeface="+mn-cs"/>
              </a:rPr>
              <a:t>ପରିଛଦଟି</a:t>
            </a:r>
            <a:r>
              <a:rPr lang="en-IN" sz="2400" dirty="0">
                <a:solidFill>
                  <a:srgbClr val="00B050"/>
                </a:solidFill>
                <a:latin typeface="+mn-cs"/>
              </a:rPr>
              <a:t>  </a:t>
            </a:r>
            <a:r>
              <a:rPr lang="en-IN" sz="2400" dirty="0" err="1">
                <a:solidFill>
                  <a:srgbClr val="00B050"/>
                </a:solidFill>
                <a:latin typeface="+mn-cs"/>
              </a:rPr>
              <a:t>ପିନ୍ଧାଇବାକୁ</a:t>
            </a:r>
            <a:r>
              <a:rPr lang="en-IN" sz="2400" dirty="0">
                <a:solidFill>
                  <a:srgbClr val="00B050"/>
                </a:solidFill>
                <a:latin typeface="+mn-cs"/>
              </a:rPr>
              <a:t> </a:t>
            </a:r>
            <a:r>
              <a:rPr lang="en-IN" sz="2400" dirty="0" err="1">
                <a:solidFill>
                  <a:srgbClr val="00B050"/>
                </a:solidFill>
                <a:latin typeface="+mn-cs"/>
              </a:rPr>
              <a:t>ଆସି</a:t>
            </a:r>
            <a:r>
              <a:rPr lang="en-IN" sz="2400" dirty="0">
                <a:solidFill>
                  <a:srgbClr val="00B050"/>
                </a:solidFill>
                <a:latin typeface="+mn-cs"/>
              </a:rPr>
              <a:t> </a:t>
            </a:r>
            <a:r>
              <a:rPr lang="en-IN" sz="2400" dirty="0" err="1">
                <a:solidFill>
                  <a:srgbClr val="00B050"/>
                </a:solidFill>
                <a:latin typeface="+mn-cs"/>
              </a:rPr>
              <a:t>ଭୃତ୍ୟଟି</a:t>
            </a:r>
            <a:r>
              <a:rPr lang="en-IN" sz="2400" dirty="0">
                <a:solidFill>
                  <a:srgbClr val="00B050"/>
                </a:solidFill>
                <a:latin typeface="+mn-cs"/>
              </a:rPr>
              <a:t>  </a:t>
            </a:r>
            <a:r>
              <a:rPr lang="en-IN" sz="2400" dirty="0" err="1">
                <a:solidFill>
                  <a:srgbClr val="00B050"/>
                </a:solidFill>
                <a:latin typeface="+mn-cs"/>
              </a:rPr>
              <a:t>ରାଜାଙ୍କୁ</a:t>
            </a:r>
            <a:r>
              <a:rPr lang="en-IN" sz="2400" dirty="0">
                <a:solidFill>
                  <a:srgbClr val="00B050"/>
                </a:solidFill>
                <a:latin typeface="+mn-cs"/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କହିଲା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ଯେ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>
                <a:solidFill>
                  <a:srgbClr val="00B050"/>
                </a:solidFill>
              </a:rPr>
              <a:t>–”</a:t>
            </a:r>
            <a:r>
              <a:rPr lang="en-IN" sz="2400" dirty="0" err="1">
                <a:solidFill>
                  <a:srgbClr val="00B050"/>
                </a:solidFill>
              </a:rPr>
              <a:t>ମହାରାଜ</a:t>
            </a:r>
            <a:r>
              <a:rPr lang="en-IN" sz="2400" dirty="0" smtClean="0">
                <a:solidFill>
                  <a:srgbClr val="00B050"/>
                </a:solidFill>
              </a:rPr>
              <a:t>” </a:t>
            </a:r>
            <a:r>
              <a:rPr lang="en-IN" sz="2400" dirty="0" err="1" smtClean="0">
                <a:solidFill>
                  <a:srgbClr val="00B050"/>
                </a:solidFill>
              </a:rPr>
              <a:t>ମୁଁ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ପଛେ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ବୋକା</a:t>
            </a:r>
            <a:r>
              <a:rPr lang="en-IN" sz="2400" dirty="0">
                <a:solidFill>
                  <a:srgbClr val="00B050"/>
                </a:solidFill>
              </a:rPr>
              <a:t> ଓ </a:t>
            </a:r>
            <a:r>
              <a:rPr lang="en-IN" sz="2400" dirty="0" err="1">
                <a:solidFill>
                  <a:srgbClr val="00B050"/>
                </a:solidFill>
              </a:rPr>
              <a:t>ଅଯୋଗ୍ୟ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ବୋଲି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ପ୍ରମାଣିତ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 smtClean="0">
                <a:solidFill>
                  <a:srgbClr val="00B050"/>
                </a:solidFill>
              </a:rPr>
              <a:t>ହୁଏ</a:t>
            </a:r>
            <a:r>
              <a:rPr lang="en-IN" sz="2400" dirty="0" smtClean="0">
                <a:solidFill>
                  <a:srgbClr val="00B050"/>
                </a:solidFill>
              </a:rPr>
              <a:t>, </a:t>
            </a:r>
            <a:r>
              <a:rPr lang="en-IN" sz="2400" dirty="0" err="1" smtClean="0">
                <a:solidFill>
                  <a:srgbClr val="00B050"/>
                </a:solidFill>
              </a:rPr>
              <a:t>କିନ୍ତୁ</a:t>
            </a:r>
            <a:r>
              <a:rPr lang="en-IN" sz="2400" dirty="0" smtClean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ଆପଣଙ୍କୁ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ଖୁସି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କରିବାକୁ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ଯାଇ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ମିଛ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କହି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err="1">
                <a:solidFill>
                  <a:srgbClr val="00B050"/>
                </a:solidFill>
              </a:rPr>
              <a:t>ପାରିବି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ନାହଁ</a:t>
            </a:r>
            <a:r>
              <a:rPr lang="en-IN" sz="2400" dirty="0">
                <a:solidFill>
                  <a:srgbClr val="00B050"/>
                </a:solidFill>
              </a:rPr>
              <a:t> l </a:t>
            </a:r>
            <a:r>
              <a:rPr lang="en-IN" sz="2400" dirty="0" err="1">
                <a:solidFill>
                  <a:srgbClr val="00B050"/>
                </a:solidFill>
              </a:rPr>
              <a:t>ପ୍ରକୃତରେ</a:t>
            </a:r>
            <a:r>
              <a:rPr lang="en-IN" sz="2400" dirty="0">
                <a:solidFill>
                  <a:srgbClr val="00B050"/>
                </a:solidFill>
              </a:rPr>
              <a:t> ଏ </a:t>
            </a:r>
            <a:r>
              <a:rPr lang="en-IN" sz="2400" dirty="0" err="1">
                <a:solidFill>
                  <a:srgbClr val="00B050"/>
                </a:solidFill>
              </a:rPr>
              <a:t>ଥାଳିରେ</a:t>
            </a:r>
            <a:r>
              <a:rPr lang="en-IN" sz="2400" dirty="0">
                <a:solidFill>
                  <a:srgbClr val="00B050"/>
                </a:solidFill>
              </a:rPr>
              <a:t>   </a:t>
            </a:r>
            <a:r>
              <a:rPr lang="en-IN" sz="2400" dirty="0" err="1">
                <a:solidFill>
                  <a:srgbClr val="00B050"/>
                </a:solidFill>
              </a:rPr>
              <a:t>କୌଣସି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ବସ୍ତ୍ର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ନାହଁ</a:t>
            </a:r>
            <a:r>
              <a:rPr lang="en-IN" sz="2400" dirty="0">
                <a:solidFill>
                  <a:srgbClr val="00B050"/>
                </a:solidFill>
              </a:rPr>
              <a:t>, </a:t>
            </a:r>
            <a:r>
              <a:rPr lang="en-IN" sz="2400" dirty="0" err="1">
                <a:solidFill>
                  <a:srgbClr val="00B050"/>
                </a:solidFill>
              </a:rPr>
              <a:t>ସେ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ଦୁଇଜଣ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ଠକ</a:t>
            </a:r>
            <a:r>
              <a:rPr lang="en-IN" sz="2400" dirty="0">
                <a:solidFill>
                  <a:srgbClr val="00B050"/>
                </a:solidFill>
              </a:rPr>
              <a:t>  </a:t>
            </a:r>
            <a:r>
              <a:rPr lang="en-IN" sz="2400" dirty="0" smtClean="0">
                <a:solidFill>
                  <a:srgbClr val="00B050"/>
                </a:solidFill>
              </a:rPr>
              <a:t>l”</a:t>
            </a:r>
            <a:endParaRPr lang="en-US" sz="2400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IN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60624-67AA-4E4A-909A-5C3E8B8C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2"/>
          </a:solidFill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l"/>
            <a:r>
              <a:rPr lang="en-IN" dirty="0"/>
              <a:t>            </a:t>
            </a:r>
            <a:r>
              <a:rPr lang="en-IN" sz="4000" b="1" dirty="0" err="1" smtClean="0">
                <a:solidFill>
                  <a:schemeClr val="bg1"/>
                </a:solidFill>
              </a:rPr>
              <a:t>ପ୍ରଶ୍ନ</a:t>
            </a:r>
            <a:r>
              <a:rPr lang="en-IN" sz="4000" b="1" dirty="0" smtClean="0">
                <a:solidFill>
                  <a:schemeClr val="bg1"/>
                </a:solidFill>
              </a:rPr>
              <a:t> </a:t>
            </a:r>
            <a:r>
              <a:rPr lang="en-IN" sz="4000" b="1" dirty="0">
                <a:solidFill>
                  <a:schemeClr val="bg1"/>
                </a:solidFill>
              </a:rPr>
              <a:t>-୨ -   </a:t>
            </a:r>
            <a:r>
              <a:rPr lang="en-IN" sz="4000" b="1" dirty="0" err="1">
                <a:solidFill>
                  <a:schemeClr val="bg1"/>
                </a:solidFill>
              </a:rPr>
              <a:t>ଆସ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r>
              <a:rPr lang="en-IN" sz="4000" b="1" dirty="0" err="1">
                <a:solidFill>
                  <a:schemeClr val="bg1"/>
                </a:solidFill>
              </a:rPr>
              <a:t>ଉତ୍ତର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r>
              <a:rPr lang="en-IN" sz="4000" b="1" dirty="0" err="1">
                <a:solidFill>
                  <a:schemeClr val="bg1"/>
                </a:solidFill>
              </a:rPr>
              <a:t>ଲେଖିବା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7CB846-8E9A-B545-81A1-9E836C477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ln w="76200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C00000"/>
                </a:solidFill>
              </a:rPr>
              <a:t>(କ )  </a:t>
            </a:r>
            <a:r>
              <a:rPr lang="en-IN" sz="2800" b="1" dirty="0" err="1">
                <a:solidFill>
                  <a:srgbClr val="C00000"/>
                </a:solidFill>
              </a:rPr>
              <a:t>ନୂଆ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ନୂଆ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ପୋଷାକ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ପାଇଁ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ପାଗଳ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ହୋଇ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ରାଜା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ଦିନେ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କଣ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ଘୋଷଣା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କଲେ</a:t>
            </a:r>
            <a:r>
              <a:rPr lang="en-IN" sz="2800" b="1" dirty="0">
                <a:solidFill>
                  <a:srgbClr val="C00000"/>
                </a:solidFill>
              </a:rPr>
              <a:t>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C00000"/>
                </a:solidFill>
              </a:rPr>
              <a:t>(ଖ )  </a:t>
            </a:r>
            <a:r>
              <a:rPr lang="en-IN" sz="2800" b="1" dirty="0" err="1" smtClean="0">
                <a:solidFill>
                  <a:srgbClr val="C00000"/>
                </a:solidFill>
              </a:rPr>
              <a:t>ଅର୍ଥଲୋଭ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ରେ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ଶଠ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ବ୍ୟକ୍ତି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ଦୁଇ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ଜଣ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ରାଜାଙ୍କୁ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କଣ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କହିଲେ</a:t>
            </a:r>
            <a:r>
              <a:rPr lang="en-IN" sz="2800" b="1" dirty="0">
                <a:solidFill>
                  <a:srgbClr val="C00000"/>
                </a:solidFill>
              </a:rPr>
              <a:t>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C00000"/>
                </a:solidFill>
              </a:rPr>
              <a:t>(ଗ ) </a:t>
            </a:r>
            <a:r>
              <a:rPr lang="en-IN" sz="2800" b="1" dirty="0" err="1">
                <a:solidFill>
                  <a:srgbClr val="C00000"/>
                </a:solidFill>
              </a:rPr>
              <a:t>ପ୍ରଧାନମନ୍ତ୍ରୀ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ଚିନ୍ତାମଗ୍ନ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ହୋଇପଡିଲେ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କାହିଁକି</a:t>
            </a:r>
            <a:r>
              <a:rPr lang="en-IN" sz="2800" b="1" dirty="0">
                <a:solidFill>
                  <a:srgbClr val="C00000"/>
                </a:solidFill>
              </a:rPr>
              <a:t> 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C00000"/>
                </a:solidFill>
              </a:rPr>
              <a:t>(ଘ ) </a:t>
            </a:r>
            <a:r>
              <a:rPr lang="en-IN" sz="2800" b="1" dirty="0" err="1">
                <a:solidFill>
                  <a:srgbClr val="C00000"/>
                </a:solidFill>
              </a:rPr>
              <a:t>ରାଜା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କାହିଁକି</a:t>
            </a:r>
            <a:r>
              <a:rPr lang="en-IN" sz="2800" b="1" dirty="0">
                <a:solidFill>
                  <a:srgbClr val="C00000"/>
                </a:solidFill>
              </a:rPr>
              <a:t> ‘ </a:t>
            </a:r>
            <a:r>
              <a:rPr lang="en-IN" sz="2800" b="1" dirty="0" err="1">
                <a:solidFill>
                  <a:srgbClr val="C00000"/>
                </a:solidFill>
              </a:rPr>
              <a:t>ସାବାସ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ସାବାସ</a:t>
            </a:r>
            <a:r>
              <a:rPr lang="en-IN" sz="2800" b="1" dirty="0">
                <a:solidFill>
                  <a:srgbClr val="C00000"/>
                </a:solidFill>
              </a:rPr>
              <a:t>’ </a:t>
            </a:r>
            <a:r>
              <a:rPr lang="en-IN" sz="2800" b="1" dirty="0" err="1">
                <a:solidFill>
                  <a:srgbClr val="C00000"/>
                </a:solidFill>
              </a:rPr>
              <a:t>କହିଲେ</a:t>
            </a:r>
            <a:r>
              <a:rPr lang="en-IN" sz="2800" b="1" dirty="0">
                <a:solidFill>
                  <a:srgbClr val="C00000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C00000"/>
                </a:solidFill>
              </a:rPr>
              <a:t>(ଙ )  </a:t>
            </a:r>
            <a:r>
              <a:rPr lang="en-IN" sz="2800" b="1" dirty="0" err="1">
                <a:solidFill>
                  <a:srgbClr val="C00000"/>
                </a:solidFill>
              </a:rPr>
              <a:t>ରାଜା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ନିଜର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ଭ୍ରମ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ବୁଝି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ପାରିଲେ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କିପରି</a:t>
            </a:r>
            <a:r>
              <a:rPr lang="en-IN" sz="2800" b="1" dirty="0">
                <a:solidFill>
                  <a:srgbClr val="C00000"/>
                </a:solidFill>
              </a:rPr>
              <a:t>?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8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60624-67AA-4E4A-909A-5C3E8B8C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2"/>
          </a:solidFill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l"/>
            <a:r>
              <a:rPr lang="en-IN" dirty="0"/>
              <a:t>            </a:t>
            </a:r>
            <a:r>
              <a:rPr lang="en-IN" sz="4000" b="1" dirty="0" err="1" smtClean="0">
                <a:solidFill>
                  <a:schemeClr val="bg1"/>
                </a:solidFill>
              </a:rPr>
              <a:t>ପ୍ରଶ୍ନ</a:t>
            </a:r>
            <a:r>
              <a:rPr lang="en-IN" sz="4000" b="1" dirty="0" smtClean="0">
                <a:solidFill>
                  <a:schemeClr val="bg1"/>
                </a:solidFill>
              </a:rPr>
              <a:t> </a:t>
            </a:r>
            <a:r>
              <a:rPr lang="en-IN" sz="4000" b="1" dirty="0">
                <a:solidFill>
                  <a:schemeClr val="bg1"/>
                </a:solidFill>
              </a:rPr>
              <a:t>-୨ -   </a:t>
            </a:r>
            <a:r>
              <a:rPr lang="en-IN" sz="4000" b="1" dirty="0" err="1">
                <a:solidFill>
                  <a:schemeClr val="bg1"/>
                </a:solidFill>
              </a:rPr>
              <a:t>ଆସ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r>
              <a:rPr lang="en-IN" sz="4000" b="1" dirty="0" err="1">
                <a:solidFill>
                  <a:schemeClr val="bg1"/>
                </a:solidFill>
              </a:rPr>
              <a:t>ଉତ୍ତର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r>
              <a:rPr lang="en-IN" sz="4000" b="1" dirty="0" err="1">
                <a:solidFill>
                  <a:schemeClr val="bg1"/>
                </a:solidFill>
              </a:rPr>
              <a:t>ଲେଖିବା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7CB846-8E9A-B545-81A1-9E836C477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ln w="76200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IN" sz="2800" dirty="0">
                <a:solidFill>
                  <a:srgbClr val="C00000"/>
                </a:solidFill>
              </a:rPr>
              <a:t>(କ )  </a:t>
            </a:r>
            <a:r>
              <a:rPr lang="en-IN" sz="2800" dirty="0" err="1">
                <a:solidFill>
                  <a:srgbClr val="C00000"/>
                </a:solidFill>
              </a:rPr>
              <a:t>ନୂଆ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ନୂଆ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ପୋଷାକ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ପାଇଁ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ପାଗଳ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ହୋଇ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ରାଜା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ଦିନେ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କଣ</a:t>
            </a:r>
            <a:r>
              <a:rPr lang="en-IN" sz="2800" dirty="0">
                <a:solidFill>
                  <a:srgbClr val="C00000"/>
                </a:solidFill>
              </a:rPr>
              <a:t>  </a:t>
            </a:r>
            <a:r>
              <a:rPr lang="en-IN" sz="2800" dirty="0" err="1">
                <a:solidFill>
                  <a:srgbClr val="C00000"/>
                </a:solidFill>
              </a:rPr>
              <a:t>ଘୋଷଣା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err="1">
                <a:solidFill>
                  <a:srgbClr val="C00000"/>
                </a:solidFill>
              </a:rPr>
              <a:t>କଲେ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  <a:r>
              <a:rPr lang="en-IN" sz="2800" dirty="0" smtClean="0">
                <a:solidFill>
                  <a:srgbClr val="C00000"/>
                </a:solidFill>
              </a:rPr>
              <a:t>?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IN" sz="2800" dirty="0" err="1">
                <a:solidFill>
                  <a:srgbClr val="00B050"/>
                </a:solidFill>
              </a:rPr>
              <a:t>ନୂଆ</a:t>
            </a:r>
            <a:r>
              <a:rPr lang="en-IN" sz="2800" dirty="0">
                <a:solidFill>
                  <a:srgbClr val="00B050"/>
                </a:solidFill>
              </a:rPr>
              <a:t> </a:t>
            </a:r>
            <a:r>
              <a:rPr lang="en-IN" sz="2800" dirty="0" err="1">
                <a:solidFill>
                  <a:srgbClr val="00B050"/>
                </a:solidFill>
              </a:rPr>
              <a:t>ନୂଆ</a:t>
            </a:r>
            <a:r>
              <a:rPr lang="en-IN" sz="2800" dirty="0">
                <a:solidFill>
                  <a:srgbClr val="00B050"/>
                </a:solidFill>
              </a:rPr>
              <a:t> </a:t>
            </a:r>
            <a:r>
              <a:rPr lang="en-IN" sz="2800" dirty="0" err="1">
                <a:solidFill>
                  <a:srgbClr val="00B050"/>
                </a:solidFill>
              </a:rPr>
              <a:t>ପୋଷାକ</a:t>
            </a:r>
            <a:r>
              <a:rPr lang="en-IN" sz="2800" dirty="0">
                <a:solidFill>
                  <a:srgbClr val="00B050"/>
                </a:solidFill>
              </a:rPr>
              <a:t>  </a:t>
            </a:r>
            <a:r>
              <a:rPr lang="en-IN" sz="2800" dirty="0" err="1">
                <a:solidFill>
                  <a:srgbClr val="00B050"/>
                </a:solidFill>
              </a:rPr>
              <a:t>ପାଇଁ</a:t>
            </a:r>
            <a:r>
              <a:rPr lang="en-IN" sz="2800" dirty="0">
                <a:solidFill>
                  <a:srgbClr val="00B050"/>
                </a:solidFill>
              </a:rPr>
              <a:t> </a:t>
            </a:r>
            <a:r>
              <a:rPr lang="en-IN" sz="2800" dirty="0" err="1">
                <a:solidFill>
                  <a:srgbClr val="00B050"/>
                </a:solidFill>
              </a:rPr>
              <a:t>ପାଗଳ</a:t>
            </a:r>
            <a:r>
              <a:rPr lang="en-IN" sz="2800" dirty="0">
                <a:solidFill>
                  <a:srgbClr val="00B050"/>
                </a:solidFill>
              </a:rPr>
              <a:t> </a:t>
            </a:r>
            <a:r>
              <a:rPr lang="en-IN" sz="2800" dirty="0" err="1">
                <a:solidFill>
                  <a:srgbClr val="00B050"/>
                </a:solidFill>
              </a:rPr>
              <a:t>ହୋଇ</a:t>
            </a:r>
            <a:r>
              <a:rPr lang="en-IN" sz="2800" dirty="0">
                <a:solidFill>
                  <a:srgbClr val="00B050"/>
                </a:solidFill>
              </a:rPr>
              <a:t> </a:t>
            </a:r>
            <a:r>
              <a:rPr lang="en-IN" sz="2800" dirty="0" err="1">
                <a:solidFill>
                  <a:srgbClr val="00B050"/>
                </a:solidFill>
              </a:rPr>
              <a:t>ରାଜା</a:t>
            </a:r>
            <a:r>
              <a:rPr lang="en-IN" sz="2800" dirty="0">
                <a:solidFill>
                  <a:srgbClr val="00B050"/>
                </a:solidFill>
              </a:rPr>
              <a:t> </a:t>
            </a:r>
            <a:r>
              <a:rPr lang="en-IN" sz="2800" dirty="0" err="1">
                <a:solidFill>
                  <a:srgbClr val="00B050"/>
                </a:solidFill>
              </a:rPr>
              <a:t>ଦିନେ</a:t>
            </a:r>
            <a:r>
              <a:rPr lang="en-IN" sz="2800" dirty="0">
                <a:solidFill>
                  <a:srgbClr val="00B050"/>
                </a:solidFill>
              </a:rPr>
              <a:t> </a:t>
            </a:r>
            <a:r>
              <a:rPr lang="en-IN" sz="2800" dirty="0" err="1" smtClean="0">
                <a:solidFill>
                  <a:srgbClr val="00B050"/>
                </a:solidFill>
              </a:rPr>
              <a:t>ଘୋଷଣା</a:t>
            </a:r>
            <a:r>
              <a:rPr lang="en-IN" sz="2800" dirty="0" smtClean="0">
                <a:solidFill>
                  <a:srgbClr val="00B050"/>
                </a:solidFill>
              </a:rPr>
              <a:t> </a:t>
            </a:r>
            <a:r>
              <a:rPr lang="en-IN" sz="2800" dirty="0" err="1" smtClean="0">
                <a:solidFill>
                  <a:srgbClr val="00B050"/>
                </a:solidFill>
              </a:rPr>
              <a:t>କଲେ</a:t>
            </a:r>
            <a:r>
              <a:rPr lang="en-IN" sz="2800" dirty="0" smtClean="0">
                <a:solidFill>
                  <a:srgbClr val="00B050"/>
                </a:solidFill>
              </a:rPr>
              <a:t> “</a:t>
            </a:r>
            <a:r>
              <a:rPr lang="or-IN" sz="2800" dirty="0">
                <a:solidFill>
                  <a:srgbClr val="00B050"/>
                </a:solidFill>
              </a:rPr>
              <a:t>ଯେଉଁ କାରିଗର ତାଙ୍କ ପାଇଁ ସମ୍ପୂର୍ଣ୍ଣ ଏକ ନୂତନ </a:t>
            </a:r>
            <a:r>
              <a:rPr lang="or-IN" sz="2800" dirty="0" smtClean="0">
                <a:solidFill>
                  <a:srgbClr val="00B050"/>
                </a:solidFill>
              </a:rPr>
              <a:t>ଧରଣର </a:t>
            </a:r>
            <a:r>
              <a:rPr lang="or-IN" sz="2800" dirty="0">
                <a:solidFill>
                  <a:srgbClr val="00B050"/>
                </a:solidFill>
              </a:rPr>
              <a:t>ପୋଷାକ ତିଆରି କରିବ, ସେ ତାକୁ ଏକ ସହସ୍ର </a:t>
            </a:r>
            <a:r>
              <a:rPr lang="or-IN" sz="2800" dirty="0" smtClean="0">
                <a:solidFill>
                  <a:srgbClr val="00B050"/>
                </a:solidFill>
              </a:rPr>
              <a:t>ସ୍ବର୍ଣ୍ଣମୁଦ୍ରା </a:t>
            </a:r>
            <a:r>
              <a:rPr lang="or-IN" sz="2800" dirty="0">
                <a:solidFill>
                  <a:srgbClr val="00B050"/>
                </a:solidFill>
              </a:rPr>
              <a:t>ପୁରସ୍କାର </a:t>
            </a:r>
            <a:r>
              <a:rPr lang="or-IN" sz="2800" dirty="0" smtClean="0">
                <a:solidFill>
                  <a:srgbClr val="00B050"/>
                </a:solidFill>
              </a:rPr>
              <a:t>ଦେବେ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3300" dirty="0" smtClean="0">
                <a:solidFill>
                  <a:srgbClr val="00B050"/>
                </a:solidFill>
              </a:rPr>
              <a:t>I</a:t>
            </a:r>
            <a:r>
              <a:rPr lang="or-IN" sz="3300" dirty="0" smtClean="0">
                <a:solidFill>
                  <a:srgbClr val="00B050"/>
                </a:solidFill>
              </a:rPr>
              <a:t> </a:t>
            </a:r>
            <a:endParaRPr lang="en-IN" sz="33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(</a:t>
            </a:r>
            <a:r>
              <a:rPr lang="en-IN" sz="2800" b="1" dirty="0">
                <a:solidFill>
                  <a:srgbClr val="C00000"/>
                </a:solidFill>
              </a:rPr>
              <a:t>ଖ )  </a:t>
            </a:r>
            <a:r>
              <a:rPr lang="en-IN" sz="2800" b="1" dirty="0" err="1">
                <a:solidFill>
                  <a:srgbClr val="C00000"/>
                </a:solidFill>
              </a:rPr>
              <a:t>ଅର୍ଥ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 smtClean="0">
                <a:solidFill>
                  <a:srgbClr val="C00000"/>
                </a:solidFill>
              </a:rPr>
              <a:t>ଲୋଭରେ</a:t>
            </a:r>
            <a:r>
              <a:rPr lang="en-IN" sz="2800" b="1" dirty="0" smtClean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ଶଠ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ବ୍ୟକ୍ତି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ଦୁଇ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ଜଣ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ରାଜାଙ୍କୁ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କଣ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କହିଲେ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or-IN" sz="2800" dirty="0">
                <a:solidFill>
                  <a:srgbClr val="00B050"/>
                </a:solidFill>
              </a:rPr>
              <a:t>ଶଠ ବ୍ୟକ୍ତି ଦୁଇଜଣ ରାଜାଙ୍କୁ କହିଲେ ଆମ୍ଭେ ଏକ ନୂତନ ଧରଣ ର ପୋଷାକ ତିଆରି କରିବୁ ସେ ହେବ ଏକ ଅଦ୍ଭୁତ ପୋଷାକ ,ଯେଉଁ ଲୋକ ବୁଦ୍ଧି ହୀନ ଓ ଅଯୋଗ୍ୟ ତାର ଚକ୍ଷୁକୁ ତାହା ଦେଖାଯିବ ନାହିଁ </a:t>
            </a:r>
            <a:endParaRPr lang="en-IN" sz="2800" dirty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C00000"/>
                </a:solidFill>
              </a:rPr>
              <a:t>(ଗ ) </a:t>
            </a:r>
            <a:r>
              <a:rPr lang="en-IN" sz="2800" b="1" dirty="0" err="1">
                <a:solidFill>
                  <a:srgbClr val="C00000"/>
                </a:solidFill>
              </a:rPr>
              <a:t>ପ୍ରଧାନମନ୍ତ୍ରୀ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ଚିନ୍ତାମଗ୍ନ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ହୋଇପଡିଲେ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କାହିଁକି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or-IN" sz="2800" dirty="0" smtClean="0">
                <a:solidFill>
                  <a:srgbClr val="00B050"/>
                </a:solidFill>
              </a:rPr>
              <a:t>ପ୍ରଧାନମନ୍ତ୍ରୀ </a:t>
            </a:r>
            <a:r>
              <a:rPr lang="or-IN" sz="2800" dirty="0">
                <a:solidFill>
                  <a:srgbClr val="00B050"/>
                </a:solidFill>
              </a:rPr>
              <a:t>ଦେଖିଲେ କାରିଗର ଦୁହେଁ ବସ୍ତ୍ର </a:t>
            </a:r>
            <a:r>
              <a:rPr lang="or-IN" sz="2800" dirty="0" smtClean="0">
                <a:solidFill>
                  <a:srgbClr val="00B050"/>
                </a:solidFill>
              </a:rPr>
              <a:t>ବୟନ </a:t>
            </a:r>
            <a:r>
              <a:rPr lang="or-IN" sz="2800" dirty="0">
                <a:solidFill>
                  <a:srgbClr val="00B050"/>
                </a:solidFill>
              </a:rPr>
              <a:t>ରେ </a:t>
            </a:r>
            <a:r>
              <a:rPr lang="or-IN" sz="2800" dirty="0" smtClean="0">
                <a:solidFill>
                  <a:srgbClr val="00B050"/>
                </a:solidFill>
              </a:rPr>
              <a:t>ବ୍ୟସ୍ତ</a:t>
            </a:r>
            <a:r>
              <a:rPr lang="en-US" sz="2800" dirty="0" smtClean="0">
                <a:solidFill>
                  <a:srgbClr val="00B050"/>
                </a:solidFill>
              </a:rPr>
              <a:t>,</a:t>
            </a:r>
            <a:r>
              <a:rPr lang="or-IN" sz="2800" dirty="0" smtClean="0">
                <a:solidFill>
                  <a:srgbClr val="00B050"/>
                </a:solidFill>
              </a:rPr>
              <a:t> </a:t>
            </a:r>
            <a:r>
              <a:rPr lang="or-IN" sz="2800" dirty="0">
                <a:solidFill>
                  <a:srgbClr val="00B050"/>
                </a:solidFill>
              </a:rPr>
              <a:t>ହେଲେ </a:t>
            </a:r>
            <a:r>
              <a:rPr lang="or-IN" sz="2800" dirty="0" smtClean="0">
                <a:solidFill>
                  <a:srgbClr val="00B050"/>
                </a:solidFill>
              </a:rPr>
              <a:t>ତନ୍ତଟି </a:t>
            </a:r>
            <a:r>
              <a:rPr lang="or-IN" sz="2800" dirty="0">
                <a:solidFill>
                  <a:srgbClr val="00B050"/>
                </a:solidFill>
              </a:rPr>
              <a:t>ଶୂନ୍ୟ, ତେଣୁ ସେ </a:t>
            </a:r>
            <a:r>
              <a:rPr lang="or-IN" sz="2800" dirty="0" smtClean="0">
                <a:solidFill>
                  <a:srgbClr val="00B050"/>
                </a:solidFill>
              </a:rPr>
              <a:t>ନିଜକୁ ବୁଦ୍ଧିହୀନ  </a:t>
            </a:r>
            <a:r>
              <a:rPr lang="or-IN" sz="2800" dirty="0">
                <a:solidFill>
                  <a:srgbClr val="00B050"/>
                </a:solidFill>
              </a:rPr>
              <a:t>ଓ ଅଯୋଗ୍ୟ ଭାବି ଚିନ୍ତାମଗ୍ନ ହୋଇପଡିଲେ </a:t>
            </a:r>
            <a:endParaRPr lang="en-IN" sz="2800" dirty="0">
              <a:solidFill>
                <a:srgbClr val="00B05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60624-67AA-4E4A-909A-5C3E8B8C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2"/>
          </a:solidFill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l"/>
            <a:r>
              <a:rPr lang="en-IN" dirty="0"/>
              <a:t>            </a:t>
            </a:r>
            <a:r>
              <a:rPr lang="en-IN" sz="4000" b="1" dirty="0" err="1" smtClean="0">
                <a:solidFill>
                  <a:schemeClr val="bg1"/>
                </a:solidFill>
              </a:rPr>
              <a:t>ପ୍ରଶ୍ନ</a:t>
            </a:r>
            <a:r>
              <a:rPr lang="en-IN" sz="4000" b="1" dirty="0" smtClean="0">
                <a:solidFill>
                  <a:schemeClr val="bg1"/>
                </a:solidFill>
              </a:rPr>
              <a:t> </a:t>
            </a:r>
            <a:r>
              <a:rPr lang="en-IN" sz="4000" b="1" dirty="0">
                <a:solidFill>
                  <a:schemeClr val="bg1"/>
                </a:solidFill>
              </a:rPr>
              <a:t>-୨ -   </a:t>
            </a:r>
            <a:r>
              <a:rPr lang="en-IN" sz="4000" b="1" dirty="0" err="1">
                <a:solidFill>
                  <a:schemeClr val="bg1"/>
                </a:solidFill>
              </a:rPr>
              <a:t>ଆସ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r>
              <a:rPr lang="en-IN" sz="4000" b="1" dirty="0" err="1">
                <a:solidFill>
                  <a:schemeClr val="bg1"/>
                </a:solidFill>
              </a:rPr>
              <a:t>ଉତ୍ତର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r>
              <a:rPr lang="en-IN" sz="4000" b="1" dirty="0" err="1">
                <a:solidFill>
                  <a:schemeClr val="bg1"/>
                </a:solidFill>
              </a:rPr>
              <a:t>ଲେଖିବା</a:t>
            </a:r>
            <a:r>
              <a:rPr lang="en-IN" sz="4000" b="1" dirty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7CB846-8E9A-B545-81A1-9E836C477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ln w="76200"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(</a:t>
            </a:r>
            <a:r>
              <a:rPr lang="en-IN" sz="2800" b="1" dirty="0">
                <a:solidFill>
                  <a:srgbClr val="C00000"/>
                </a:solidFill>
              </a:rPr>
              <a:t>ଘ ) </a:t>
            </a:r>
            <a:r>
              <a:rPr lang="en-IN" sz="2800" b="1" dirty="0" err="1">
                <a:solidFill>
                  <a:srgbClr val="C00000"/>
                </a:solidFill>
              </a:rPr>
              <a:t>ରାଜା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କାହିଁକି</a:t>
            </a:r>
            <a:r>
              <a:rPr lang="en-IN" sz="2800" b="1" dirty="0">
                <a:solidFill>
                  <a:srgbClr val="C00000"/>
                </a:solidFill>
              </a:rPr>
              <a:t> ‘ </a:t>
            </a:r>
            <a:r>
              <a:rPr lang="en-IN" sz="2800" b="1" dirty="0" err="1">
                <a:solidFill>
                  <a:srgbClr val="C00000"/>
                </a:solidFill>
              </a:rPr>
              <a:t>ସାବାସ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ସାବାସ</a:t>
            </a:r>
            <a:r>
              <a:rPr lang="en-IN" sz="2800" b="1" dirty="0">
                <a:solidFill>
                  <a:srgbClr val="C00000"/>
                </a:solidFill>
              </a:rPr>
              <a:t>’ </a:t>
            </a:r>
            <a:r>
              <a:rPr lang="en-IN" sz="2800" b="1" dirty="0" err="1">
                <a:solidFill>
                  <a:srgbClr val="C00000"/>
                </a:solidFill>
              </a:rPr>
              <a:t>କହିଲେ</a:t>
            </a:r>
            <a:r>
              <a:rPr lang="en-IN" sz="2800" b="1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or-IN" sz="2800" dirty="0">
                <a:solidFill>
                  <a:srgbClr val="00B050"/>
                </a:solidFill>
              </a:rPr>
              <a:t>ରାଜା ଦେଖିଲେ ସମସ୍ତେ ସେହି ବସ୍ତ୍ର ଟିର ପ୍ରଶଂସା କରିବା ସତ୍ୱେ ସେ ତାହାକୁ ଦେଖିପାରୁ ନାହାନ୍ତି , ତେଣୁ ସେ ଭାବିଲେ ସେ </a:t>
            </a:r>
            <a:r>
              <a:rPr lang="or-IN" sz="2800" dirty="0" smtClean="0">
                <a:solidFill>
                  <a:srgbClr val="00B050"/>
                </a:solidFill>
              </a:rPr>
              <a:t>ରାଜପଦ </a:t>
            </a:r>
            <a:r>
              <a:rPr lang="or-IN" sz="2800" dirty="0">
                <a:solidFill>
                  <a:srgbClr val="00B050"/>
                </a:solidFill>
              </a:rPr>
              <a:t>ପାଇଁ ଅଯୋଗ୍ୟ </a:t>
            </a:r>
            <a:r>
              <a:rPr lang="en-IN" sz="2800" dirty="0">
                <a:solidFill>
                  <a:srgbClr val="00B050"/>
                </a:solidFill>
              </a:rPr>
              <a:t>I </a:t>
            </a:r>
            <a:r>
              <a:rPr lang="or-IN" sz="2800" dirty="0">
                <a:solidFill>
                  <a:srgbClr val="00B050"/>
                </a:solidFill>
              </a:rPr>
              <a:t>ତେଣୁ ନିଜର ଅଯୋଗ୍ୟତା ଘୋଡାଇବା କୁ ଯାଇ ମିଛ ରେ </a:t>
            </a:r>
            <a:r>
              <a:rPr lang="or-IN" sz="2800" dirty="0" smtClean="0">
                <a:solidFill>
                  <a:srgbClr val="00B050"/>
                </a:solidFill>
              </a:rPr>
              <a:t>ସ</a:t>
            </a:r>
            <a:r>
              <a:rPr lang="en-US" sz="2800" smtClean="0">
                <a:solidFill>
                  <a:srgbClr val="00B050"/>
                </a:solidFill>
              </a:rPr>
              <a:t>I</a:t>
            </a:r>
            <a:r>
              <a:rPr lang="or-IN" sz="2800" smtClean="0">
                <a:solidFill>
                  <a:srgbClr val="00B050"/>
                </a:solidFill>
              </a:rPr>
              <a:t>ବାସ </a:t>
            </a:r>
            <a:r>
              <a:rPr lang="or-IN" sz="2800" dirty="0">
                <a:solidFill>
                  <a:srgbClr val="00B050"/>
                </a:solidFill>
              </a:rPr>
              <a:t>ସାବାସ କହିଲେ </a:t>
            </a:r>
            <a:endParaRPr lang="en-IN" sz="2800" dirty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800" b="1" dirty="0" smtClean="0">
                <a:solidFill>
                  <a:srgbClr val="C00000"/>
                </a:solidFill>
              </a:rPr>
              <a:t>(ଙ)  </a:t>
            </a:r>
            <a:r>
              <a:rPr lang="en-IN" sz="2800" b="1" dirty="0" err="1">
                <a:solidFill>
                  <a:srgbClr val="C00000"/>
                </a:solidFill>
              </a:rPr>
              <a:t>ରାଜା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ନିଜର</a:t>
            </a:r>
            <a:r>
              <a:rPr lang="en-IN" sz="2800" b="1" dirty="0">
                <a:solidFill>
                  <a:srgbClr val="C00000"/>
                </a:solidFill>
              </a:rPr>
              <a:t>  </a:t>
            </a:r>
            <a:r>
              <a:rPr lang="en-IN" sz="2800" b="1" dirty="0" err="1">
                <a:solidFill>
                  <a:srgbClr val="C00000"/>
                </a:solidFill>
              </a:rPr>
              <a:t>ଭ୍ରମ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ବୁଝି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ପାରିଲେ</a:t>
            </a:r>
            <a:r>
              <a:rPr lang="en-IN" sz="2800" b="1" dirty="0">
                <a:solidFill>
                  <a:srgbClr val="C00000"/>
                </a:solidFill>
              </a:rPr>
              <a:t> </a:t>
            </a:r>
            <a:r>
              <a:rPr lang="en-IN" sz="2800" b="1" dirty="0" err="1">
                <a:solidFill>
                  <a:srgbClr val="C00000"/>
                </a:solidFill>
              </a:rPr>
              <a:t>କିପରି</a:t>
            </a:r>
            <a:r>
              <a:rPr lang="en-IN" sz="2800" b="1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buNone/>
            </a:pPr>
            <a:r>
              <a:rPr lang="or-IN" sz="2800" dirty="0">
                <a:solidFill>
                  <a:srgbClr val="00B050"/>
                </a:solidFill>
              </a:rPr>
              <a:t>ରାଜାଙ୍କ ଭୃତ୍ୟ ଜନ୍ମଦିନରେ ରାଜାଙ୍କୁ ସତକଥା କହିବାକୁ ଯାଇ କହିଲା ସେ ଥାଳି ରେ କୌଣସି ବସ୍ତ୍ର ନାହିଁ ସେ କାରିଗର ଦୁଇଜଣ ମିଛୁଆ ଓ ଠକ ଏ କଥା ଶୁଣି ରାଜା ନିଜର ଭୁଲ </a:t>
            </a:r>
            <a:r>
              <a:rPr lang="en-IN" sz="2800" dirty="0" err="1">
                <a:solidFill>
                  <a:srgbClr val="00B050"/>
                </a:solidFill>
              </a:rPr>
              <a:t>ବୁଝି</a:t>
            </a:r>
            <a:r>
              <a:rPr lang="en-IN" sz="2800" b="1" dirty="0">
                <a:solidFill>
                  <a:srgbClr val="00B050"/>
                </a:solidFill>
              </a:rPr>
              <a:t> </a:t>
            </a:r>
            <a:r>
              <a:rPr lang="or-IN" sz="2800" dirty="0" smtClean="0">
                <a:solidFill>
                  <a:srgbClr val="00B050"/>
                </a:solidFill>
              </a:rPr>
              <a:t>ପାରିଲେ 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rizontal Scroll 5"/>
          <p:cNvSpPr/>
          <p:nvPr/>
        </p:nvSpPr>
        <p:spPr>
          <a:xfrm>
            <a:off x="1085851" y="2959101"/>
            <a:ext cx="6543675" cy="1892299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447801" y="738256"/>
            <a:ext cx="5607324" cy="1725544"/>
          </a:xfrm>
          <a:prstGeom prst="ellipse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or-IN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ଅଧ୍ୟୟନରୁ ଲବ୍ଧ ଜ୍ଞାନର ଫଳାଫଳ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4526" y="3475125"/>
            <a:ext cx="7014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or-IN" sz="2800" b="1" dirty="0">
                <a:solidFill>
                  <a:schemeClr val="tx1"/>
                </a:solidFill>
                <a:latin typeface="Bradley Hand ITC" panose="03070402050302030203" pitchFamily="66" charset="0"/>
                <a:ea typeface="Calibri"/>
                <a:cs typeface="Calibri"/>
                <a:sym typeface="Calibri"/>
              </a:rPr>
              <a:t> ସହଜ ରେ କାହାରିକୁ ବିଶ୍ୱାସ କରିବା ଅନୁଚିତ </a:t>
            </a:r>
            <a:endParaRPr lang="en-US" sz="2800" i="1" dirty="0">
              <a:solidFill>
                <a:srgbClr val="002060"/>
              </a:solidFill>
            </a:endParaRPr>
          </a:p>
        </p:txBody>
      </p:sp>
      <p:pic>
        <p:nvPicPr>
          <p:cNvPr id="5" name="Google Shape;62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09409" y="5762024"/>
            <a:ext cx="1234591" cy="10959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82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557</Words>
  <Application>Microsoft Office PowerPoint</Application>
  <PresentationFormat>On-screen Show (4:3)</PresentationFormat>
  <Paragraphs>59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୧  - ଆସ କଥାବାର୍ତ୍ତା  ହେବା </vt:lpstr>
      <vt:lpstr>୧  - ଆସ ଉତ୍ତର ଦେବା </vt:lpstr>
      <vt:lpstr>୧  - ଆସ ଉତ୍ତର ଦେବା </vt:lpstr>
      <vt:lpstr>            ପ୍ରଶ୍ନ -୨ -   ଆସ ଉତ୍ତର ଲେଖିବା </vt:lpstr>
      <vt:lpstr>            ପ୍ରଶ୍ନ -୨ -   ଆସ ଉତ୍ତର ଲେଖିବା </vt:lpstr>
      <vt:lpstr>            ପ୍ରଶ୍ନ -୨ -   ଆସ ଉତ୍ତର ଲେଖିବା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12</cp:revision>
  <dcterms:created xsi:type="dcterms:W3CDTF">2006-08-16T00:00:00Z</dcterms:created>
  <dcterms:modified xsi:type="dcterms:W3CDTF">2021-07-12T14:05:36Z</dcterms:modified>
</cp:coreProperties>
</file>