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Bp7TyoHN7a7RHd1C55X/bewGx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4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latin typeface="Calibri"/>
                <a:ea typeface="Calibri"/>
                <a:cs typeface="Calibri"/>
                <a:sym typeface="Calibri"/>
              </a:rPr>
              <a:t>Composition of air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Properties of air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Do the oral Q&amp; A of page no. 113</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Water too supports life</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Impurities in water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Removal of insoluble impurities</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Empty bottles of mineral water should be crushed before throwing them into the dustbin. Why?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Removal of soluble impurities</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Draw a labelled diagram of the process of distillation</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Purification of drinking water</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Draw the picture of purification of town water supply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Long Q &amp; A</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Learn the Q &amp; A</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Activity</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Class test</a:t>
            </a:r>
            <a:endParaRPr sz="1200">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a:latin typeface="Calibri"/>
                <a:ea typeface="Calibri"/>
                <a:cs typeface="Calibri"/>
                <a:sym typeface="Calibri"/>
              </a:rPr>
              <a:t>Learn the Q &amp; 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0c16621133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10c16621133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c1662113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0c1662113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c16621133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0c1662113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c16621133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0c16621133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0c16621133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10c16621133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0c166211b0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68300" algn="l" rtl="0">
              <a:lnSpc>
                <a:spcPct val="100000"/>
              </a:lnSpc>
              <a:spcBef>
                <a:spcPts val="0"/>
              </a:spcBef>
              <a:spcAft>
                <a:spcPts val="0"/>
              </a:spcAft>
              <a:buSzPts val="2200"/>
              <a:buFont typeface="Calibri"/>
              <a:buChar char="●"/>
            </a:pPr>
            <a:endParaRPr sz="2200" b="1">
              <a:latin typeface="Calibri"/>
              <a:ea typeface="Calibri"/>
              <a:cs typeface="Calibri"/>
              <a:sym typeface="Calibri"/>
            </a:endParaRPr>
          </a:p>
        </p:txBody>
      </p:sp>
      <p:sp>
        <p:nvSpPr>
          <p:cNvPr id="259" name="Google Shape;259;g10c166211b0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266" name="Google Shape;2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0c1662113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72" name="Google Shape;272;g10c166211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aa1f03789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81" name="Google Shape;281;g10aa1f03789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0aa1f03789_2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FF0000"/>
              </a:buClr>
              <a:buSzPts val="3000"/>
              <a:buFont typeface="Calibri"/>
              <a:buAutoNum type="arabicPeriod"/>
            </a:pPr>
            <a:endParaRPr sz="3000" b="1">
              <a:solidFill>
                <a:srgbClr val="FF0000"/>
              </a:solidFill>
              <a:latin typeface="Calibri"/>
              <a:ea typeface="Calibri"/>
              <a:cs typeface="Calibri"/>
              <a:sym typeface="Calibri"/>
            </a:endParaRPr>
          </a:p>
        </p:txBody>
      </p:sp>
      <p:sp>
        <p:nvSpPr>
          <p:cNvPr id="290" name="Google Shape;290;g10aa1f03789_2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3000" b="1"/>
          </a:p>
        </p:txBody>
      </p:sp>
      <p:sp>
        <p:nvSpPr>
          <p:cNvPr id="153" name="Google Shape;1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50800" marR="50800" lvl="0" indent="0" algn="l" rtl="0">
              <a:lnSpc>
                <a:spcPct val="120000"/>
              </a:lnSpc>
              <a:spcBef>
                <a:spcPts val="0"/>
              </a:spcBef>
              <a:spcAft>
                <a:spcPts val="0"/>
              </a:spcAft>
              <a:buSzPts val="1100"/>
              <a:buNone/>
            </a:pPr>
            <a:endParaRPr sz="1350">
              <a:solidFill>
                <a:schemeClr val="dk1"/>
              </a:solidFill>
              <a:highlight>
                <a:srgbClr val="EFEFEF"/>
              </a:highlight>
            </a:endParaRPr>
          </a:p>
        </p:txBody>
      </p:sp>
      <p:sp>
        <p:nvSpPr>
          <p:cNvPr id="299" name="Google Shape;2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419100" algn="l" rtl="0">
              <a:lnSpc>
                <a:spcPct val="100000"/>
              </a:lnSpc>
              <a:spcBef>
                <a:spcPts val="0"/>
              </a:spcBef>
              <a:spcAft>
                <a:spcPts val="0"/>
              </a:spcAft>
              <a:buSzPts val="3000"/>
              <a:buAutoNum type="arabicPeriod"/>
            </a:pPr>
            <a:endParaRPr sz="3000" b="1"/>
          </a:p>
        </p:txBody>
      </p:sp>
      <p:sp>
        <p:nvSpPr>
          <p:cNvPr id="307" name="Google Shape;3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fbd7231a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cfbd7231ae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aa1f037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g10aa1f037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c1662113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0c16621133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c166211b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0c166211b0_0_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16621133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10c1662113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0c16621133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10c1662113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0c16621133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g10c16621133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3" name="Google Shape;53;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4" name="Google Shape;54;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55" name="Google Shape;55;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g108ae516a17_0_10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g108ae516a17_0_10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g108ae516a17_0_10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g108ae516a17_0_10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g108ae516a17_0_10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g108ae516a17_0_11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0" name="Google Shape;70;g108ae516a17_0_110"/>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71" name="Google Shape;71;g108ae516a17_0_110"/>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g108ae516a17_0_114"/>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g108ae516a17_0_11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g108ae516a17_0_1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g108ae516a17_0_1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g108ae516a17_0_1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g108ae516a17_0_12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g108ae516a17_0_12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1" name="Google Shape;81;g108ae516a17_0_1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g108ae516a17_0_1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g108ae516a17_0_1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4"/>
        <p:cNvGrpSpPr/>
        <p:nvPr/>
      </p:nvGrpSpPr>
      <p:grpSpPr>
        <a:xfrm>
          <a:off x="0" y="0"/>
          <a:ext cx="0" cy="0"/>
          <a:chOff x="0" y="0"/>
          <a:chExt cx="0" cy="0"/>
        </a:xfrm>
      </p:grpSpPr>
      <p:sp>
        <p:nvSpPr>
          <p:cNvPr id="85" name="Google Shape;85;g108ae516a17_0_1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g108ae516a17_0_12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g108ae516a17_0_12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g108ae516a17_0_1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g108ae516a17_0_1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g108ae516a17_0_1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g108ae516a17_0_133"/>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g108ae516a17_0_13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4" name="Google Shape;94;g108ae516a17_0_13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5" name="Google Shape;95;g108ae516a17_0_13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6" name="Google Shape;96;g108ae516a17_0_13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g108ae516a17_0_1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g108ae516a17_0_1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g108ae516a17_0_1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0"/>
        <p:cNvGrpSpPr/>
        <p:nvPr/>
      </p:nvGrpSpPr>
      <p:grpSpPr>
        <a:xfrm>
          <a:off x="0" y="0"/>
          <a:ext cx="0" cy="0"/>
          <a:chOff x="0" y="0"/>
          <a:chExt cx="0" cy="0"/>
        </a:xfrm>
      </p:grpSpPr>
      <p:sp>
        <p:nvSpPr>
          <p:cNvPr id="101" name="Google Shape;101;g108ae516a17_0_1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g108ae516a17_0_1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g108ae516a17_0_1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g108ae516a17_0_1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g108ae516a17_0_1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08ae516a17_0_1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g108ae516a17_0_1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9"/>
        <p:cNvGrpSpPr/>
        <p:nvPr/>
      </p:nvGrpSpPr>
      <p:grpSpPr>
        <a:xfrm>
          <a:off x="0" y="0"/>
          <a:ext cx="0" cy="0"/>
          <a:chOff x="0" y="0"/>
          <a:chExt cx="0" cy="0"/>
        </a:xfrm>
      </p:grpSpPr>
      <p:sp>
        <p:nvSpPr>
          <p:cNvPr id="110" name="Google Shape;110;g108ae516a17_0_15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g108ae516a17_0_151"/>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12" name="Google Shape;112;g108ae516a17_0_151"/>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g108ae516a17_0_1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g108ae516a17_0_1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08ae516a17_0_1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6"/>
        <p:cNvGrpSpPr/>
        <p:nvPr/>
      </p:nvGrpSpPr>
      <p:grpSpPr>
        <a:xfrm>
          <a:off x="0" y="0"/>
          <a:ext cx="0" cy="0"/>
          <a:chOff x="0" y="0"/>
          <a:chExt cx="0" cy="0"/>
        </a:xfrm>
      </p:grpSpPr>
      <p:sp>
        <p:nvSpPr>
          <p:cNvPr id="117" name="Google Shape;117;g108ae516a17_0_15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g108ae516a17_0_158"/>
          <p:cNvSpPr>
            <a:spLocks noGrp="1"/>
          </p:cNvSpPr>
          <p:nvPr>
            <p:ph type="pic" idx="2"/>
          </p:nvPr>
        </p:nvSpPr>
        <p:spPr>
          <a:xfrm>
            <a:off x="3887391" y="740569"/>
            <a:ext cx="4629300" cy="3655200"/>
          </a:xfrm>
          <a:prstGeom prst="rect">
            <a:avLst/>
          </a:prstGeom>
          <a:noFill/>
          <a:ln>
            <a:noFill/>
          </a:ln>
        </p:spPr>
      </p:sp>
      <p:sp>
        <p:nvSpPr>
          <p:cNvPr id="119" name="Google Shape;119;g108ae516a17_0_158"/>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0" name="Google Shape;120;g108ae516a17_0_15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g108ae516a17_0_15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g108ae516a17_0_15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3"/>
        <p:cNvGrpSpPr/>
        <p:nvPr/>
      </p:nvGrpSpPr>
      <p:grpSpPr>
        <a:xfrm>
          <a:off x="0" y="0"/>
          <a:ext cx="0" cy="0"/>
          <a:chOff x="0" y="0"/>
          <a:chExt cx="0" cy="0"/>
        </a:xfrm>
      </p:grpSpPr>
      <p:sp>
        <p:nvSpPr>
          <p:cNvPr id="124" name="Google Shape;124;g108ae516a17_0_16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g108ae516a17_0_16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6" name="Google Shape;126;g108ae516a17_0_16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g108ae516a17_0_16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g108ae516a17_0_16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9"/>
        <p:cNvGrpSpPr/>
        <p:nvPr/>
      </p:nvGrpSpPr>
      <p:grpSpPr>
        <a:xfrm>
          <a:off x="0" y="0"/>
          <a:ext cx="0" cy="0"/>
          <a:chOff x="0" y="0"/>
          <a:chExt cx="0" cy="0"/>
        </a:xfrm>
      </p:grpSpPr>
      <p:sp>
        <p:nvSpPr>
          <p:cNvPr id="130" name="Google Shape;130;g108ae516a17_0_17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g108ae516a17_0_17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g108ae516a17_0_17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g108ae516a17_0_17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4" name="Google Shape;134;g108ae516a17_0_17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5"/>
        <p:cNvGrpSpPr/>
        <p:nvPr/>
      </p:nvGrpSpPr>
      <p:grpSpPr>
        <a:xfrm>
          <a:off x="0" y="0"/>
          <a:ext cx="0" cy="0"/>
          <a:chOff x="0" y="0"/>
          <a:chExt cx="0" cy="0"/>
        </a:xfrm>
      </p:grpSpPr>
      <p:sp>
        <p:nvSpPr>
          <p:cNvPr id="136" name="Google Shape;136;g108ae516a17_0_177"/>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7" name="Google Shape;137;g108ae516a17_0_177"/>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38" name="Google Shape;138;g108ae516a17_0_177"/>
          <p:cNvSpPr txBox="1">
            <a:spLocks noGrp="1"/>
          </p:cNvSpPr>
          <p:nvPr>
            <p:ph type="title"/>
          </p:nvPr>
        </p:nvSpPr>
        <p:spPr>
          <a:xfrm>
            <a:off x="265500" y="1081675"/>
            <a:ext cx="4045200" cy="17862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39" name="Google Shape;139;g108ae516a17_0_177"/>
          <p:cNvSpPr txBox="1">
            <a:spLocks noGrp="1"/>
          </p:cNvSpPr>
          <p:nvPr>
            <p:ph type="subTitle" idx="1"/>
          </p:nvPr>
        </p:nvSpPr>
        <p:spPr>
          <a:xfrm>
            <a:off x="265500" y="2921401"/>
            <a:ext cx="4045200" cy="13455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100"/>
              <a:buNone/>
              <a:defRPr sz="2100"/>
            </a:lvl1pPr>
            <a:lvl2pPr lvl="1" algn="ctr">
              <a:lnSpc>
                <a:spcPct val="100000"/>
              </a:lnSpc>
              <a:spcBef>
                <a:spcPts val="400"/>
              </a:spcBef>
              <a:spcAft>
                <a:spcPts val="0"/>
              </a:spcAft>
              <a:buSzPts val="2100"/>
              <a:buNone/>
              <a:defRPr sz="2100"/>
            </a:lvl2pPr>
            <a:lvl3pPr lvl="2" algn="ctr">
              <a:lnSpc>
                <a:spcPct val="100000"/>
              </a:lnSpc>
              <a:spcBef>
                <a:spcPts val="400"/>
              </a:spcBef>
              <a:spcAft>
                <a:spcPts val="0"/>
              </a:spcAft>
              <a:buSzPts val="2100"/>
              <a:buNone/>
              <a:defRPr sz="2100"/>
            </a:lvl3pPr>
            <a:lvl4pPr lvl="3" algn="ctr">
              <a:lnSpc>
                <a:spcPct val="100000"/>
              </a:lnSpc>
              <a:spcBef>
                <a:spcPts val="400"/>
              </a:spcBef>
              <a:spcAft>
                <a:spcPts val="0"/>
              </a:spcAft>
              <a:buSzPts val="2100"/>
              <a:buNone/>
              <a:defRPr sz="2100"/>
            </a:lvl4pPr>
            <a:lvl5pPr lvl="4" algn="ctr">
              <a:lnSpc>
                <a:spcPct val="100000"/>
              </a:lnSpc>
              <a:spcBef>
                <a:spcPts val="400"/>
              </a:spcBef>
              <a:spcAft>
                <a:spcPts val="0"/>
              </a:spcAft>
              <a:buSzPts val="2100"/>
              <a:buNone/>
              <a:defRPr sz="2100"/>
            </a:lvl5pPr>
            <a:lvl6pPr lvl="5" algn="ctr">
              <a:lnSpc>
                <a:spcPct val="100000"/>
              </a:lnSpc>
              <a:spcBef>
                <a:spcPts val="400"/>
              </a:spcBef>
              <a:spcAft>
                <a:spcPts val="0"/>
              </a:spcAft>
              <a:buSzPts val="2100"/>
              <a:buNone/>
              <a:defRPr sz="2100"/>
            </a:lvl6pPr>
            <a:lvl7pPr lvl="6" algn="ctr">
              <a:lnSpc>
                <a:spcPct val="100000"/>
              </a:lnSpc>
              <a:spcBef>
                <a:spcPts val="400"/>
              </a:spcBef>
              <a:spcAft>
                <a:spcPts val="0"/>
              </a:spcAft>
              <a:buSzPts val="2100"/>
              <a:buNone/>
              <a:defRPr sz="2100"/>
            </a:lvl7pPr>
            <a:lvl8pPr lvl="7" algn="ctr">
              <a:lnSpc>
                <a:spcPct val="100000"/>
              </a:lnSpc>
              <a:spcBef>
                <a:spcPts val="400"/>
              </a:spcBef>
              <a:spcAft>
                <a:spcPts val="0"/>
              </a:spcAft>
              <a:buSzPts val="2100"/>
              <a:buNone/>
              <a:defRPr sz="2100"/>
            </a:lvl8pPr>
            <a:lvl9pPr lvl="8" algn="ctr">
              <a:lnSpc>
                <a:spcPct val="100000"/>
              </a:lnSpc>
              <a:spcBef>
                <a:spcPts val="400"/>
              </a:spcBef>
              <a:spcAft>
                <a:spcPts val="0"/>
              </a:spcAft>
              <a:buSzPts val="2100"/>
              <a:buNone/>
              <a:defRPr sz="2100"/>
            </a:lvl9pPr>
          </a:lstStyle>
          <a:p>
            <a:endParaRPr/>
          </a:p>
        </p:txBody>
      </p:sp>
      <p:sp>
        <p:nvSpPr>
          <p:cNvPr id="140" name="Google Shape;140;g108ae516a17_0_177"/>
          <p:cNvSpPr txBox="1">
            <a:spLocks noGrp="1"/>
          </p:cNvSpPr>
          <p:nvPr>
            <p:ph type="body" idx="2"/>
          </p:nvPr>
        </p:nvSpPr>
        <p:spPr>
          <a:xfrm>
            <a:off x="4939500" y="724200"/>
            <a:ext cx="3837000" cy="36951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800"/>
              </a:spcBef>
              <a:spcAft>
                <a:spcPts val="0"/>
              </a:spcAft>
              <a:buSzPts val="2100"/>
              <a:buChar char="•"/>
              <a:defRPr>
                <a:highlight>
                  <a:schemeClr val="lt1"/>
                </a:highlight>
              </a:defRPr>
            </a:lvl1pPr>
            <a:lvl2pPr marL="914400" lvl="1" indent="-342900" algn="l">
              <a:lnSpc>
                <a:spcPct val="90000"/>
              </a:lnSpc>
              <a:spcBef>
                <a:spcPts val="400"/>
              </a:spcBef>
              <a:spcAft>
                <a:spcPts val="0"/>
              </a:spcAft>
              <a:buSzPts val="1800"/>
              <a:buChar char="•"/>
              <a:defRPr>
                <a:highlight>
                  <a:schemeClr val="lt1"/>
                </a:highlight>
              </a:defRPr>
            </a:lvl2pPr>
            <a:lvl3pPr marL="1371600" lvl="2" indent="-323850" algn="l">
              <a:lnSpc>
                <a:spcPct val="90000"/>
              </a:lnSpc>
              <a:spcBef>
                <a:spcPts val="400"/>
              </a:spcBef>
              <a:spcAft>
                <a:spcPts val="0"/>
              </a:spcAft>
              <a:buSzPts val="1500"/>
              <a:buChar char="•"/>
              <a:defRPr>
                <a:highlight>
                  <a:schemeClr val="lt1"/>
                </a:highlight>
              </a:defRPr>
            </a:lvl3pPr>
            <a:lvl4pPr marL="1828800" lvl="3" indent="-317500" algn="l">
              <a:lnSpc>
                <a:spcPct val="90000"/>
              </a:lnSpc>
              <a:spcBef>
                <a:spcPts val="400"/>
              </a:spcBef>
              <a:spcAft>
                <a:spcPts val="0"/>
              </a:spcAft>
              <a:buSzPts val="1400"/>
              <a:buChar char="•"/>
              <a:defRPr>
                <a:highlight>
                  <a:schemeClr val="lt1"/>
                </a:highlight>
              </a:defRPr>
            </a:lvl4pPr>
            <a:lvl5pPr marL="2286000" lvl="4" indent="-317500" algn="l">
              <a:lnSpc>
                <a:spcPct val="90000"/>
              </a:lnSpc>
              <a:spcBef>
                <a:spcPts val="400"/>
              </a:spcBef>
              <a:spcAft>
                <a:spcPts val="0"/>
              </a:spcAft>
              <a:buSzPts val="1400"/>
              <a:buChar char="•"/>
              <a:defRPr>
                <a:highlight>
                  <a:schemeClr val="lt1"/>
                </a:highlight>
              </a:defRPr>
            </a:lvl5pPr>
            <a:lvl6pPr marL="2743200" lvl="5" indent="-317500" algn="l">
              <a:lnSpc>
                <a:spcPct val="90000"/>
              </a:lnSpc>
              <a:spcBef>
                <a:spcPts val="400"/>
              </a:spcBef>
              <a:spcAft>
                <a:spcPts val="0"/>
              </a:spcAft>
              <a:buSzPts val="1400"/>
              <a:buChar char="•"/>
              <a:defRPr>
                <a:highlight>
                  <a:schemeClr val="lt1"/>
                </a:highlight>
              </a:defRPr>
            </a:lvl6pPr>
            <a:lvl7pPr marL="3200400" lvl="6" indent="-317500" algn="l">
              <a:lnSpc>
                <a:spcPct val="90000"/>
              </a:lnSpc>
              <a:spcBef>
                <a:spcPts val="400"/>
              </a:spcBef>
              <a:spcAft>
                <a:spcPts val="0"/>
              </a:spcAft>
              <a:buSzPts val="1400"/>
              <a:buChar char="•"/>
              <a:defRPr>
                <a:highlight>
                  <a:schemeClr val="lt1"/>
                </a:highlight>
              </a:defRPr>
            </a:lvl7pPr>
            <a:lvl8pPr marL="3657600" lvl="7" indent="-317500" algn="l">
              <a:lnSpc>
                <a:spcPct val="90000"/>
              </a:lnSpc>
              <a:spcBef>
                <a:spcPts val="400"/>
              </a:spcBef>
              <a:spcAft>
                <a:spcPts val="0"/>
              </a:spcAft>
              <a:buSzPts val="1400"/>
              <a:buChar char="•"/>
              <a:defRPr>
                <a:highlight>
                  <a:schemeClr val="lt1"/>
                </a:highlight>
              </a:defRPr>
            </a:lvl8pPr>
            <a:lvl9pPr marL="4114800" lvl="8" indent="-317500" algn="l">
              <a:lnSpc>
                <a:spcPct val="90000"/>
              </a:lnSpc>
              <a:spcBef>
                <a:spcPts val="400"/>
              </a:spcBef>
              <a:spcAft>
                <a:spcPts val="0"/>
              </a:spcAft>
              <a:buSzPts val="1400"/>
              <a:buChar char="•"/>
              <a:defRPr>
                <a:highlight>
                  <a:schemeClr val="lt1"/>
                </a:highlight>
              </a:defRPr>
            </a:lvl9pPr>
          </a:lstStyle>
          <a:p>
            <a:endParaRPr/>
          </a:p>
        </p:txBody>
      </p:sp>
      <p:sp>
        <p:nvSpPr>
          <p:cNvPr id="141" name="Google Shape;141;g108ae516a17_0_177"/>
          <p:cNvSpPr txBox="1">
            <a:spLocks noGrp="1"/>
          </p:cNvSpPr>
          <p:nvPr>
            <p:ph type="sldNum" idx="12"/>
          </p:nvPr>
        </p:nvSpPr>
        <p:spPr>
          <a:xfrm>
            <a:off x="8497999" y="4688759"/>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6"/>
        <p:cNvGrpSpPr/>
        <p:nvPr/>
      </p:nvGrpSpPr>
      <p:grpSpPr>
        <a:xfrm>
          <a:off x="0" y="0"/>
          <a:ext cx="0" cy="0"/>
          <a:chOff x="0" y="0"/>
          <a:chExt cx="0" cy="0"/>
        </a:xfrm>
      </p:grpSpPr>
      <p:sp>
        <p:nvSpPr>
          <p:cNvPr id="57" name="Google Shape;57;g108ae516a17_0_9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g108ae516a17_0_9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9" name="Google Shape;59;g108ae516a17_0_9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g108ae516a17_0_9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g108ae516a17_0_9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magic-pear-metadata-identifi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hyperlink" Target="http://www.youtube.com/watch?v=Y0AOg_fPkog" TargetMode="Externa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hyperlink" Target="http://www.youtube.com/watch?v=Y0AOg_fPko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hyperlink" Target="http://www.youtube.com/watch?v=mnZDjmFnJds" TargetMode="Externa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pearId=magic-pear-metadata-identifie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pearId=magic-pear-metadata-identifier"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hyperlink" Target="http://www.youtube.com/watch?v=Y0AOg_fPko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hyperlink" Target="http://www.youtube.com/watch?v=Y0AOg_fPkog"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hyperlink" Target="http://www.youtube.com/watch?v=Y0AOg_fPkog"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hyperlink" Target="http://www.youtube.com/watch?v=Y0AOg_fPkog"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txBox="1"/>
          <p:nvPr/>
        </p:nvSpPr>
        <p:spPr>
          <a:xfrm>
            <a:off x="579875" y="1339125"/>
            <a:ext cx="8102100" cy="2454900"/>
          </a:xfrm>
          <a:prstGeom prst="rect">
            <a:avLst/>
          </a:prstGeom>
          <a:noFill/>
          <a:ln>
            <a:noFill/>
          </a:ln>
        </p:spPr>
        <p:txBody>
          <a:bodyPr spcFirstLastPara="1" wrap="square" lIns="91400" tIns="91400" rIns="91400" bIns="91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2300" b="1" i="0" u="none" strike="noStrike" cap="none">
                <a:solidFill>
                  <a:srgbClr val="000000"/>
                </a:solidFill>
                <a:latin typeface="Calibri"/>
                <a:ea typeface="Calibri"/>
                <a:cs typeface="Calibri"/>
                <a:sym typeface="Calibri"/>
              </a:rPr>
              <a:t>SESSION NO.: 2</a:t>
            </a:r>
            <a:endParaRPr sz="23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CLASS: 5</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SUBJECT: SCIENCE</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NUMBER: 12</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CHAPTER NAME: OUR LIFE SUPPORT</a:t>
            </a:r>
            <a:endParaRPr sz="23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2300" b="1" i="0" u="none" strike="noStrike" cap="none" dirty="0">
                <a:solidFill>
                  <a:srgbClr val="000000"/>
                </a:solidFill>
                <a:latin typeface="Calibri"/>
                <a:ea typeface="Calibri"/>
                <a:cs typeface="Calibri"/>
                <a:sym typeface="Calibri"/>
              </a:rPr>
              <a:t>TOPIC: </a:t>
            </a:r>
            <a:r>
              <a:rPr lang="en" sz="2300" b="1" dirty="0">
                <a:latin typeface="Calibri"/>
                <a:ea typeface="Calibri"/>
                <a:cs typeface="Calibri"/>
                <a:sym typeface="Calibri"/>
              </a:rPr>
              <a:t>LAYERS OF ATMOSPHERE, COMPOSITION OF AIR, CONT...</a:t>
            </a:r>
            <a:endParaRPr sz="2300" b="1" dirty="0">
              <a:latin typeface="Calibri"/>
              <a:ea typeface="Calibri"/>
              <a:cs typeface="Calibri"/>
              <a:sym typeface="Calibri"/>
            </a:endParaRPr>
          </a:p>
        </p:txBody>
      </p:sp>
      <p:pic>
        <p:nvPicPr>
          <p:cNvPr id="149" name="Google Shape;149;p1"/>
          <p:cNvPicPr preferRelativeResize="0"/>
          <p:nvPr/>
        </p:nvPicPr>
        <p:blipFill rotWithShape="1">
          <a:blip r:embed="rId4">
            <a:alphaModFix/>
          </a:blip>
          <a:srcRect/>
          <a:stretch/>
        </p:blipFill>
        <p:spPr>
          <a:xfrm>
            <a:off x="12600" y="4339175"/>
            <a:ext cx="9144100" cy="844300"/>
          </a:xfrm>
          <a:prstGeom prst="rect">
            <a:avLst/>
          </a:prstGeom>
          <a:noFill/>
          <a:ln>
            <a:noFill/>
          </a:ln>
        </p:spPr>
      </p:pic>
      <p:pic>
        <p:nvPicPr>
          <p:cNvPr id="150" name="Google Shape;150;p1"/>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g10c16621133_0_3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THERMOSPHERE</a:t>
            </a:r>
            <a:endParaRPr sz="3000" b="1">
              <a:solidFill>
                <a:srgbClr val="FF0000"/>
              </a:solidFill>
            </a:endParaRPr>
          </a:p>
        </p:txBody>
      </p:sp>
      <p:sp>
        <p:nvSpPr>
          <p:cNvPr id="219" name="Google Shape;219;g10c16621133_0_3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It is the fourth layer.  </a:t>
            </a:r>
            <a:endParaRPr sz="2000" b="1"/>
          </a:p>
          <a:p>
            <a:pPr marL="457200" lvl="0" indent="-355600" algn="l" rtl="0">
              <a:lnSpc>
                <a:spcPct val="115000"/>
              </a:lnSpc>
              <a:spcBef>
                <a:spcPts val="0"/>
              </a:spcBef>
              <a:spcAft>
                <a:spcPts val="0"/>
              </a:spcAft>
              <a:buSzPts val="2000"/>
              <a:buFont typeface="Calibri"/>
              <a:buChar char="●"/>
            </a:pPr>
            <a:r>
              <a:rPr lang="en" sz="2000" b="1"/>
              <a:t>Space shuttles move about in this layer. </a:t>
            </a:r>
            <a:endParaRPr sz="2000" b="1"/>
          </a:p>
        </p:txBody>
      </p:sp>
      <p:pic>
        <p:nvPicPr>
          <p:cNvPr id="220" name="Google Shape;220;g10c16621133_0_32"/>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21" name="Google Shape;221;g10c16621133_0_32"/>
          <p:cNvPicPr preferRelativeResize="0"/>
          <p:nvPr/>
        </p:nvPicPr>
        <p:blipFill>
          <a:blip r:embed="rId4">
            <a:alphaModFix/>
          </a:blip>
          <a:stretch>
            <a:fillRect/>
          </a:stretch>
        </p:blipFill>
        <p:spPr>
          <a:xfrm>
            <a:off x="229675" y="2014900"/>
            <a:ext cx="3798700" cy="3026575"/>
          </a:xfrm>
          <a:prstGeom prst="rect">
            <a:avLst/>
          </a:prstGeom>
          <a:noFill/>
          <a:ln>
            <a:noFill/>
          </a:ln>
        </p:spPr>
      </p:pic>
      <p:pic>
        <p:nvPicPr>
          <p:cNvPr id="222" name="Google Shape;222;g10c16621133_0_32" descr="The Earth's atmosphere is divided up into five layers:&#10;Let's Learn about each layer one by one. &#10;&#10;For more videos go to:&#10;https://www.youtube.com/user/learningjunction&#10;&#10;Thanks for watching" title="Layers of the Atmosphere | What is Atmosphere | Video for Kids">
            <a:hlinkClick r:id="rId5"/>
          </p:cNvPr>
          <p:cNvPicPr preferRelativeResize="0"/>
          <p:nvPr/>
        </p:nvPicPr>
        <p:blipFill>
          <a:blip r:embed="rId6">
            <a:alphaModFix/>
          </a:blip>
          <a:stretch>
            <a:fillRect/>
          </a:stretch>
        </p:blipFill>
        <p:spPr>
          <a:xfrm>
            <a:off x="4125950" y="1951475"/>
            <a:ext cx="4850776" cy="309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animEffect transition="in" filter="fade">
                                      <p:cBhvr>
                                        <p:cTn id="7" dur="1000"/>
                                        <p:tgtEl>
                                          <p:spTgt spid="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xEl>
                                              <p:pRg st="1" end="1"/>
                                            </p:txEl>
                                          </p:spTgt>
                                        </p:tgtEl>
                                        <p:attrNameLst>
                                          <p:attrName>style.visibility</p:attrName>
                                        </p:attrNameLst>
                                      </p:cBhvr>
                                      <p:to>
                                        <p:strVal val="visible"/>
                                      </p:to>
                                    </p:set>
                                    <p:animEffect transition="in" filter="fade">
                                      <p:cBhvr>
                                        <p:cTn id="12" dur="1000"/>
                                        <p:tgtEl>
                                          <p:spTgt spid="21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2"/>
                                        </p:tgtEl>
                                        <p:attrNameLst>
                                          <p:attrName>style.visibility</p:attrName>
                                        </p:attrNameLst>
                                      </p:cBhvr>
                                      <p:to>
                                        <p:strVal val="visible"/>
                                      </p:to>
                                    </p:set>
                                    <p:animEffect transition="in" filter="fade">
                                      <p:cBhvr>
                                        <p:cTn id="15" dur="10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g10c16621133_0_3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EXOSPHERE</a:t>
            </a:r>
            <a:endParaRPr sz="3000" b="1">
              <a:solidFill>
                <a:srgbClr val="FF0000"/>
              </a:solidFill>
            </a:endParaRPr>
          </a:p>
        </p:txBody>
      </p:sp>
      <p:sp>
        <p:nvSpPr>
          <p:cNvPr id="228" name="Google Shape;228;g10c16621133_0_3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This is the fifth layer of the atmosphere. </a:t>
            </a:r>
            <a:endParaRPr sz="2000" b="1"/>
          </a:p>
        </p:txBody>
      </p:sp>
      <p:pic>
        <p:nvPicPr>
          <p:cNvPr id="229" name="Google Shape;229;g10c16621133_0_38"/>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30" name="Google Shape;230;g10c16621133_0_38" descr="The Earth's atmosphere is divided up into five layers:&#10;Let's Learn about each layer one by one. &#10;&#10;For more videos go to:&#10;https://www.youtube.com/user/learningjunction&#10;&#10;Thanks for watching" title="Layers of the Atmosphere | What is Atmosphere | Video for Kids">
            <a:hlinkClick r:id="rId4"/>
          </p:cNvPr>
          <p:cNvPicPr preferRelativeResize="0"/>
          <p:nvPr/>
        </p:nvPicPr>
        <p:blipFill>
          <a:blip r:embed="rId5">
            <a:alphaModFix/>
          </a:blip>
          <a:stretch>
            <a:fillRect/>
          </a:stretch>
        </p:blipFill>
        <p:spPr>
          <a:xfrm>
            <a:off x="1449650" y="1711775"/>
            <a:ext cx="6718625"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8">
                                            <p:txEl>
                                              <p:pRg st="0" end="0"/>
                                            </p:txEl>
                                          </p:spTgt>
                                        </p:tgtEl>
                                        <p:attrNameLst>
                                          <p:attrName>style.visibility</p:attrName>
                                        </p:attrNameLst>
                                      </p:cBhvr>
                                      <p:to>
                                        <p:strVal val="visible"/>
                                      </p:to>
                                    </p:set>
                                    <p:animEffect transition="in" filter="fade">
                                      <p:cBhvr>
                                        <p:cTn id="7" dur="1000"/>
                                        <p:tgtEl>
                                          <p:spTgt spid="22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g10c16621133_0_2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COMPOSITION OF AIR</a:t>
            </a:r>
            <a:endParaRPr sz="3000" b="1">
              <a:solidFill>
                <a:srgbClr val="FF0000"/>
              </a:solidFill>
            </a:endParaRPr>
          </a:p>
        </p:txBody>
      </p:sp>
      <p:sp>
        <p:nvSpPr>
          <p:cNvPr id="236" name="Google Shape;236;g10c16621133_0_20"/>
          <p:cNvSpPr txBox="1">
            <a:spLocks noGrp="1"/>
          </p:cNvSpPr>
          <p:nvPr>
            <p:ph type="body" idx="1"/>
          </p:nvPr>
        </p:nvSpPr>
        <p:spPr>
          <a:xfrm>
            <a:off x="311700" y="1152475"/>
            <a:ext cx="41115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The air we breathe contains various gases. </a:t>
            </a:r>
            <a:endParaRPr sz="2000" b="1"/>
          </a:p>
          <a:p>
            <a:pPr marL="457200" lvl="0" indent="-355600" algn="l" rtl="0">
              <a:lnSpc>
                <a:spcPct val="115000"/>
              </a:lnSpc>
              <a:spcBef>
                <a:spcPts val="0"/>
              </a:spcBef>
              <a:spcAft>
                <a:spcPts val="0"/>
              </a:spcAft>
              <a:buSzPts val="2000"/>
              <a:buFont typeface="Calibri"/>
              <a:buChar char="●"/>
            </a:pPr>
            <a:r>
              <a:rPr lang="en" sz="2000" b="1"/>
              <a:t>Air consists of 78% nitrogen, 21% oxygen and less than 1% of argon, carbon dioxide and other gases. </a:t>
            </a:r>
            <a:endParaRPr sz="2000" b="1"/>
          </a:p>
          <a:p>
            <a:pPr marL="457200" lvl="0" indent="-355600" algn="l" rtl="0">
              <a:lnSpc>
                <a:spcPct val="115000"/>
              </a:lnSpc>
              <a:spcBef>
                <a:spcPts val="0"/>
              </a:spcBef>
              <a:spcAft>
                <a:spcPts val="0"/>
              </a:spcAft>
              <a:buSzPts val="2000"/>
              <a:buFont typeface="Calibri"/>
              <a:buChar char="●"/>
            </a:pPr>
            <a:r>
              <a:rPr lang="en" sz="2000" b="1"/>
              <a:t>Air also contains water vapor, dust and smoke. </a:t>
            </a:r>
            <a:endParaRPr sz="2000" b="1"/>
          </a:p>
        </p:txBody>
      </p:sp>
      <p:pic>
        <p:nvPicPr>
          <p:cNvPr id="237" name="Google Shape;237;g10c16621133_0_2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38" name="Google Shape;238;g10c16621133_0_20"/>
          <p:cNvPicPr preferRelativeResize="0"/>
          <p:nvPr/>
        </p:nvPicPr>
        <p:blipFill>
          <a:blip r:embed="rId4">
            <a:alphaModFix/>
          </a:blip>
          <a:stretch>
            <a:fillRect/>
          </a:stretch>
        </p:blipFill>
        <p:spPr>
          <a:xfrm>
            <a:off x="4485375" y="1349225"/>
            <a:ext cx="4592850" cy="341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g10c16621133_0_4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OXYGEN</a:t>
            </a:r>
            <a:endParaRPr sz="3000" b="1">
              <a:solidFill>
                <a:srgbClr val="FF0000"/>
              </a:solidFill>
            </a:endParaRPr>
          </a:p>
        </p:txBody>
      </p:sp>
      <p:sp>
        <p:nvSpPr>
          <p:cNvPr id="244" name="Google Shape;244;g10c16621133_0_4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It is the most important gas for the survival of living beings. </a:t>
            </a:r>
            <a:endParaRPr sz="2000" b="1"/>
          </a:p>
          <a:p>
            <a:pPr marL="457200" lvl="0" indent="-355600" algn="l" rtl="0">
              <a:lnSpc>
                <a:spcPct val="115000"/>
              </a:lnSpc>
              <a:spcBef>
                <a:spcPts val="0"/>
              </a:spcBef>
              <a:spcAft>
                <a:spcPts val="0"/>
              </a:spcAft>
              <a:buSzPts val="2000"/>
              <a:buFont typeface="Calibri"/>
              <a:buChar char="●"/>
            </a:pPr>
            <a:r>
              <a:rPr lang="en" sz="2000" b="1"/>
              <a:t>All living things need oxygen. </a:t>
            </a:r>
            <a:endParaRPr sz="2000" b="1"/>
          </a:p>
          <a:p>
            <a:pPr marL="457200" lvl="0" indent="-355600" algn="l" rtl="0">
              <a:lnSpc>
                <a:spcPct val="115000"/>
              </a:lnSpc>
              <a:spcBef>
                <a:spcPts val="0"/>
              </a:spcBef>
              <a:spcAft>
                <a:spcPts val="0"/>
              </a:spcAft>
              <a:buSzPts val="2000"/>
              <a:buFont typeface="Calibri"/>
              <a:buChar char="●"/>
            </a:pPr>
            <a:r>
              <a:rPr lang="en" sz="2000" b="1"/>
              <a:t>It is also needed for burning. </a:t>
            </a:r>
            <a:endParaRPr sz="2000" b="1"/>
          </a:p>
        </p:txBody>
      </p:sp>
      <p:pic>
        <p:nvPicPr>
          <p:cNvPr id="245" name="Google Shape;245;g10c16621133_0_46"/>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46" name="Google Shape;246;g10c16621133_0_46"/>
          <p:cNvPicPr preferRelativeResize="0"/>
          <p:nvPr/>
        </p:nvPicPr>
        <p:blipFill rotWithShape="1">
          <a:blip r:embed="rId4">
            <a:alphaModFix/>
          </a:blip>
          <a:srcRect l="19151" t="43474" r="23832"/>
          <a:stretch/>
        </p:blipFill>
        <p:spPr>
          <a:xfrm>
            <a:off x="505500" y="2312675"/>
            <a:ext cx="2704450" cy="2681350"/>
          </a:xfrm>
          <a:prstGeom prst="rect">
            <a:avLst/>
          </a:prstGeom>
          <a:noFill/>
          <a:ln>
            <a:noFill/>
          </a:ln>
        </p:spPr>
      </p:pic>
      <p:pic>
        <p:nvPicPr>
          <p:cNvPr id="247" name="Google Shape;247;g10c16621133_0_46" descr="Visit Wonderslate to read FREE NCERT textbooks: https://goo.gl/J8Y8ns&#10;&#10;Download Wonderslate Android App: https://goo.gl/CX2uSw&#10;&#10;Wonderslate is here to redefine the learning experience. Our WS eBooks and WS eBooks+ come with reading materials, audiobooks, videos, interactive quizzes, highlighting and analytics to assist in the learning process.&#10;&#10;Wonderslate is a learning app that will help you from exam preparation to college admission entrance exams IIIT JEE, NEET, KCET, UPSC, CA-CPT, XAT, MAT, RRB, AIIMS Exams etc., and also gives access to CBSE (NCERT) Books.&#10; &#10;&#10;Why Wonderslate?&#10;&#10;[+] Access to previous years question papers (KCET, JEE, NEET, CPT, XAT, UPSC, MAT etc) in an interactive quiz form&#10;[+] Learning with interactive tests on the go&#10;[+] Track, Monitor &amp; Evaluate your performance&#10;[+] Practice and perfect - so that you are thoroughly prepared&#10;[+] Get Analytics and keep a track of your progress&#10;[+] Subject and chapter-wise modules covering entire syllabus&#10;[+] WS eBooks and WS eBook+ from the house of India's most known publishers, Arihant Publications, Vidya Prakashan, etc. are available.&#10;[+] Read, practice and perfect your preparation with WS eBooks and WS eBooks+ from Arihant Publications and Vidya Prakashan.&#10;&#10;Prepare for the following exams with our WS eBooks and WS eBooks+ now:&#10;&#10;[+] UPSC (CSAT, IAS, IRS, IFS, etc.) exam preparation i.e. Civil Services&#10;[+] IIT JEE 2018 – Indian Institute of Technology Joint Entrance Examination&#10;[+] State CET –  KCET (Karnataka), KCEE (Kerela), APSET (Andra Pradesh)&#10;[+] NEET – NATIONAL ELIGIBILITY CUM ENTRANCE TEST (Medical Entrance)&#10;[+] State PSC (All including RAS by RPSC, MPPSC, UPPSC, BPSC, APPSC etc.)&#10;[+] School CBSE (NCERT) Text Books from Class 1-12&#10;[+] XAT, MAT etc College Entrance Exams&#10;[+] Diploma CET (Karnataka)&#10;[+] Bank PO exams (SBI PO and IBPS PO)&#10;[+] Railway exams (RRB- Locopilot)&#10;&#10;Happy Learning🙂" title="Experiment to prove that air is required for burning">
            <a:hlinkClick r:id="rId5"/>
          </p:cNvPr>
          <p:cNvPicPr preferRelativeResize="0"/>
          <p:nvPr/>
        </p:nvPicPr>
        <p:blipFill>
          <a:blip r:embed="rId6">
            <a:alphaModFix/>
          </a:blip>
          <a:stretch>
            <a:fillRect/>
          </a:stretch>
        </p:blipFill>
        <p:spPr>
          <a:xfrm>
            <a:off x="3638100" y="2312675"/>
            <a:ext cx="5194200" cy="2747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Effect transition="in" filter="fade">
                                      <p:cBhvr>
                                        <p:cTn id="7" dur="1000"/>
                                        <p:tgtEl>
                                          <p:spTgt spid="2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xEl>
                                              <p:pRg st="1" end="1"/>
                                            </p:txEl>
                                          </p:spTgt>
                                        </p:tgtEl>
                                        <p:attrNameLst>
                                          <p:attrName>style.visibility</p:attrName>
                                        </p:attrNameLst>
                                      </p:cBhvr>
                                      <p:to>
                                        <p:strVal val="visible"/>
                                      </p:to>
                                    </p:set>
                                    <p:animEffect transition="in" filter="fade">
                                      <p:cBhvr>
                                        <p:cTn id="12" dur="1000"/>
                                        <p:tgtEl>
                                          <p:spTgt spid="2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4">
                                            <p:txEl>
                                              <p:pRg st="2" end="2"/>
                                            </p:txEl>
                                          </p:spTgt>
                                        </p:tgtEl>
                                        <p:attrNameLst>
                                          <p:attrName>style.visibility</p:attrName>
                                        </p:attrNameLst>
                                      </p:cBhvr>
                                      <p:to>
                                        <p:strVal val="visible"/>
                                      </p:to>
                                    </p:set>
                                    <p:animEffect transition="in" filter="fade">
                                      <p:cBhvr>
                                        <p:cTn id="17" dur="1000"/>
                                        <p:tgtEl>
                                          <p:spTgt spid="24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g10c16621133_0_5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NITROGEN</a:t>
            </a:r>
            <a:endParaRPr sz="3000" b="1">
              <a:solidFill>
                <a:srgbClr val="FF0000"/>
              </a:solidFill>
            </a:endParaRPr>
          </a:p>
        </p:txBody>
      </p:sp>
      <p:sp>
        <p:nvSpPr>
          <p:cNvPr id="253" name="Google Shape;253;g10c16621133_0_5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Living things do not use nitrogen directly from the air. </a:t>
            </a:r>
            <a:endParaRPr sz="2000" b="1"/>
          </a:p>
          <a:p>
            <a:pPr marL="457200" lvl="0" indent="-355600" algn="l" rtl="0">
              <a:lnSpc>
                <a:spcPct val="115000"/>
              </a:lnSpc>
              <a:spcBef>
                <a:spcPts val="0"/>
              </a:spcBef>
              <a:spcAft>
                <a:spcPts val="0"/>
              </a:spcAft>
              <a:buSzPts val="2000"/>
              <a:buFont typeface="Calibri"/>
              <a:buChar char="●"/>
            </a:pPr>
            <a:r>
              <a:rPr lang="en" sz="2000" b="1"/>
              <a:t>Nitrogen is used by the plants with the help of bacteria in the soil. </a:t>
            </a:r>
            <a:endParaRPr sz="2000" b="1"/>
          </a:p>
          <a:p>
            <a:pPr marL="457200" lvl="0" indent="-355600" algn="l" rtl="0">
              <a:lnSpc>
                <a:spcPct val="115000"/>
              </a:lnSpc>
              <a:spcBef>
                <a:spcPts val="0"/>
              </a:spcBef>
              <a:spcAft>
                <a:spcPts val="0"/>
              </a:spcAft>
              <a:buSzPts val="2000"/>
              <a:buFont typeface="Calibri"/>
              <a:buChar char="●"/>
            </a:pPr>
            <a:r>
              <a:rPr lang="en" sz="2000" b="1"/>
              <a:t>Nitrogen is also added to the soil by using chemical fertilizers. </a:t>
            </a:r>
            <a:endParaRPr sz="2000" b="1"/>
          </a:p>
          <a:p>
            <a:pPr marL="457200" lvl="0" indent="-355600" algn="l" rtl="0">
              <a:lnSpc>
                <a:spcPct val="115000"/>
              </a:lnSpc>
              <a:spcBef>
                <a:spcPts val="0"/>
              </a:spcBef>
              <a:spcAft>
                <a:spcPts val="0"/>
              </a:spcAft>
              <a:buSzPts val="2000"/>
              <a:buFont typeface="Calibri"/>
              <a:buChar char="●"/>
            </a:pPr>
            <a:r>
              <a:rPr lang="en" sz="2000" b="1"/>
              <a:t>Animals get nitrogen from plants, meat and fish. </a:t>
            </a:r>
            <a:endParaRPr sz="2000" b="1"/>
          </a:p>
        </p:txBody>
      </p:sp>
      <p:pic>
        <p:nvPicPr>
          <p:cNvPr id="254" name="Google Shape;254;g10c16621133_0_52"/>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55" name="Google Shape;255;g10c16621133_0_52"/>
          <p:cNvPicPr preferRelativeResize="0"/>
          <p:nvPr/>
        </p:nvPicPr>
        <p:blipFill>
          <a:blip r:embed="rId4">
            <a:alphaModFix/>
          </a:blip>
          <a:stretch>
            <a:fillRect/>
          </a:stretch>
        </p:blipFill>
        <p:spPr>
          <a:xfrm>
            <a:off x="452350" y="2800925"/>
            <a:ext cx="4272975" cy="2245000"/>
          </a:xfrm>
          <a:prstGeom prst="rect">
            <a:avLst/>
          </a:prstGeom>
          <a:noFill/>
          <a:ln>
            <a:noFill/>
          </a:ln>
        </p:spPr>
      </p:pic>
      <p:pic>
        <p:nvPicPr>
          <p:cNvPr id="256" name="Google Shape;256;g10c16621133_0_52"/>
          <p:cNvPicPr preferRelativeResize="0"/>
          <p:nvPr/>
        </p:nvPicPr>
        <p:blipFill>
          <a:blip r:embed="rId5">
            <a:alphaModFix/>
          </a:blip>
          <a:stretch>
            <a:fillRect/>
          </a:stretch>
        </p:blipFill>
        <p:spPr>
          <a:xfrm>
            <a:off x="4865350" y="2800925"/>
            <a:ext cx="3966950" cy="224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0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10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1000"/>
                                        <p:tgtEl>
                                          <p:spTgt spid="25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0c166211b0_0_15"/>
          <p:cNvSpPr txBox="1">
            <a:spLocks noGrp="1"/>
          </p:cNvSpPr>
          <p:nvPr>
            <p:ph type="body" idx="1"/>
          </p:nvPr>
        </p:nvSpPr>
        <p:spPr>
          <a:xfrm>
            <a:off x="628650" y="961925"/>
            <a:ext cx="7886700" cy="3465300"/>
          </a:xfrm>
          <a:prstGeom prst="rect">
            <a:avLst/>
          </a:prstGeom>
          <a:noFill/>
          <a:ln>
            <a:noFill/>
          </a:ln>
        </p:spPr>
        <p:txBody>
          <a:bodyPr spcFirstLastPara="1" wrap="square" lIns="68575" tIns="34275" rIns="68575" bIns="34275" anchor="t" anchorCtr="0">
            <a:noAutofit/>
          </a:bodyPr>
          <a:lstStyle/>
          <a:p>
            <a:pPr marL="457200" lvl="0" indent="-355600" algn="l" rtl="0">
              <a:lnSpc>
                <a:spcPct val="100000"/>
              </a:lnSpc>
              <a:spcBef>
                <a:spcPts val="0"/>
              </a:spcBef>
              <a:spcAft>
                <a:spcPts val="0"/>
              </a:spcAft>
              <a:buSzPts val="2000"/>
              <a:buChar char="•"/>
            </a:pPr>
            <a:r>
              <a:rPr lang="en" sz="2000" b="1"/>
              <a:t>The different layers of atmosphere are: troposphere, stratosphere, mesosphere, thermosphere and exosphere.</a:t>
            </a:r>
            <a:endParaRPr sz="2000" b="1"/>
          </a:p>
          <a:p>
            <a:pPr marL="457200" lvl="0" indent="-355600" algn="l" rtl="0">
              <a:lnSpc>
                <a:spcPct val="115000"/>
              </a:lnSpc>
              <a:spcBef>
                <a:spcPts val="0"/>
              </a:spcBef>
              <a:spcAft>
                <a:spcPts val="0"/>
              </a:spcAft>
              <a:buSzPts val="2000"/>
              <a:buFont typeface="Calibri"/>
              <a:buChar char="•"/>
            </a:pPr>
            <a:r>
              <a:rPr lang="en" sz="2000" b="1"/>
              <a:t>Air consists of 78% nitrogen, 21% oxygen and less than 1% of argon, carbon dioxide and other gases. </a:t>
            </a:r>
            <a:endParaRPr sz="2000" b="1"/>
          </a:p>
          <a:p>
            <a:pPr marL="457200" lvl="0" indent="-355600" algn="l" rtl="0">
              <a:lnSpc>
                <a:spcPct val="100000"/>
              </a:lnSpc>
              <a:spcBef>
                <a:spcPts val="0"/>
              </a:spcBef>
              <a:spcAft>
                <a:spcPts val="0"/>
              </a:spcAft>
              <a:buSzPts val="2000"/>
              <a:buChar char="•"/>
            </a:pPr>
            <a:r>
              <a:rPr lang="en" sz="2000" b="1"/>
              <a:t>Air also contains water vapor, dust and smoke. </a:t>
            </a:r>
            <a:endParaRPr sz="2000" b="1"/>
          </a:p>
          <a:p>
            <a:pPr marL="457200" lvl="0" indent="-355600" algn="l" rtl="0">
              <a:lnSpc>
                <a:spcPct val="115000"/>
              </a:lnSpc>
              <a:spcBef>
                <a:spcPts val="0"/>
              </a:spcBef>
              <a:spcAft>
                <a:spcPts val="0"/>
              </a:spcAft>
              <a:buSzPts val="2000"/>
              <a:buFont typeface="Calibri"/>
              <a:buChar char="•"/>
            </a:pPr>
            <a:r>
              <a:rPr lang="en" sz="2000" b="1"/>
              <a:t>Oxygen is the most important gas for the survival of living beings and also needed for burning. </a:t>
            </a:r>
            <a:endParaRPr sz="2000" b="1"/>
          </a:p>
          <a:p>
            <a:pPr marL="457200" lvl="0" indent="-355600" algn="l" rtl="0">
              <a:lnSpc>
                <a:spcPct val="115000"/>
              </a:lnSpc>
              <a:spcBef>
                <a:spcPts val="0"/>
              </a:spcBef>
              <a:spcAft>
                <a:spcPts val="0"/>
              </a:spcAft>
              <a:buSzPts val="2000"/>
              <a:buFont typeface="Calibri"/>
              <a:buChar char="•"/>
            </a:pPr>
            <a:r>
              <a:rPr lang="en" sz="2000" b="1"/>
              <a:t>Living things do not use nitrogen directly from the air. </a:t>
            </a:r>
            <a:endParaRPr sz="2000" b="1"/>
          </a:p>
          <a:p>
            <a:pPr marL="457200" lvl="0" indent="-355600" algn="l" rtl="0">
              <a:lnSpc>
                <a:spcPct val="115000"/>
              </a:lnSpc>
              <a:spcBef>
                <a:spcPts val="0"/>
              </a:spcBef>
              <a:spcAft>
                <a:spcPts val="0"/>
              </a:spcAft>
              <a:buSzPts val="2000"/>
              <a:buFont typeface="Calibri"/>
              <a:buChar char="•"/>
            </a:pPr>
            <a:r>
              <a:rPr lang="en" sz="2000" b="1"/>
              <a:t>Nitrogen is used by the plants with the help of bacteria in the soil. </a:t>
            </a:r>
            <a:endParaRPr sz="2000" b="1"/>
          </a:p>
          <a:p>
            <a:pPr marL="457200" lvl="0" indent="-355600" algn="l" rtl="0">
              <a:lnSpc>
                <a:spcPct val="115000"/>
              </a:lnSpc>
              <a:spcBef>
                <a:spcPts val="0"/>
              </a:spcBef>
              <a:spcAft>
                <a:spcPts val="0"/>
              </a:spcAft>
              <a:buSzPts val="2000"/>
              <a:buFont typeface="Calibri"/>
              <a:buChar char="•"/>
            </a:pPr>
            <a:r>
              <a:rPr lang="en" sz="2000" b="1"/>
              <a:t>Nitrogen is also added to the soil by using chemical fertilizers. </a:t>
            </a:r>
            <a:endParaRPr sz="2000" b="1"/>
          </a:p>
          <a:p>
            <a:pPr marL="457200" lvl="0" indent="-355600" algn="l" rtl="0">
              <a:lnSpc>
                <a:spcPct val="115000"/>
              </a:lnSpc>
              <a:spcBef>
                <a:spcPts val="0"/>
              </a:spcBef>
              <a:spcAft>
                <a:spcPts val="0"/>
              </a:spcAft>
              <a:buSzPts val="2000"/>
              <a:buFont typeface="Calibri"/>
              <a:buChar char="•"/>
            </a:pPr>
            <a:r>
              <a:rPr lang="en" sz="2000" b="1"/>
              <a:t>Animals get nitrogen from plants, meat and fish. </a:t>
            </a:r>
            <a:endParaRPr sz="2000" b="1"/>
          </a:p>
        </p:txBody>
      </p:sp>
      <p:sp>
        <p:nvSpPr>
          <p:cNvPr id="262" name="Google Shape;262;g10c166211b0_0_15"/>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SUMMARY</a:t>
            </a:r>
            <a:endParaRPr sz="3000" b="1">
              <a:solidFill>
                <a:srgbClr val="FF0000"/>
              </a:solidFill>
            </a:endParaRPr>
          </a:p>
        </p:txBody>
      </p:sp>
      <p:pic>
        <p:nvPicPr>
          <p:cNvPr id="263" name="Google Shape;263;g10c166211b0_0_15"/>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animEffect transition="in" filter="fade">
                                      <p:cBhvr>
                                        <p:cTn id="7" dur="1000"/>
                                        <p:tgtEl>
                                          <p:spTgt spid="2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
                                            <p:txEl>
                                              <p:pRg st="1" end="1"/>
                                            </p:txEl>
                                          </p:spTgt>
                                        </p:tgtEl>
                                        <p:attrNameLst>
                                          <p:attrName>style.visibility</p:attrName>
                                        </p:attrNameLst>
                                      </p:cBhvr>
                                      <p:to>
                                        <p:strVal val="visible"/>
                                      </p:to>
                                    </p:set>
                                    <p:animEffect transition="in" filter="fade">
                                      <p:cBhvr>
                                        <p:cTn id="12" dur="1000"/>
                                        <p:tgtEl>
                                          <p:spTgt spid="26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xEl>
                                              <p:pRg st="2" end="2"/>
                                            </p:txEl>
                                          </p:spTgt>
                                        </p:tgtEl>
                                        <p:attrNameLst>
                                          <p:attrName>style.visibility</p:attrName>
                                        </p:attrNameLst>
                                      </p:cBhvr>
                                      <p:to>
                                        <p:strVal val="visible"/>
                                      </p:to>
                                    </p:set>
                                    <p:animEffect transition="in" filter="fade">
                                      <p:cBhvr>
                                        <p:cTn id="17" dur="1000"/>
                                        <p:tgtEl>
                                          <p:spTgt spid="26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1">
                                            <p:txEl>
                                              <p:pRg st="3" end="3"/>
                                            </p:txEl>
                                          </p:spTgt>
                                        </p:tgtEl>
                                        <p:attrNameLst>
                                          <p:attrName>style.visibility</p:attrName>
                                        </p:attrNameLst>
                                      </p:cBhvr>
                                      <p:to>
                                        <p:strVal val="visible"/>
                                      </p:to>
                                    </p:set>
                                    <p:animEffect transition="in" filter="fade">
                                      <p:cBhvr>
                                        <p:cTn id="22" dur="1000"/>
                                        <p:tgtEl>
                                          <p:spTgt spid="26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1">
                                            <p:txEl>
                                              <p:pRg st="4" end="4"/>
                                            </p:txEl>
                                          </p:spTgt>
                                        </p:tgtEl>
                                        <p:attrNameLst>
                                          <p:attrName>style.visibility</p:attrName>
                                        </p:attrNameLst>
                                      </p:cBhvr>
                                      <p:to>
                                        <p:strVal val="visible"/>
                                      </p:to>
                                    </p:set>
                                    <p:animEffect transition="in" filter="fade">
                                      <p:cBhvr>
                                        <p:cTn id="27" dur="1000"/>
                                        <p:tgtEl>
                                          <p:spTgt spid="26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1">
                                            <p:txEl>
                                              <p:pRg st="5" end="5"/>
                                            </p:txEl>
                                          </p:spTgt>
                                        </p:tgtEl>
                                        <p:attrNameLst>
                                          <p:attrName>style.visibility</p:attrName>
                                        </p:attrNameLst>
                                      </p:cBhvr>
                                      <p:to>
                                        <p:strVal val="visible"/>
                                      </p:to>
                                    </p:set>
                                    <p:animEffect transition="in" filter="fade">
                                      <p:cBhvr>
                                        <p:cTn id="32" dur="1000"/>
                                        <p:tgtEl>
                                          <p:spTgt spid="26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1">
                                            <p:txEl>
                                              <p:pRg st="6" end="6"/>
                                            </p:txEl>
                                          </p:spTgt>
                                        </p:tgtEl>
                                        <p:attrNameLst>
                                          <p:attrName>style.visibility</p:attrName>
                                        </p:attrNameLst>
                                      </p:cBhvr>
                                      <p:to>
                                        <p:strVal val="visible"/>
                                      </p:to>
                                    </p:set>
                                    <p:animEffect transition="in" filter="fade">
                                      <p:cBhvr>
                                        <p:cTn id="37" dur="1000"/>
                                        <p:tgtEl>
                                          <p:spTgt spid="26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1">
                                            <p:txEl>
                                              <p:pRg st="7" end="7"/>
                                            </p:txEl>
                                          </p:spTgt>
                                        </p:tgtEl>
                                        <p:attrNameLst>
                                          <p:attrName>style.visibility</p:attrName>
                                        </p:attrNameLst>
                                      </p:cBhvr>
                                      <p:to>
                                        <p:strVal val="visible"/>
                                      </p:to>
                                    </p:set>
                                    <p:animEffect transition="in" filter="fade">
                                      <p:cBhvr>
                                        <p:cTn id="42" dur="1000"/>
                                        <p:tgtEl>
                                          <p:spTgt spid="2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sp>
        <p:nvSpPr>
          <p:cNvPr id="268" name="Google Shape;268;p13">
            <a:hlinkClick r:id="rId4"/>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9" name="Google Shape;269;p13"/>
          <p:cNvPicPr preferRelativeResize="0"/>
          <p:nvPr/>
        </p:nvPicPr>
        <p:blipFill rotWithShape="1">
          <a:blip r:embed="rId5">
            <a:alphaModFix/>
          </a:blip>
          <a:srcRect/>
          <a:stretch/>
        </p:blipFill>
        <p:spPr>
          <a:xfrm>
            <a:off x="7880725" y="56450"/>
            <a:ext cx="1200150" cy="561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0c16621139_0_0"/>
          <p:cNvSpPr txBox="1">
            <a:spLocks noGrp="1"/>
          </p:cNvSpPr>
          <p:nvPr>
            <p:ph type="title"/>
          </p:nvPr>
        </p:nvSpPr>
        <p:spPr>
          <a:xfrm>
            <a:off x="628650" y="4976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275" name="Google Shape;275;g10c16621139_0_0">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g10c16621139_0_0"/>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277" name="Google Shape;277;g10c16621139_0_0"/>
          <p:cNvSpPr txBox="1">
            <a:spLocks noGrp="1"/>
          </p:cNvSpPr>
          <p:nvPr>
            <p:ph type="title"/>
          </p:nvPr>
        </p:nvSpPr>
        <p:spPr>
          <a:xfrm>
            <a:off x="628650" y="2859877"/>
            <a:ext cx="7886700" cy="415800"/>
          </a:xfrm>
          <a:prstGeom prst="rect">
            <a:avLst/>
          </a:prstGeom>
          <a:noFill/>
          <a:ln>
            <a:noFill/>
          </a:ln>
        </p:spPr>
        <p:txBody>
          <a:bodyPr spcFirstLastPara="1" wrap="square" lIns="68575" tIns="34275" rIns="68575" bIns="34275" anchor="t" anchorCtr="0">
            <a:noAutofit/>
          </a:bodyPr>
          <a:lstStyle/>
          <a:p>
            <a:pPr marL="457200" lvl="0" indent="-355600" algn="l" rtl="0">
              <a:lnSpc>
                <a:spcPct val="90000"/>
              </a:lnSpc>
              <a:spcBef>
                <a:spcPts val="0"/>
              </a:spcBef>
              <a:spcAft>
                <a:spcPts val="0"/>
              </a:spcAft>
              <a:buClr>
                <a:srgbClr val="FF0000"/>
              </a:buClr>
              <a:buSzPts val="2000"/>
              <a:buAutoNum type="arabicPeriod"/>
            </a:pPr>
            <a:r>
              <a:rPr lang="en" sz="2000" b="1">
                <a:solidFill>
                  <a:srgbClr val="FF0000"/>
                </a:solidFill>
              </a:rPr>
              <a:t>Which layer contains ozone?</a:t>
            </a:r>
            <a:endParaRPr sz="2000" b="1">
              <a:solidFill>
                <a:srgbClr val="FF0000"/>
              </a:solidFill>
            </a:endParaRPr>
          </a:p>
        </p:txBody>
      </p:sp>
      <p:sp>
        <p:nvSpPr>
          <p:cNvPr id="278" name="Google Shape;278;g10c16621139_0_0"/>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Stratosphere</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10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10aa1f03789_2_3"/>
          <p:cNvSpPr txBox="1">
            <a:spLocks noGrp="1"/>
          </p:cNvSpPr>
          <p:nvPr>
            <p:ph type="title"/>
          </p:nvPr>
        </p:nvSpPr>
        <p:spPr>
          <a:xfrm>
            <a:off x="628650" y="4976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284" name="Google Shape;284;g10aa1f03789_2_3">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5" name="Google Shape;285;g10aa1f03789_2_3"/>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286" name="Google Shape;286;g10aa1f03789_2_3"/>
          <p:cNvSpPr txBox="1">
            <a:spLocks noGrp="1"/>
          </p:cNvSpPr>
          <p:nvPr>
            <p:ph type="title"/>
          </p:nvPr>
        </p:nvSpPr>
        <p:spPr>
          <a:xfrm>
            <a:off x="628650" y="28598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solidFill>
                  <a:srgbClr val="FF0000"/>
                </a:solidFill>
              </a:rPr>
              <a:t>2. Meteorites or rock pieces get burnt in this layer of atmosphere.</a:t>
            </a:r>
            <a:endParaRPr sz="2000" b="1">
              <a:solidFill>
                <a:srgbClr val="FF0000"/>
              </a:solidFill>
            </a:endParaRPr>
          </a:p>
        </p:txBody>
      </p:sp>
      <p:sp>
        <p:nvSpPr>
          <p:cNvPr id="287" name="Google Shape;287;g10aa1f03789_2_3"/>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Mesosphere</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6"/>
                                        </p:tgtEl>
                                        <p:attrNameLst>
                                          <p:attrName>style.visibility</p:attrName>
                                        </p:attrNameLst>
                                      </p:cBhvr>
                                      <p:to>
                                        <p:strVal val="visible"/>
                                      </p:to>
                                    </p:set>
                                    <p:animEffect transition="in" filter="fade">
                                      <p:cBhvr>
                                        <p:cTn id="12" dur="1000"/>
                                        <p:tgtEl>
                                          <p:spTgt spid="2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fade">
                                      <p:cBhvr>
                                        <p:cTn id="17" dur="10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0aa1f03789_2_11"/>
          <p:cNvSpPr txBox="1">
            <a:spLocks noGrp="1"/>
          </p:cNvSpPr>
          <p:nvPr>
            <p:ph type="title"/>
          </p:nvPr>
        </p:nvSpPr>
        <p:spPr>
          <a:xfrm>
            <a:off x="628650" y="497675"/>
            <a:ext cx="8222700" cy="22065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a:t>
            </a:r>
            <a:endParaRPr sz="2000" b="1"/>
          </a:p>
        </p:txBody>
      </p:sp>
      <p:sp>
        <p:nvSpPr>
          <p:cNvPr id="293" name="Google Shape;293;g10aa1f03789_2_11">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4" name="Google Shape;294;g10aa1f03789_2_11"/>
          <p:cNvPicPr preferRelativeResize="0"/>
          <p:nvPr/>
        </p:nvPicPr>
        <p:blipFill rotWithShape="1">
          <a:blip r:embed="rId4">
            <a:alphaModFix/>
          </a:blip>
          <a:srcRect/>
          <a:stretch/>
        </p:blipFill>
        <p:spPr>
          <a:xfrm>
            <a:off x="7880725" y="56450"/>
            <a:ext cx="1200150" cy="561975"/>
          </a:xfrm>
          <a:prstGeom prst="rect">
            <a:avLst/>
          </a:prstGeom>
          <a:noFill/>
          <a:ln>
            <a:noFill/>
          </a:ln>
        </p:spPr>
      </p:pic>
      <p:sp>
        <p:nvSpPr>
          <p:cNvPr id="295" name="Google Shape;295;g10aa1f03789_2_11"/>
          <p:cNvSpPr txBox="1">
            <a:spLocks noGrp="1"/>
          </p:cNvSpPr>
          <p:nvPr>
            <p:ph type="title"/>
          </p:nvPr>
        </p:nvSpPr>
        <p:spPr>
          <a:xfrm>
            <a:off x="628650" y="28598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solidFill>
                  <a:srgbClr val="FF0000"/>
                </a:solidFill>
              </a:rPr>
              <a:t>3. Name the outermost layer of the atmosphere.</a:t>
            </a:r>
            <a:endParaRPr sz="2000" b="1">
              <a:solidFill>
                <a:srgbClr val="FF0000"/>
              </a:solidFill>
            </a:endParaRPr>
          </a:p>
        </p:txBody>
      </p:sp>
      <p:sp>
        <p:nvSpPr>
          <p:cNvPr id="296" name="Google Shape;296;g10aa1f03789_2_11"/>
          <p:cNvSpPr txBox="1">
            <a:spLocks noGrp="1"/>
          </p:cNvSpPr>
          <p:nvPr>
            <p:ph type="title"/>
          </p:nvPr>
        </p:nvSpPr>
        <p:spPr>
          <a:xfrm>
            <a:off x="628650" y="4079077"/>
            <a:ext cx="7886700" cy="4158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2000" b="1"/>
              <a:t>Ans: Exosphere</a:t>
            </a:r>
            <a:endParaRPr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5"/>
                                        </p:tgtEl>
                                        <p:attrNameLst>
                                          <p:attrName>style.visibility</p:attrName>
                                        </p:attrNameLst>
                                      </p:cBhvr>
                                      <p:to>
                                        <p:strVal val="visible"/>
                                      </p:to>
                                    </p:set>
                                    <p:animEffect transition="in" filter="fade">
                                      <p:cBhvr>
                                        <p:cTn id="12" dur="1000"/>
                                        <p:tgtEl>
                                          <p:spTgt spid="2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
                                        </p:tgtEl>
                                        <p:attrNameLst>
                                          <p:attrName>style.visibility</p:attrName>
                                        </p:attrNameLst>
                                      </p:cBhvr>
                                      <p:to>
                                        <p:strVal val="visible"/>
                                      </p:to>
                                    </p:set>
                                    <p:animEffect transition="in" filter="fade">
                                      <p:cBhvr>
                                        <p:cTn id="17"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
          <p:cNvSpPr txBox="1">
            <a:spLocks noGrp="1"/>
          </p:cNvSpPr>
          <p:nvPr>
            <p:ph type="body" idx="1"/>
          </p:nvPr>
        </p:nvSpPr>
        <p:spPr>
          <a:xfrm>
            <a:off x="628650" y="1190531"/>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300" b="1"/>
              <a:t>To enable the learner to: </a:t>
            </a:r>
            <a:endParaRPr sz="2300" b="1"/>
          </a:p>
          <a:p>
            <a:pPr marL="457200" lvl="0" indent="-374650" algn="l" rtl="0">
              <a:lnSpc>
                <a:spcPct val="100000"/>
              </a:lnSpc>
              <a:spcBef>
                <a:spcPts val="0"/>
              </a:spcBef>
              <a:spcAft>
                <a:spcPts val="0"/>
              </a:spcAft>
              <a:buSzPts val="2300"/>
              <a:buChar char="•"/>
            </a:pPr>
            <a:r>
              <a:rPr lang="en" sz="2300" b="1"/>
              <a:t>learn the different layers of the atmosphere.</a:t>
            </a:r>
            <a:endParaRPr sz="2300" b="1"/>
          </a:p>
          <a:p>
            <a:pPr marL="457200" lvl="0" indent="-374650" algn="l" rtl="0">
              <a:lnSpc>
                <a:spcPct val="100000"/>
              </a:lnSpc>
              <a:spcBef>
                <a:spcPts val="0"/>
              </a:spcBef>
              <a:spcAft>
                <a:spcPts val="0"/>
              </a:spcAft>
              <a:buSzPts val="2300"/>
              <a:buChar char="•"/>
            </a:pPr>
            <a:r>
              <a:rPr lang="en" sz="2300" b="1"/>
              <a:t>understand the importance of each layer of the atmosphere.</a:t>
            </a:r>
            <a:endParaRPr sz="2300" b="1"/>
          </a:p>
          <a:p>
            <a:pPr marL="457200" lvl="0" indent="-374650" algn="l" rtl="0">
              <a:lnSpc>
                <a:spcPct val="100000"/>
              </a:lnSpc>
              <a:spcBef>
                <a:spcPts val="0"/>
              </a:spcBef>
              <a:spcAft>
                <a:spcPts val="0"/>
              </a:spcAft>
              <a:buSzPts val="2300"/>
              <a:buChar char="•"/>
            </a:pPr>
            <a:r>
              <a:rPr lang="en" sz="2300" b="1"/>
              <a:t>know the composition of air.</a:t>
            </a:r>
            <a:endParaRPr sz="2300" b="1"/>
          </a:p>
          <a:p>
            <a:pPr marL="457200" lvl="0" indent="-374650" algn="l" rtl="0">
              <a:lnSpc>
                <a:spcPct val="100000"/>
              </a:lnSpc>
              <a:spcBef>
                <a:spcPts val="0"/>
              </a:spcBef>
              <a:spcAft>
                <a:spcPts val="0"/>
              </a:spcAft>
              <a:buSzPts val="2300"/>
              <a:buChar char="•"/>
            </a:pPr>
            <a:r>
              <a:rPr lang="en" sz="2300" b="1"/>
              <a:t>list the uses of gases in real life.</a:t>
            </a:r>
            <a:endParaRPr sz="2300" b="1"/>
          </a:p>
        </p:txBody>
      </p:sp>
      <p:sp>
        <p:nvSpPr>
          <p:cNvPr id="156" name="Google Shape;156;p2"/>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OBJECTIVE</a:t>
            </a:r>
            <a:endParaRPr sz="3000" b="1">
              <a:solidFill>
                <a:srgbClr val="FF0000"/>
              </a:solidFill>
            </a:endParaRPr>
          </a:p>
        </p:txBody>
      </p:sp>
      <p:pic>
        <p:nvPicPr>
          <p:cNvPr id="157" name="Google Shape;157;p2"/>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
                                            <p:txEl>
                                              <p:pRg st="0" end="0"/>
                                            </p:txEl>
                                          </p:spTgt>
                                        </p:tgtEl>
                                        <p:attrNameLst>
                                          <p:attrName>style.visibility</p:attrName>
                                        </p:attrNameLst>
                                      </p:cBhvr>
                                      <p:to>
                                        <p:strVal val="visible"/>
                                      </p:to>
                                    </p:set>
                                    <p:animEffect transition="in" filter="fade">
                                      <p:cBhvr>
                                        <p:cTn id="7" dur="1000"/>
                                        <p:tgtEl>
                                          <p:spTgt spid="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1" end="1"/>
                                            </p:txEl>
                                          </p:spTgt>
                                        </p:tgtEl>
                                        <p:attrNameLst>
                                          <p:attrName>style.visibility</p:attrName>
                                        </p:attrNameLst>
                                      </p:cBhvr>
                                      <p:to>
                                        <p:strVal val="visible"/>
                                      </p:to>
                                    </p:set>
                                    <p:animEffect transition="in" filter="fade">
                                      <p:cBhvr>
                                        <p:cTn id="12" dur="1000"/>
                                        <p:tgtEl>
                                          <p:spTgt spid="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
                                            <p:txEl>
                                              <p:pRg st="2" end="2"/>
                                            </p:txEl>
                                          </p:spTgt>
                                        </p:tgtEl>
                                        <p:attrNameLst>
                                          <p:attrName>style.visibility</p:attrName>
                                        </p:attrNameLst>
                                      </p:cBhvr>
                                      <p:to>
                                        <p:strVal val="visible"/>
                                      </p:to>
                                    </p:set>
                                    <p:animEffect transition="in" filter="fade">
                                      <p:cBhvr>
                                        <p:cTn id="17" dur="1000"/>
                                        <p:tgtEl>
                                          <p:spTgt spid="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
                                            <p:txEl>
                                              <p:pRg st="3" end="3"/>
                                            </p:txEl>
                                          </p:spTgt>
                                        </p:tgtEl>
                                        <p:attrNameLst>
                                          <p:attrName>style.visibility</p:attrName>
                                        </p:attrNameLst>
                                      </p:cBhvr>
                                      <p:to>
                                        <p:strVal val="visible"/>
                                      </p:to>
                                    </p:set>
                                    <p:animEffect transition="in" filter="fade">
                                      <p:cBhvr>
                                        <p:cTn id="22" dur="1000"/>
                                        <p:tgtEl>
                                          <p:spTgt spid="1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5">
                                            <p:txEl>
                                              <p:pRg st="4" end="4"/>
                                            </p:txEl>
                                          </p:spTgt>
                                        </p:tgtEl>
                                        <p:attrNameLst>
                                          <p:attrName>style.visibility</p:attrName>
                                        </p:attrNameLst>
                                      </p:cBhvr>
                                      <p:to>
                                        <p:strVal val="visible"/>
                                      </p:to>
                                    </p:set>
                                    <p:animEffect transition="in" filter="fade">
                                      <p:cBhvr>
                                        <p:cTn id="27" dur="1000"/>
                                        <p:tgtEl>
                                          <p:spTgt spid="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body" idx="1"/>
          </p:nvPr>
        </p:nvSpPr>
        <p:spPr>
          <a:xfrm>
            <a:off x="628650" y="1190530"/>
            <a:ext cx="8007300" cy="584400"/>
          </a:xfrm>
          <a:prstGeom prst="rect">
            <a:avLst/>
          </a:prstGeom>
          <a:noFill/>
          <a:ln>
            <a:noFill/>
          </a:ln>
        </p:spPr>
        <p:txBody>
          <a:bodyPr spcFirstLastPara="1" wrap="square" lIns="68575" tIns="34275" rIns="68575" bIns="34275" anchor="t" anchorCtr="0">
            <a:noAutofit/>
          </a:bodyPr>
          <a:lstStyle/>
          <a:p>
            <a:pPr marL="457200" lvl="0" indent="-374650" algn="l" rtl="0">
              <a:lnSpc>
                <a:spcPct val="100000"/>
              </a:lnSpc>
              <a:spcBef>
                <a:spcPts val="0"/>
              </a:spcBef>
              <a:spcAft>
                <a:spcPts val="0"/>
              </a:spcAft>
              <a:buSzPts val="2300"/>
              <a:buChar char="•"/>
            </a:pPr>
            <a:r>
              <a:rPr lang="en" sz="2300" b="1"/>
              <a:t>Draw a picture to show the composition of air.</a:t>
            </a:r>
            <a:endParaRPr sz="2300" b="1"/>
          </a:p>
          <a:p>
            <a:pPr marL="457200" lvl="0" indent="-374650" algn="l" rtl="0">
              <a:lnSpc>
                <a:spcPct val="100000"/>
              </a:lnSpc>
              <a:spcBef>
                <a:spcPts val="0"/>
              </a:spcBef>
              <a:spcAft>
                <a:spcPts val="0"/>
              </a:spcAft>
              <a:buSzPts val="2300"/>
              <a:buChar char="•"/>
            </a:pPr>
            <a:r>
              <a:rPr lang="en" sz="2300" b="1"/>
              <a:t>Do questions A &amp; B in your notebook.</a:t>
            </a:r>
            <a:endParaRPr sz="2300" b="1"/>
          </a:p>
        </p:txBody>
      </p:sp>
      <p:sp>
        <p:nvSpPr>
          <p:cNvPr id="302" name="Google Shape;302;p17"/>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HOMEWORK</a:t>
            </a:r>
            <a:endParaRPr sz="3000" b="1">
              <a:solidFill>
                <a:srgbClr val="FF0000"/>
              </a:solidFill>
            </a:endParaRPr>
          </a:p>
        </p:txBody>
      </p:sp>
      <p:sp>
        <p:nvSpPr>
          <p:cNvPr id="303" name="Google Shape;303;p17">
            <a:hlinkClick r:id="rId3"/>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4" name="Google Shape;304;p17"/>
          <p:cNvPicPr preferRelativeResize="0"/>
          <p:nvPr/>
        </p:nvPicPr>
        <p:blipFill rotWithShape="1">
          <a:blip r:embed="rId4">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xEl>
                                              <p:pRg st="0" end="0"/>
                                            </p:txEl>
                                          </p:spTgt>
                                        </p:tgtEl>
                                        <p:attrNameLst>
                                          <p:attrName>style.visibility</p:attrName>
                                        </p:attrNameLst>
                                      </p:cBhvr>
                                      <p:to>
                                        <p:strVal val="visible"/>
                                      </p:to>
                                    </p:set>
                                    <p:animEffect transition="in" filter="fade">
                                      <p:cBhvr>
                                        <p:cTn id="7" dur="1000"/>
                                        <p:tgtEl>
                                          <p:spTgt spid="3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
                                            <p:txEl>
                                              <p:pRg st="1" end="1"/>
                                            </p:txEl>
                                          </p:spTgt>
                                        </p:tgtEl>
                                        <p:attrNameLst>
                                          <p:attrName>style.visibility</p:attrName>
                                        </p:attrNameLst>
                                      </p:cBhvr>
                                      <p:to>
                                        <p:strVal val="visible"/>
                                      </p:to>
                                    </p:set>
                                    <p:animEffect transition="in" filter="fade">
                                      <p:cBhvr>
                                        <p:cTn id="12" dur="1000"/>
                                        <p:tgtEl>
                                          <p:spTgt spid="3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8"/>
          <p:cNvSpPr txBox="1">
            <a:spLocks noGrp="1"/>
          </p:cNvSpPr>
          <p:nvPr>
            <p:ph type="body" idx="1"/>
          </p:nvPr>
        </p:nvSpPr>
        <p:spPr>
          <a:xfrm>
            <a:off x="508050" y="1153350"/>
            <a:ext cx="8007300" cy="34653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400"/>
              <a:buFont typeface="Arial"/>
              <a:buNone/>
            </a:pPr>
            <a:r>
              <a:rPr lang="en" sz="2300" b="1"/>
              <a:t>The learner will be able to: </a:t>
            </a:r>
            <a:endParaRPr sz="2300" b="1"/>
          </a:p>
          <a:p>
            <a:pPr marL="457200" lvl="0" indent="-374650" algn="l" rtl="0">
              <a:lnSpc>
                <a:spcPct val="100000"/>
              </a:lnSpc>
              <a:spcBef>
                <a:spcPts val="0"/>
              </a:spcBef>
              <a:spcAft>
                <a:spcPts val="0"/>
              </a:spcAft>
              <a:buSzPts val="2300"/>
              <a:buChar char="•"/>
            </a:pPr>
            <a:r>
              <a:rPr lang="en" sz="2300" b="1"/>
              <a:t>learn the different layers of the atmosphere.</a:t>
            </a:r>
            <a:endParaRPr sz="2300" b="1"/>
          </a:p>
          <a:p>
            <a:pPr marL="457200" lvl="0" indent="-374650" algn="l" rtl="0">
              <a:lnSpc>
                <a:spcPct val="100000"/>
              </a:lnSpc>
              <a:spcBef>
                <a:spcPts val="0"/>
              </a:spcBef>
              <a:spcAft>
                <a:spcPts val="0"/>
              </a:spcAft>
              <a:buSzPts val="2300"/>
              <a:buChar char="•"/>
            </a:pPr>
            <a:r>
              <a:rPr lang="en" sz="2300" b="1"/>
              <a:t>understand the importance of each layer of the atmosphere.</a:t>
            </a:r>
            <a:endParaRPr sz="2300" b="1"/>
          </a:p>
          <a:p>
            <a:pPr marL="457200" lvl="0" indent="-374650" algn="l" rtl="0">
              <a:lnSpc>
                <a:spcPct val="100000"/>
              </a:lnSpc>
              <a:spcBef>
                <a:spcPts val="0"/>
              </a:spcBef>
              <a:spcAft>
                <a:spcPts val="0"/>
              </a:spcAft>
              <a:buSzPts val="2300"/>
              <a:buChar char="•"/>
            </a:pPr>
            <a:r>
              <a:rPr lang="en" sz="2300" b="1"/>
              <a:t>know the composition of air.</a:t>
            </a:r>
            <a:endParaRPr sz="2300" b="1"/>
          </a:p>
          <a:p>
            <a:pPr marL="457200" lvl="0" indent="-374650" algn="l" rtl="0">
              <a:lnSpc>
                <a:spcPct val="100000"/>
              </a:lnSpc>
              <a:spcBef>
                <a:spcPts val="0"/>
              </a:spcBef>
              <a:spcAft>
                <a:spcPts val="0"/>
              </a:spcAft>
              <a:buSzPts val="2300"/>
              <a:buChar char="•"/>
            </a:pPr>
            <a:r>
              <a:rPr lang="en" sz="2300" b="1"/>
              <a:t>list the uses of gases in real life.</a:t>
            </a:r>
            <a:endParaRPr sz="2300" b="1"/>
          </a:p>
        </p:txBody>
      </p:sp>
      <p:sp>
        <p:nvSpPr>
          <p:cNvPr id="310" name="Google Shape;310;p18"/>
          <p:cNvSpPr txBox="1">
            <a:spLocks noGrp="1"/>
          </p:cNvSpPr>
          <p:nvPr>
            <p:ph type="title"/>
          </p:nvPr>
        </p:nvSpPr>
        <p:spPr>
          <a:xfrm>
            <a:off x="628650" y="345281"/>
            <a:ext cx="7886700" cy="6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1400"/>
              <a:buNone/>
            </a:pPr>
            <a:r>
              <a:rPr lang="en" sz="3000" b="1">
                <a:solidFill>
                  <a:srgbClr val="FF0000"/>
                </a:solidFill>
              </a:rPr>
              <a:t>LEARNING OUTCOME</a:t>
            </a:r>
            <a:endParaRPr sz="3000" b="1">
              <a:solidFill>
                <a:srgbClr val="FF0000"/>
              </a:solidFill>
            </a:endParaRPr>
          </a:p>
        </p:txBody>
      </p:sp>
      <p:pic>
        <p:nvPicPr>
          <p:cNvPr id="311" name="Google Shape;311;p18"/>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xEl>
                                              <p:pRg st="0" end="0"/>
                                            </p:txEl>
                                          </p:spTgt>
                                        </p:tgtEl>
                                        <p:attrNameLst>
                                          <p:attrName>style.visibility</p:attrName>
                                        </p:attrNameLst>
                                      </p:cBhvr>
                                      <p:to>
                                        <p:strVal val="visible"/>
                                      </p:to>
                                    </p:set>
                                    <p:animEffect transition="in" filter="fade">
                                      <p:cBhvr>
                                        <p:cTn id="7" dur="1000"/>
                                        <p:tgtEl>
                                          <p:spTgt spid="3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9">
                                            <p:txEl>
                                              <p:pRg st="1" end="1"/>
                                            </p:txEl>
                                          </p:spTgt>
                                        </p:tgtEl>
                                        <p:attrNameLst>
                                          <p:attrName>style.visibility</p:attrName>
                                        </p:attrNameLst>
                                      </p:cBhvr>
                                      <p:to>
                                        <p:strVal val="visible"/>
                                      </p:to>
                                    </p:set>
                                    <p:animEffect transition="in" filter="fade">
                                      <p:cBhvr>
                                        <p:cTn id="12" dur="1000"/>
                                        <p:tgtEl>
                                          <p:spTgt spid="3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9">
                                            <p:txEl>
                                              <p:pRg st="2" end="2"/>
                                            </p:txEl>
                                          </p:spTgt>
                                        </p:tgtEl>
                                        <p:attrNameLst>
                                          <p:attrName>style.visibility</p:attrName>
                                        </p:attrNameLst>
                                      </p:cBhvr>
                                      <p:to>
                                        <p:strVal val="visible"/>
                                      </p:to>
                                    </p:set>
                                    <p:animEffect transition="in" filter="fade">
                                      <p:cBhvr>
                                        <p:cTn id="17" dur="1000"/>
                                        <p:tgtEl>
                                          <p:spTgt spid="30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9">
                                            <p:txEl>
                                              <p:pRg st="3" end="3"/>
                                            </p:txEl>
                                          </p:spTgt>
                                        </p:tgtEl>
                                        <p:attrNameLst>
                                          <p:attrName>style.visibility</p:attrName>
                                        </p:attrNameLst>
                                      </p:cBhvr>
                                      <p:to>
                                        <p:strVal val="visible"/>
                                      </p:to>
                                    </p:set>
                                    <p:animEffect transition="in" filter="fade">
                                      <p:cBhvr>
                                        <p:cTn id="22" dur="1000"/>
                                        <p:tgtEl>
                                          <p:spTgt spid="30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9">
                                            <p:txEl>
                                              <p:pRg st="4" end="4"/>
                                            </p:txEl>
                                          </p:spTgt>
                                        </p:tgtEl>
                                        <p:attrNameLst>
                                          <p:attrName>style.visibility</p:attrName>
                                        </p:attrNameLst>
                                      </p:cBhvr>
                                      <p:to>
                                        <p:strVal val="visible"/>
                                      </p:to>
                                    </p:set>
                                    <p:animEffect transition="in" filter="fade">
                                      <p:cBhvr>
                                        <p:cTn id="27" dur="1000"/>
                                        <p:tgtEl>
                                          <p:spTgt spid="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9"/>
          <p:cNvSpPr txBox="1"/>
          <p:nvPr/>
        </p:nvSpPr>
        <p:spPr>
          <a:xfrm>
            <a:off x="1609069" y="743500"/>
            <a:ext cx="5850900" cy="3562200"/>
          </a:xfrm>
          <a:prstGeom prst="rect">
            <a:avLst/>
          </a:prstGeom>
          <a:noFill/>
          <a:ln>
            <a:noFill/>
          </a:ln>
        </p:spPr>
        <p:txBody>
          <a:bodyPr spcFirstLastPara="1" wrap="square" lIns="68550" tIns="68550" rIns="68550" bIns="68550" anchor="ctr" anchorCtr="0">
            <a:noAutofit/>
          </a:bodyPr>
          <a:lstStyle/>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000000"/>
                </a:solidFill>
                <a:latin typeface="Arial"/>
                <a:ea typeface="Arial"/>
                <a:cs typeface="Arial"/>
                <a:sym typeface="Arial"/>
              </a:rPr>
              <a:t>THANKING YOU</a:t>
            </a:r>
            <a:endParaRPr sz="3000" b="1" i="0" u="none" strike="noStrike" cap="none">
              <a:solidFill>
                <a:srgbClr val="000000"/>
              </a:solidFill>
              <a:latin typeface="Arial"/>
              <a:ea typeface="Arial"/>
              <a:cs typeface="Arial"/>
              <a:sym typeface="Arial"/>
            </a:endParaRPr>
          </a:p>
          <a:p>
            <a:pPr marL="342900" marR="0" lvl="0" indent="0" algn="ctr" rtl="0">
              <a:lnSpc>
                <a:spcPct val="115000"/>
              </a:lnSpc>
              <a:spcBef>
                <a:spcPts val="0"/>
              </a:spcBef>
              <a:spcAft>
                <a:spcPts val="0"/>
              </a:spcAft>
              <a:buClr>
                <a:srgbClr val="000000"/>
              </a:buClr>
              <a:buSzPts val="3000"/>
              <a:buFont typeface="Arial"/>
              <a:buNone/>
            </a:pPr>
            <a:r>
              <a:rPr lang="en" sz="3000" b="1" i="0" u="none" strike="noStrike" cap="none">
                <a:solidFill>
                  <a:srgbClr val="FF0000"/>
                </a:solidFill>
                <a:latin typeface="Arial"/>
                <a:ea typeface="Arial"/>
                <a:cs typeface="Arial"/>
                <a:sym typeface="Arial"/>
              </a:rPr>
              <a:t>ODM EDUCATIONAL GROUP</a:t>
            </a:r>
            <a:endParaRPr sz="3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pic>
        <p:nvPicPr>
          <p:cNvPr id="317" name="Google Shape;317;p19"/>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cfbd7231ae_0_1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LET’S RECAP</a:t>
            </a:r>
            <a:endParaRPr sz="3000" b="1">
              <a:solidFill>
                <a:srgbClr val="FF0000"/>
              </a:solidFill>
            </a:endParaRPr>
          </a:p>
        </p:txBody>
      </p:sp>
      <p:sp>
        <p:nvSpPr>
          <p:cNvPr id="163" name="Google Shape;163;gcfbd7231ae_0_1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What do you call the thick blanket of air that is surrounding our earth?</a:t>
            </a:r>
            <a:endParaRPr sz="2000" b="1"/>
          </a:p>
          <a:p>
            <a:pPr marL="457200" lvl="0" indent="-355600" algn="l" rtl="0">
              <a:lnSpc>
                <a:spcPct val="115000"/>
              </a:lnSpc>
              <a:spcBef>
                <a:spcPts val="0"/>
              </a:spcBef>
              <a:spcAft>
                <a:spcPts val="0"/>
              </a:spcAft>
              <a:buSzPts val="2000"/>
              <a:buFont typeface="Calibri"/>
              <a:buChar char="●"/>
            </a:pPr>
            <a:r>
              <a:rPr lang="en" sz="2000" b="1"/>
              <a:t>Burning candle slowly extinguishes when an inverted glass is put on it. Justify the statement.</a:t>
            </a:r>
            <a:endParaRPr sz="2000" b="1"/>
          </a:p>
          <a:p>
            <a:pPr marL="457200" lvl="0" indent="-355600" algn="l" rtl="0">
              <a:lnSpc>
                <a:spcPct val="115000"/>
              </a:lnSpc>
              <a:spcBef>
                <a:spcPts val="0"/>
              </a:spcBef>
              <a:spcAft>
                <a:spcPts val="0"/>
              </a:spcAft>
              <a:buSzPts val="2000"/>
              <a:buChar char="●"/>
            </a:pPr>
            <a:r>
              <a:rPr lang="en" sz="2000" b="1"/>
              <a:t>Where does the gaseous exchange takes place in our body?</a:t>
            </a:r>
            <a:endParaRPr sz="2000" b="1"/>
          </a:p>
          <a:p>
            <a:pPr marL="457200" lvl="0" indent="-355600" algn="l" rtl="0">
              <a:lnSpc>
                <a:spcPct val="115000"/>
              </a:lnSpc>
              <a:spcBef>
                <a:spcPts val="0"/>
              </a:spcBef>
              <a:spcAft>
                <a:spcPts val="0"/>
              </a:spcAft>
              <a:buSzPts val="2000"/>
              <a:buChar char="●"/>
            </a:pPr>
            <a:r>
              <a:rPr lang="en" sz="2000" b="1"/>
              <a:t>Mention some uses of air.</a:t>
            </a:r>
            <a:endParaRPr sz="2000" b="1"/>
          </a:p>
        </p:txBody>
      </p:sp>
      <p:pic>
        <p:nvPicPr>
          <p:cNvPr id="164" name="Google Shape;164;gcfbd7231ae_0_16"/>
          <p:cNvPicPr preferRelativeResize="0"/>
          <p:nvPr/>
        </p:nvPicPr>
        <p:blipFill rotWithShape="1">
          <a:blip r:embed="rId3">
            <a:alphaModFix/>
          </a:blip>
          <a:srcRect/>
          <a:stretch/>
        </p:blipFill>
        <p:spPr>
          <a:xfrm>
            <a:off x="7880725" y="56450"/>
            <a:ext cx="1200150" cy="561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1000"/>
                                        <p:tgtEl>
                                          <p:spTgt spid="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
                                            <p:txEl>
                                              <p:pRg st="1" end="1"/>
                                            </p:txEl>
                                          </p:spTgt>
                                        </p:tgtEl>
                                        <p:attrNameLst>
                                          <p:attrName>style.visibility</p:attrName>
                                        </p:attrNameLst>
                                      </p:cBhvr>
                                      <p:to>
                                        <p:strVal val="visible"/>
                                      </p:to>
                                    </p:set>
                                    <p:animEffect transition="in" filter="fade">
                                      <p:cBhvr>
                                        <p:cTn id="12" dur="1000"/>
                                        <p:tgtEl>
                                          <p:spTgt spid="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
                                            <p:txEl>
                                              <p:pRg st="2" end="2"/>
                                            </p:txEl>
                                          </p:spTgt>
                                        </p:tgtEl>
                                        <p:attrNameLst>
                                          <p:attrName>style.visibility</p:attrName>
                                        </p:attrNameLst>
                                      </p:cBhvr>
                                      <p:to>
                                        <p:strVal val="visible"/>
                                      </p:to>
                                    </p:set>
                                    <p:animEffect transition="in" filter="fade">
                                      <p:cBhvr>
                                        <p:cTn id="17" dur="1000"/>
                                        <p:tgtEl>
                                          <p:spTgt spid="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
                                            <p:txEl>
                                              <p:pRg st="3" end="3"/>
                                            </p:txEl>
                                          </p:spTgt>
                                        </p:tgtEl>
                                        <p:attrNameLst>
                                          <p:attrName>style.visibility</p:attrName>
                                        </p:attrNameLst>
                                      </p:cBhvr>
                                      <p:to>
                                        <p:strVal val="visible"/>
                                      </p:to>
                                    </p:set>
                                    <p:animEffect transition="in" filter="fade">
                                      <p:cBhvr>
                                        <p:cTn id="22" dur="1000"/>
                                        <p:tgtEl>
                                          <p:spTgt spid="1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10aa1f03789_0_0"/>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LAYERS OF ATMOSPHERE</a:t>
            </a:r>
            <a:endParaRPr sz="3000" b="1">
              <a:solidFill>
                <a:srgbClr val="FF0000"/>
              </a:solidFill>
            </a:endParaRPr>
          </a:p>
        </p:txBody>
      </p:sp>
      <p:pic>
        <p:nvPicPr>
          <p:cNvPr id="170" name="Google Shape;170;g10aa1f03789_0_0"/>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71" name="Google Shape;171;g10aa1f03789_0_0"/>
          <p:cNvPicPr preferRelativeResize="0"/>
          <p:nvPr/>
        </p:nvPicPr>
        <p:blipFill>
          <a:blip r:embed="rId4">
            <a:alphaModFix/>
          </a:blip>
          <a:stretch>
            <a:fillRect/>
          </a:stretch>
        </p:blipFill>
        <p:spPr>
          <a:xfrm>
            <a:off x="2147400" y="1112100"/>
            <a:ext cx="4652750" cy="3955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10c16621133_0_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LAYERS OF ATMOSPHERE</a:t>
            </a:r>
            <a:endParaRPr sz="3000" b="1">
              <a:solidFill>
                <a:srgbClr val="FF0000"/>
              </a:solidFill>
            </a:endParaRPr>
          </a:p>
        </p:txBody>
      </p:sp>
      <p:sp>
        <p:nvSpPr>
          <p:cNvPr id="177" name="Google Shape;177;g10c16621133_0_2"/>
          <p:cNvSpPr txBox="1">
            <a:spLocks noGrp="1"/>
          </p:cNvSpPr>
          <p:nvPr>
            <p:ph type="body" idx="1"/>
          </p:nvPr>
        </p:nvSpPr>
        <p:spPr>
          <a:xfrm>
            <a:off x="505500" y="1152475"/>
            <a:ext cx="4536900" cy="3649800"/>
          </a:xfrm>
          <a:prstGeom prst="rect">
            <a:avLst/>
          </a:prstGeom>
          <a:noFill/>
          <a:ln>
            <a:noFill/>
          </a:ln>
        </p:spPr>
        <p:txBody>
          <a:bodyPr spcFirstLastPara="1" wrap="square" lIns="68575" tIns="68575" rIns="68575" bIns="68575" anchor="t" anchorCtr="0">
            <a:noAutofit/>
          </a:bodyPr>
          <a:lstStyle/>
          <a:p>
            <a:pPr marL="457200" lvl="0" indent="-374650" algn="l" rtl="0">
              <a:lnSpc>
                <a:spcPct val="115000"/>
              </a:lnSpc>
              <a:spcBef>
                <a:spcPts val="0"/>
              </a:spcBef>
              <a:spcAft>
                <a:spcPts val="0"/>
              </a:spcAft>
              <a:buSzPts val="2300"/>
              <a:buFont typeface="Calibri"/>
              <a:buChar char="●"/>
            </a:pPr>
            <a:r>
              <a:rPr lang="en" sz="2300" b="1"/>
              <a:t>Troposphere</a:t>
            </a:r>
            <a:endParaRPr sz="2300" b="1"/>
          </a:p>
          <a:p>
            <a:pPr marL="457200" lvl="0" indent="-374650" algn="l" rtl="0">
              <a:lnSpc>
                <a:spcPct val="115000"/>
              </a:lnSpc>
              <a:spcBef>
                <a:spcPts val="0"/>
              </a:spcBef>
              <a:spcAft>
                <a:spcPts val="0"/>
              </a:spcAft>
              <a:buSzPts val="2300"/>
              <a:buChar char="●"/>
            </a:pPr>
            <a:r>
              <a:rPr lang="en" sz="2300" b="1"/>
              <a:t>Stratosphere</a:t>
            </a:r>
            <a:endParaRPr sz="2300" b="1"/>
          </a:p>
          <a:p>
            <a:pPr marL="457200" lvl="0" indent="-374650" algn="l" rtl="0">
              <a:lnSpc>
                <a:spcPct val="115000"/>
              </a:lnSpc>
              <a:spcBef>
                <a:spcPts val="0"/>
              </a:spcBef>
              <a:spcAft>
                <a:spcPts val="0"/>
              </a:spcAft>
              <a:buSzPts val="2300"/>
              <a:buChar char="●"/>
            </a:pPr>
            <a:r>
              <a:rPr lang="en" sz="2300" b="1"/>
              <a:t>Mesosphere</a:t>
            </a:r>
            <a:endParaRPr sz="2300" b="1"/>
          </a:p>
          <a:p>
            <a:pPr marL="457200" lvl="0" indent="-374650" algn="l" rtl="0">
              <a:lnSpc>
                <a:spcPct val="115000"/>
              </a:lnSpc>
              <a:spcBef>
                <a:spcPts val="0"/>
              </a:spcBef>
              <a:spcAft>
                <a:spcPts val="0"/>
              </a:spcAft>
              <a:buSzPts val="2300"/>
              <a:buChar char="●"/>
            </a:pPr>
            <a:r>
              <a:rPr lang="en" sz="2300" b="1"/>
              <a:t>Thermosphere</a:t>
            </a:r>
            <a:endParaRPr sz="2300" b="1"/>
          </a:p>
          <a:p>
            <a:pPr marL="457200" lvl="0" indent="-374650" algn="l" rtl="0">
              <a:lnSpc>
                <a:spcPct val="115000"/>
              </a:lnSpc>
              <a:spcBef>
                <a:spcPts val="0"/>
              </a:spcBef>
              <a:spcAft>
                <a:spcPts val="0"/>
              </a:spcAft>
              <a:buSzPts val="2300"/>
              <a:buChar char="●"/>
            </a:pPr>
            <a:r>
              <a:rPr lang="en" sz="2300" b="1"/>
              <a:t>Exosphere</a:t>
            </a:r>
            <a:endParaRPr sz="2300" b="1"/>
          </a:p>
        </p:txBody>
      </p:sp>
      <p:pic>
        <p:nvPicPr>
          <p:cNvPr id="178" name="Google Shape;178;g10c16621133_0_2"/>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79" name="Google Shape;179;g10c16621133_0_2"/>
          <p:cNvPicPr preferRelativeResize="0"/>
          <p:nvPr/>
        </p:nvPicPr>
        <p:blipFill>
          <a:blip r:embed="rId4">
            <a:alphaModFix/>
          </a:blip>
          <a:stretch>
            <a:fillRect/>
          </a:stretch>
        </p:blipFill>
        <p:spPr>
          <a:xfrm>
            <a:off x="3146750" y="1170125"/>
            <a:ext cx="5844849" cy="38343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animEffect transition="in" filter="fade">
                                      <p:cBhvr>
                                        <p:cTn id="7" dur="1000"/>
                                        <p:tgtEl>
                                          <p:spTgt spid="1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7">
                                            <p:txEl>
                                              <p:pRg st="1" end="1"/>
                                            </p:txEl>
                                          </p:spTgt>
                                        </p:tgtEl>
                                        <p:attrNameLst>
                                          <p:attrName>style.visibility</p:attrName>
                                        </p:attrNameLst>
                                      </p:cBhvr>
                                      <p:to>
                                        <p:strVal val="visible"/>
                                      </p:to>
                                    </p:set>
                                    <p:animEffect transition="in" filter="fade">
                                      <p:cBhvr>
                                        <p:cTn id="12" dur="1000"/>
                                        <p:tgtEl>
                                          <p:spTgt spid="1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7">
                                            <p:txEl>
                                              <p:pRg st="2" end="2"/>
                                            </p:txEl>
                                          </p:spTgt>
                                        </p:tgtEl>
                                        <p:attrNameLst>
                                          <p:attrName>style.visibility</p:attrName>
                                        </p:attrNameLst>
                                      </p:cBhvr>
                                      <p:to>
                                        <p:strVal val="visible"/>
                                      </p:to>
                                    </p:set>
                                    <p:animEffect transition="in" filter="fade">
                                      <p:cBhvr>
                                        <p:cTn id="17" dur="1000"/>
                                        <p:tgtEl>
                                          <p:spTgt spid="1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7">
                                            <p:txEl>
                                              <p:pRg st="3" end="3"/>
                                            </p:txEl>
                                          </p:spTgt>
                                        </p:tgtEl>
                                        <p:attrNameLst>
                                          <p:attrName>style.visibility</p:attrName>
                                        </p:attrNameLst>
                                      </p:cBhvr>
                                      <p:to>
                                        <p:strVal val="visible"/>
                                      </p:to>
                                    </p:set>
                                    <p:animEffect transition="in" filter="fade">
                                      <p:cBhvr>
                                        <p:cTn id="22" dur="1000"/>
                                        <p:tgtEl>
                                          <p:spTgt spid="1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7">
                                            <p:txEl>
                                              <p:pRg st="4" end="4"/>
                                            </p:txEl>
                                          </p:spTgt>
                                        </p:tgtEl>
                                        <p:attrNameLst>
                                          <p:attrName>style.visibility</p:attrName>
                                        </p:attrNameLst>
                                      </p:cBhvr>
                                      <p:to>
                                        <p:strVal val="visible"/>
                                      </p:to>
                                    </p:set>
                                    <p:animEffect transition="in" filter="fade">
                                      <p:cBhvr>
                                        <p:cTn id="27" dur="1000"/>
                                        <p:tgtEl>
                                          <p:spTgt spid="1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g10c166211b0_0_73"/>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LAYERS OF ATMOSPHERE</a:t>
            </a:r>
            <a:endParaRPr sz="3000" b="1">
              <a:solidFill>
                <a:srgbClr val="FF0000"/>
              </a:solidFill>
            </a:endParaRPr>
          </a:p>
        </p:txBody>
      </p:sp>
      <p:pic>
        <p:nvPicPr>
          <p:cNvPr id="185" name="Google Shape;185;g10c166211b0_0_73"/>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86" name="Google Shape;186;g10c166211b0_0_73" descr="The Earth's atmosphere is divided up into five layers:&#10;Let's Learn about each layer one by one. &#10;&#10;For more videos go to:&#10;https://www.youtube.com/user/learningjunction&#10;&#10;Thanks for watching" title="Layers of the Atmosphere | What is Atmosphere | Video for Kids">
            <a:hlinkClick r:id="rId4"/>
          </p:cNvPr>
          <p:cNvPicPr preferRelativeResize="0"/>
          <p:nvPr/>
        </p:nvPicPr>
        <p:blipFill>
          <a:blip r:embed="rId5">
            <a:alphaModFix/>
          </a:blip>
          <a:stretch>
            <a:fillRect/>
          </a:stretch>
        </p:blipFill>
        <p:spPr>
          <a:xfrm>
            <a:off x="571500" y="1170125"/>
            <a:ext cx="8420100" cy="382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g10c16621133_0_8"/>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TROPOSPHERE</a:t>
            </a:r>
            <a:endParaRPr sz="3000" b="1">
              <a:solidFill>
                <a:srgbClr val="FF0000"/>
              </a:solidFill>
            </a:endParaRPr>
          </a:p>
        </p:txBody>
      </p:sp>
      <p:sp>
        <p:nvSpPr>
          <p:cNvPr id="192" name="Google Shape;192;g10c16621133_0_8"/>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This is the first layer above the Earth's surface. </a:t>
            </a:r>
            <a:endParaRPr sz="2000" b="1"/>
          </a:p>
          <a:p>
            <a:pPr marL="457200" lvl="0" indent="-355600" algn="l" rtl="0">
              <a:lnSpc>
                <a:spcPct val="115000"/>
              </a:lnSpc>
              <a:spcBef>
                <a:spcPts val="0"/>
              </a:spcBef>
              <a:spcAft>
                <a:spcPts val="0"/>
              </a:spcAft>
              <a:buSzPts val="2000"/>
              <a:buFont typeface="Calibri"/>
              <a:buChar char="●"/>
            </a:pPr>
            <a:r>
              <a:rPr lang="en" sz="2000" b="1"/>
              <a:t>Weather changes takes place here.</a:t>
            </a:r>
            <a:endParaRPr sz="2000" b="1"/>
          </a:p>
        </p:txBody>
      </p:sp>
      <p:pic>
        <p:nvPicPr>
          <p:cNvPr id="193" name="Google Shape;193;g10c16621133_0_8"/>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194" name="Google Shape;194;g10c16621133_0_8"/>
          <p:cNvPicPr preferRelativeResize="0"/>
          <p:nvPr/>
        </p:nvPicPr>
        <p:blipFill rotWithShape="1">
          <a:blip r:embed="rId4">
            <a:alphaModFix/>
          </a:blip>
          <a:srcRect t="42047" b="5492"/>
          <a:stretch/>
        </p:blipFill>
        <p:spPr>
          <a:xfrm>
            <a:off x="231325" y="2007225"/>
            <a:ext cx="3852800" cy="2995950"/>
          </a:xfrm>
          <a:prstGeom prst="rect">
            <a:avLst/>
          </a:prstGeom>
          <a:noFill/>
          <a:ln>
            <a:noFill/>
          </a:ln>
        </p:spPr>
      </p:pic>
      <p:pic>
        <p:nvPicPr>
          <p:cNvPr id="195" name="Google Shape;195;g10c16621133_0_8" descr="The Earth's atmosphere is divided up into five layers:&#10;Let's Learn about each layer one by one. &#10;&#10;For more videos go to:&#10;https://www.youtube.com/user/learningjunction&#10;&#10;Thanks for watching" title="Layers of the Atmosphere | What is Atmosphere | Video for Kids">
            <a:hlinkClick r:id="rId5"/>
          </p:cNvPr>
          <p:cNvPicPr preferRelativeResize="0"/>
          <p:nvPr/>
        </p:nvPicPr>
        <p:blipFill>
          <a:blip r:embed="rId6">
            <a:alphaModFix/>
          </a:blip>
          <a:stretch>
            <a:fillRect/>
          </a:stretch>
        </p:blipFill>
        <p:spPr>
          <a:xfrm>
            <a:off x="4321100" y="2007225"/>
            <a:ext cx="4572000" cy="2995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Effect transition="in" filter="fade">
                                      <p:cBhvr>
                                        <p:cTn id="7" dur="1000"/>
                                        <p:tgtEl>
                                          <p:spTgt spid="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xEl>
                                              <p:pRg st="1" end="1"/>
                                            </p:txEl>
                                          </p:spTgt>
                                        </p:tgtEl>
                                        <p:attrNameLst>
                                          <p:attrName>style.visibility</p:attrName>
                                        </p:attrNameLst>
                                      </p:cBhvr>
                                      <p:to>
                                        <p:strVal val="visible"/>
                                      </p:to>
                                    </p:set>
                                    <p:animEffect transition="in" filter="fade">
                                      <p:cBhvr>
                                        <p:cTn id="12" dur="1000"/>
                                        <p:tgtEl>
                                          <p:spTgt spid="19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fade">
                                      <p:cBhvr>
                                        <p:cTn id="15"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9"/>
        <p:cNvGrpSpPr/>
        <p:nvPr/>
      </p:nvGrpSpPr>
      <p:grpSpPr>
        <a:xfrm>
          <a:off x="0" y="0"/>
          <a:ext cx="0" cy="0"/>
          <a:chOff x="0" y="0"/>
          <a:chExt cx="0" cy="0"/>
        </a:xfrm>
      </p:grpSpPr>
      <p:sp>
        <p:nvSpPr>
          <p:cNvPr id="200" name="Google Shape;200;g10c16621133_0_1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STRATOSPHERE</a:t>
            </a:r>
            <a:endParaRPr sz="3000" b="1">
              <a:solidFill>
                <a:srgbClr val="FF0000"/>
              </a:solidFill>
            </a:endParaRPr>
          </a:p>
        </p:txBody>
      </p:sp>
      <p:sp>
        <p:nvSpPr>
          <p:cNvPr id="201" name="Google Shape;201;g10c16621133_0_14"/>
          <p:cNvSpPr txBox="1">
            <a:spLocks noGrp="1"/>
          </p:cNvSpPr>
          <p:nvPr>
            <p:ph type="body" idx="1"/>
          </p:nvPr>
        </p:nvSpPr>
        <p:spPr>
          <a:xfrm>
            <a:off x="311700" y="1000075"/>
            <a:ext cx="50088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It is the second layer. </a:t>
            </a:r>
            <a:endParaRPr sz="2000" b="1"/>
          </a:p>
          <a:p>
            <a:pPr marL="457200" lvl="0" indent="-355600" algn="l" rtl="0">
              <a:lnSpc>
                <a:spcPct val="115000"/>
              </a:lnSpc>
              <a:spcBef>
                <a:spcPts val="0"/>
              </a:spcBef>
              <a:spcAft>
                <a:spcPts val="0"/>
              </a:spcAft>
              <a:buSzPts val="2000"/>
              <a:buFont typeface="Calibri"/>
              <a:buChar char="●"/>
            </a:pPr>
            <a:r>
              <a:rPr lang="en" sz="2000" b="1"/>
              <a:t>Here, jet aircraft fly. </a:t>
            </a:r>
            <a:endParaRPr sz="2000" b="1"/>
          </a:p>
          <a:p>
            <a:pPr marL="457200" lvl="0" indent="-355600" algn="l" rtl="0">
              <a:lnSpc>
                <a:spcPct val="115000"/>
              </a:lnSpc>
              <a:spcBef>
                <a:spcPts val="0"/>
              </a:spcBef>
              <a:spcAft>
                <a:spcPts val="0"/>
              </a:spcAft>
              <a:buSzPts val="2000"/>
              <a:buFont typeface="Calibri"/>
              <a:buChar char="●"/>
            </a:pPr>
            <a:r>
              <a:rPr lang="en" sz="2000" b="1"/>
              <a:t>Ozone gas is present in this layer. </a:t>
            </a:r>
            <a:endParaRPr sz="2000" b="1"/>
          </a:p>
          <a:p>
            <a:pPr marL="457200" lvl="0" indent="-355600" algn="l" rtl="0">
              <a:lnSpc>
                <a:spcPct val="115000"/>
              </a:lnSpc>
              <a:spcBef>
                <a:spcPts val="0"/>
              </a:spcBef>
              <a:spcAft>
                <a:spcPts val="0"/>
              </a:spcAft>
              <a:buSzPts val="2000"/>
              <a:buFont typeface="Calibri"/>
              <a:buChar char="●"/>
            </a:pPr>
            <a:r>
              <a:rPr lang="en" sz="2000" b="1"/>
              <a:t>Ozone absorbs harmful ultraviolet rays from the sun which causes skin cancer.</a:t>
            </a:r>
            <a:endParaRPr sz="2000" b="1"/>
          </a:p>
        </p:txBody>
      </p:sp>
      <p:pic>
        <p:nvPicPr>
          <p:cNvPr id="202" name="Google Shape;202;g10c16621133_0_14"/>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03" name="Google Shape;203;g10c16621133_0_14"/>
          <p:cNvPicPr preferRelativeResize="0"/>
          <p:nvPr/>
        </p:nvPicPr>
        <p:blipFill>
          <a:blip r:embed="rId4">
            <a:alphaModFix/>
          </a:blip>
          <a:stretch>
            <a:fillRect/>
          </a:stretch>
        </p:blipFill>
        <p:spPr>
          <a:xfrm>
            <a:off x="395350" y="2978550"/>
            <a:ext cx="4488900" cy="2006300"/>
          </a:xfrm>
          <a:prstGeom prst="rect">
            <a:avLst/>
          </a:prstGeom>
          <a:noFill/>
          <a:ln>
            <a:noFill/>
          </a:ln>
        </p:spPr>
      </p:pic>
      <p:pic>
        <p:nvPicPr>
          <p:cNvPr id="204" name="Google Shape;204;g10c16621133_0_14" descr="The Earth's atmosphere is divided up into five layers:&#10;Let's Learn about each layer one by one. &#10;&#10;For more videos go to:&#10;https://www.youtube.com/user/learningjunction&#10;&#10;Thanks for watching" title="Layers of the Atmosphere | What is Atmosphere | Video for Kids">
            <a:hlinkClick r:id="rId5"/>
          </p:cNvPr>
          <p:cNvPicPr preferRelativeResize="0"/>
          <p:nvPr/>
        </p:nvPicPr>
        <p:blipFill>
          <a:blip r:embed="rId6">
            <a:alphaModFix/>
          </a:blip>
          <a:stretch>
            <a:fillRect/>
          </a:stretch>
        </p:blipFill>
        <p:spPr>
          <a:xfrm>
            <a:off x="5087750" y="1170125"/>
            <a:ext cx="3903850" cy="3652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xEl>
                                              <p:pRg st="0" end="0"/>
                                            </p:txEl>
                                          </p:spTgt>
                                        </p:tgtEl>
                                        <p:attrNameLst>
                                          <p:attrName>style.visibility</p:attrName>
                                        </p:attrNameLst>
                                      </p:cBhvr>
                                      <p:to>
                                        <p:strVal val="visible"/>
                                      </p:to>
                                    </p:set>
                                    <p:animEffect transition="in" filter="fade">
                                      <p:cBhvr>
                                        <p:cTn id="7" dur="1000"/>
                                        <p:tgtEl>
                                          <p:spTgt spid="2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xEl>
                                              <p:pRg st="1" end="1"/>
                                            </p:txEl>
                                          </p:spTgt>
                                        </p:tgtEl>
                                        <p:attrNameLst>
                                          <p:attrName>style.visibility</p:attrName>
                                        </p:attrNameLst>
                                      </p:cBhvr>
                                      <p:to>
                                        <p:strVal val="visible"/>
                                      </p:to>
                                    </p:set>
                                    <p:animEffect transition="in" filter="fade">
                                      <p:cBhvr>
                                        <p:cTn id="12" dur="1000"/>
                                        <p:tgtEl>
                                          <p:spTgt spid="2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1">
                                            <p:txEl>
                                              <p:pRg st="2" end="2"/>
                                            </p:txEl>
                                          </p:spTgt>
                                        </p:tgtEl>
                                        <p:attrNameLst>
                                          <p:attrName>style.visibility</p:attrName>
                                        </p:attrNameLst>
                                      </p:cBhvr>
                                      <p:to>
                                        <p:strVal val="visible"/>
                                      </p:to>
                                    </p:set>
                                    <p:animEffect transition="in" filter="fade">
                                      <p:cBhvr>
                                        <p:cTn id="17" dur="1000"/>
                                        <p:tgtEl>
                                          <p:spTgt spid="2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1">
                                            <p:txEl>
                                              <p:pRg st="3" end="3"/>
                                            </p:txEl>
                                          </p:spTgt>
                                        </p:tgtEl>
                                        <p:attrNameLst>
                                          <p:attrName>style.visibility</p:attrName>
                                        </p:attrNameLst>
                                      </p:cBhvr>
                                      <p:to>
                                        <p:strVal val="visible"/>
                                      </p:to>
                                    </p:set>
                                    <p:animEffect transition="in" filter="fade">
                                      <p:cBhvr>
                                        <p:cTn id="22" dur="1000"/>
                                        <p:tgtEl>
                                          <p:spTgt spid="201">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4"/>
                                        </p:tgtEl>
                                        <p:attrNameLst>
                                          <p:attrName>style.visibility</p:attrName>
                                        </p:attrNameLst>
                                      </p:cBhvr>
                                      <p:to>
                                        <p:strVal val="visible"/>
                                      </p:to>
                                    </p:set>
                                    <p:animEffect transition="in" filter="fade">
                                      <p:cBhvr>
                                        <p:cTn id="25"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10c16621133_0_2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SzPts val="2100"/>
              <a:buNone/>
            </a:pPr>
            <a:r>
              <a:rPr lang="en" sz="3000" b="1">
                <a:solidFill>
                  <a:srgbClr val="FF0000"/>
                </a:solidFill>
              </a:rPr>
              <a:t>MESOSPHERE</a:t>
            </a:r>
            <a:endParaRPr sz="3000" b="1">
              <a:solidFill>
                <a:srgbClr val="FF0000"/>
              </a:solidFill>
            </a:endParaRPr>
          </a:p>
        </p:txBody>
      </p:sp>
      <p:sp>
        <p:nvSpPr>
          <p:cNvPr id="210" name="Google Shape;210;g10c16621133_0_26"/>
          <p:cNvSpPr txBox="1">
            <a:spLocks noGrp="1"/>
          </p:cNvSpPr>
          <p:nvPr>
            <p:ph type="body" idx="1"/>
          </p:nvPr>
        </p:nvSpPr>
        <p:spPr>
          <a:xfrm>
            <a:off x="311700" y="1152475"/>
            <a:ext cx="8648400" cy="3416400"/>
          </a:xfrm>
          <a:prstGeom prst="rect">
            <a:avLst/>
          </a:prstGeom>
          <a:noFill/>
          <a:ln>
            <a:noFill/>
          </a:ln>
        </p:spPr>
        <p:txBody>
          <a:bodyPr spcFirstLastPara="1" wrap="square" lIns="68575" tIns="68575" rIns="68575" bIns="68575" anchor="t" anchorCtr="0">
            <a:noAutofit/>
          </a:bodyPr>
          <a:lstStyle/>
          <a:p>
            <a:pPr marL="457200" lvl="0" indent="-355600" algn="l" rtl="0">
              <a:lnSpc>
                <a:spcPct val="115000"/>
              </a:lnSpc>
              <a:spcBef>
                <a:spcPts val="0"/>
              </a:spcBef>
              <a:spcAft>
                <a:spcPts val="0"/>
              </a:spcAft>
              <a:buSzPts val="2000"/>
              <a:buFont typeface="Calibri"/>
              <a:buChar char="●"/>
            </a:pPr>
            <a:r>
              <a:rPr lang="en" sz="2000" b="1"/>
              <a:t>This is the third layer. </a:t>
            </a:r>
            <a:endParaRPr sz="2000" b="1"/>
          </a:p>
          <a:p>
            <a:pPr marL="457200" lvl="0" indent="-355600" algn="l" rtl="0">
              <a:lnSpc>
                <a:spcPct val="115000"/>
              </a:lnSpc>
              <a:spcBef>
                <a:spcPts val="0"/>
              </a:spcBef>
              <a:spcAft>
                <a:spcPts val="0"/>
              </a:spcAft>
              <a:buSzPts val="2000"/>
              <a:buFont typeface="Calibri"/>
              <a:buChar char="●"/>
            </a:pPr>
            <a:r>
              <a:rPr lang="en" sz="2000" b="1"/>
              <a:t>Meteorites or small rocks moving above about in space burn out in this layer and therefore, do not reach the surface of the earth. </a:t>
            </a:r>
            <a:endParaRPr sz="2000" b="1"/>
          </a:p>
        </p:txBody>
      </p:sp>
      <p:pic>
        <p:nvPicPr>
          <p:cNvPr id="211" name="Google Shape;211;g10c16621133_0_26"/>
          <p:cNvPicPr preferRelativeResize="0"/>
          <p:nvPr/>
        </p:nvPicPr>
        <p:blipFill rotWithShape="1">
          <a:blip r:embed="rId3">
            <a:alphaModFix/>
          </a:blip>
          <a:srcRect/>
          <a:stretch/>
        </p:blipFill>
        <p:spPr>
          <a:xfrm>
            <a:off x="7880725" y="56450"/>
            <a:ext cx="1200150" cy="561975"/>
          </a:xfrm>
          <a:prstGeom prst="rect">
            <a:avLst/>
          </a:prstGeom>
          <a:noFill/>
          <a:ln>
            <a:noFill/>
          </a:ln>
        </p:spPr>
      </p:pic>
      <p:pic>
        <p:nvPicPr>
          <p:cNvPr id="212" name="Google Shape;212;g10c16621133_0_26"/>
          <p:cNvPicPr preferRelativeResize="0"/>
          <p:nvPr/>
        </p:nvPicPr>
        <p:blipFill>
          <a:blip r:embed="rId4">
            <a:alphaModFix/>
          </a:blip>
          <a:stretch>
            <a:fillRect/>
          </a:stretch>
        </p:blipFill>
        <p:spPr>
          <a:xfrm>
            <a:off x="311700" y="2341750"/>
            <a:ext cx="3619101" cy="2704175"/>
          </a:xfrm>
          <a:prstGeom prst="rect">
            <a:avLst/>
          </a:prstGeom>
          <a:noFill/>
          <a:ln>
            <a:noFill/>
          </a:ln>
        </p:spPr>
      </p:pic>
      <p:pic>
        <p:nvPicPr>
          <p:cNvPr id="213" name="Google Shape;213;g10c16621133_0_26" descr="The Earth's atmosphere is divided up into five layers:&#10;Let's Learn about each layer one by one. &#10;&#10;For more videos go to:&#10;https://www.youtube.com/user/learningjunction&#10;&#10;Thanks for watching" title="Layers of the Atmosphere | What is Atmosphere | Video for Kids">
            <a:hlinkClick r:id="rId5"/>
          </p:cNvPr>
          <p:cNvPicPr preferRelativeResize="0"/>
          <p:nvPr/>
        </p:nvPicPr>
        <p:blipFill>
          <a:blip r:embed="rId6">
            <a:alphaModFix/>
          </a:blip>
          <a:stretch>
            <a:fillRect/>
          </a:stretch>
        </p:blipFill>
        <p:spPr>
          <a:xfrm>
            <a:off x="4056250" y="2341750"/>
            <a:ext cx="4903850" cy="2704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xEl>
                                              <p:pRg st="0" end="0"/>
                                            </p:txEl>
                                          </p:spTgt>
                                        </p:tgtEl>
                                        <p:attrNameLst>
                                          <p:attrName>style.visibility</p:attrName>
                                        </p:attrNameLst>
                                      </p:cBhvr>
                                      <p:to>
                                        <p:strVal val="visible"/>
                                      </p:to>
                                    </p:set>
                                    <p:animEffect transition="in" filter="fade">
                                      <p:cBhvr>
                                        <p:cTn id="7" dur="1000"/>
                                        <p:tgtEl>
                                          <p:spTgt spid="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xEl>
                                              <p:pRg st="1" end="1"/>
                                            </p:txEl>
                                          </p:spTgt>
                                        </p:tgtEl>
                                        <p:attrNameLst>
                                          <p:attrName>style.visibility</p:attrName>
                                        </p:attrNameLst>
                                      </p:cBhvr>
                                      <p:to>
                                        <p:strVal val="visible"/>
                                      </p:to>
                                    </p:set>
                                    <p:animEffect transition="in" filter="fade">
                                      <p:cBhvr>
                                        <p:cTn id="12" dur="1000"/>
                                        <p:tgtEl>
                                          <p:spTgt spid="2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13"/>
                                        </p:tgtEl>
                                        <p:attrNameLst>
                                          <p:attrName>style.visibility</p:attrName>
                                        </p:attrNameLst>
                                      </p:cBhvr>
                                      <p:to>
                                        <p:strVal val="visible"/>
                                      </p:to>
                                    </p:set>
                                    <p:animEffect transition="in" filter="fade">
                                      <p:cBhvr>
                                        <p:cTn id="15"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1000</Words>
  <Application>Microsoft Office PowerPoint</Application>
  <PresentationFormat>On-screen Show (16:9)</PresentationFormat>
  <Paragraphs>99</Paragraphs>
  <Slides>22</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Simple Light</vt:lpstr>
      <vt:lpstr>Office Theme</vt:lpstr>
      <vt:lpstr>PowerPoint Presentation</vt:lpstr>
      <vt:lpstr>LEARNING OBJECTIVE</vt:lpstr>
      <vt:lpstr>LET’S RECAP</vt:lpstr>
      <vt:lpstr>LAYERS OF ATMOSPHERE</vt:lpstr>
      <vt:lpstr>LAYERS OF ATMOSPHERE</vt:lpstr>
      <vt:lpstr>LAYERS OF ATMOSPHERE</vt:lpstr>
      <vt:lpstr>TROPOSPHERE</vt:lpstr>
      <vt:lpstr>STRATOSPHERE</vt:lpstr>
      <vt:lpstr>MESOSPHERE</vt:lpstr>
      <vt:lpstr>THERMOSPHERE</vt:lpstr>
      <vt:lpstr>EXOSPHERE</vt:lpstr>
      <vt:lpstr>COMPOSITION OF AIR</vt:lpstr>
      <vt:lpstr>OXYGEN</vt:lpstr>
      <vt:lpstr>NITROGEN</vt:lpstr>
      <vt:lpstr>SUMMARY</vt:lpstr>
      <vt:lpstr>PowerPoint Presentation</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The blanket of air that surrounds the earth is called the atmosphere. It has five layers. Troposphere is the layer closest to the earth’s surface. Here, weather changes takes place. Stratosphere is the layer next to troposphere and it contains ozone layer in it. Ozone layer protects us from the harmful rays of the Sun. Next to stratosphere we have mesosphere. This is the layer that burns out meteors or small rocks that comes towards us. Thermosphere lies just above mesosphere. Space shuttles move in this layer. Exosphere is the outermost layer of the atmosphere.</vt:lpstr>
      <vt:lpstr>HOMEWORK</vt:lpstr>
      <vt:lpstr>LEARNING OUTCOME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Mrutunjay Mohanty</cp:lastModifiedBy>
  <cp:revision>1</cp:revision>
  <dcterms:modified xsi:type="dcterms:W3CDTF">2023-01-29T17:33:13Z</dcterms:modified>
</cp:coreProperties>
</file>