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6" r:id="rId3"/>
    <p:sldId id="259" r:id="rId4"/>
    <p:sldId id="260" r:id="rId5"/>
    <p:sldId id="264" r:id="rId6"/>
    <p:sldId id="265" r:id="rId7"/>
    <p:sldId id="261" r:id="rId8"/>
    <p:sldId id="267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>
      <p:cViewPr varScale="1">
        <p:scale>
          <a:sx n="83" d="100"/>
          <a:sy n="83" d="100"/>
        </p:scale>
        <p:origin x="-141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2C5D13-6A8D-4409-9394-E2356F451C30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6D86E-F5A3-4AB5-B6A8-A23916CE9E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E133A-ACC0-4C3F-8895-9FC2E0170B3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4:notes"/>
          <p:cNvSpPr txBox="1"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96645" rIns="96645" bIns="96645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190D-838C-4B2E-B780-5DD63DE09C7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3463-156E-4A06-9BFA-FEC32CA7B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190D-838C-4B2E-B780-5DD63DE09C7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3463-156E-4A06-9BFA-FEC32CA7B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190D-838C-4B2E-B780-5DD63DE09C7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3463-156E-4A06-9BFA-FEC32CA7B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389086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190D-838C-4B2E-B780-5DD63DE09C7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3463-156E-4A06-9BFA-FEC32CA7B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190D-838C-4B2E-B780-5DD63DE09C7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3463-156E-4A06-9BFA-FEC32CA7B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190D-838C-4B2E-B780-5DD63DE09C7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3463-156E-4A06-9BFA-FEC32CA7B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190D-838C-4B2E-B780-5DD63DE09C7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3463-156E-4A06-9BFA-FEC32CA7B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190D-838C-4B2E-B780-5DD63DE09C7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3463-156E-4A06-9BFA-FEC32CA7B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190D-838C-4B2E-B780-5DD63DE09C7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3463-156E-4A06-9BFA-FEC32CA7B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190D-838C-4B2E-B780-5DD63DE09C7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3463-156E-4A06-9BFA-FEC32CA7B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1190D-838C-4B2E-B780-5DD63DE09C7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43463-156E-4A06-9BFA-FEC32CA7B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1190D-838C-4B2E-B780-5DD63DE09C7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43463-156E-4A06-9BFA-FEC32CA7B1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54;p13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0" y="5254175"/>
            <a:ext cx="9144000" cy="16038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maxresdefaul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" y="1271147"/>
            <a:ext cx="4500562" cy="42067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Google Shape;58;p13"/>
          <p:cNvSpPr txBox="1"/>
          <p:nvPr/>
        </p:nvSpPr>
        <p:spPr>
          <a:xfrm>
            <a:off x="4786315" y="2996952"/>
            <a:ext cx="4357686" cy="2715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>
              <a:buSzPts val="1400"/>
            </a:pPr>
            <a:r>
              <a:rPr lang="en" sz="2000" b="1" i="0" u="none" strike="noStrike" cap="none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Arial"/>
              </a:rPr>
              <a:t>CLASS: </a:t>
            </a:r>
            <a:r>
              <a:rPr lang="en-IN" sz="2000" b="1" i="0" u="none" strike="noStrike" cap="none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Arial"/>
              </a:rPr>
              <a:t>V</a:t>
            </a:r>
            <a:endParaRPr lang="en" sz="2000" b="1" dirty="0">
              <a:latin typeface="Calibri" pitchFamily="34" charset="0"/>
              <a:cs typeface="Calibri" pitchFamily="34" charset="0"/>
            </a:endParaRPr>
          </a:p>
          <a:p>
            <a:pPr lvl="0">
              <a:buSzPts val="1400"/>
            </a:pPr>
            <a:r>
              <a:rPr lang="en" sz="2000" b="1" dirty="0">
                <a:latin typeface="Calibri" pitchFamily="34" charset="0"/>
                <a:cs typeface="Calibri" pitchFamily="34" charset="0"/>
              </a:rPr>
              <a:t>SESSION NO : </a:t>
            </a:r>
            <a:r>
              <a:rPr lang="hi-IN" sz="2000" b="1" dirty="0" smtClean="0">
                <a:latin typeface="Calibri" pitchFamily="34" charset="0"/>
                <a:cs typeface="Calibri" pitchFamily="34" charset="0"/>
              </a:rPr>
              <a:t>10          </a:t>
            </a:r>
            <a:endParaRPr lang="en" sz="2000" b="1" dirty="0">
              <a:latin typeface="Calibri" pitchFamily="34" charset="0"/>
              <a:cs typeface="Calibri" pitchFamily="34" charset="0"/>
            </a:endParaRPr>
          </a:p>
          <a:p>
            <a:pPr lvl="0">
              <a:buSzPts val="1400"/>
            </a:pPr>
            <a:r>
              <a:rPr lang="en" sz="2000" b="1" i="0" u="none" strike="noStrike" cap="none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Arial"/>
              </a:rPr>
              <a:t>SUBJECT :</a:t>
            </a:r>
            <a:r>
              <a:rPr lang="en" sz="2000" b="1" dirty="0">
                <a:latin typeface="Calibri" pitchFamily="34" charset="0"/>
                <a:cs typeface="Calibri" pitchFamily="34" charset="0"/>
              </a:rPr>
              <a:t> HINDI</a:t>
            </a:r>
            <a:endParaRPr sz="2000" b="1" i="0" u="none" strike="noStrike" cap="none" dirty="0">
              <a:solidFill>
                <a:srgbClr val="000000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lvl="0">
              <a:buSzPts val="1400"/>
            </a:pPr>
            <a:r>
              <a:rPr lang="en" sz="2000" b="1" i="0" u="none" strike="noStrike" cap="none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Arial"/>
              </a:rPr>
              <a:t>CHAPTER NUMBER:</a:t>
            </a:r>
            <a:r>
              <a:rPr lang="hi-IN" sz="2000" b="1" dirty="0">
                <a:latin typeface="Calibri" pitchFamily="34" charset="0"/>
              </a:rPr>
              <a:t> </a:t>
            </a:r>
            <a:r>
              <a:rPr lang="hi-IN" sz="2000" b="1" dirty="0" smtClean="0">
                <a:latin typeface="Calibri" pitchFamily="34" charset="0"/>
              </a:rPr>
              <a:t>1 ,2 ,3        </a:t>
            </a:r>
            <a:endParaRPr sz="2000" b="1" i="0" u="none" strike="noStrike" cap="none" dirty="0">
              <a:solidFill>
                <a:srgbClr val="000000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r>
              <a:rPr lang="en" sz="2000" b="1" i="0" u="none" strike="noStrike" cap="none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Arial"/>
              </a:rPr>
              <a:t>TOPIC:</a:t>
            </a:r>
            <a:r>
              <a:rPr lang="hi-IN" sz="2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हम कुछ करके दिखलाएंगे </a:t>
            </a:r>
            <a:r>
              <a:rPr lang="en-IN" sz="2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</a:t>
            </a:r>
            <a:r>
              <a:rPr lang="hi-IN" sz="2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</a:t>
            </a:r>
          </a:p>
          <a:p>
            <a:r>
              <a:rPr lang="hi-IN" sz="2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hi-IN" sz="2000" b="1" dirty="0" smtClean="0">
                <a:solidFill>
                  <a:schemeClr val="tx1"/>
                </a:solidFill>
                <a:cs typeface="Calibri" pitchFamily="34" charset="0"/>
              </a:rPr>
              <a:t>किरण मजुमदार शॉ  ,</a:t>
            </a:r>
            <a:r>
              <a:rPr lang="hi-IN" sz="2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मुल्ला का लगान   </a:t>
            </a:r>
            <a:endParaRPr lang="en-IN" sz="20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n-IN" sz="2000" b="1" dirty="0">
                <a:latin typeface="Calibri" pitchFamily="34" charset="0"/>
                <a:cs typeface="Calibri" pitchFamily="34" charset="0"/>
              </a:rPr>
              <a:t>SUB </a:t>
            </a:r>
            <a:r>
              <a:rPr lang="en-IN" sz="2000" b="1" dirty="0" smtClean="0">
                <a:latin typeface="Calibri" pitchFamily="34" charset="0"/>
                <a:cs typeface="Calibri" pitchFamily="34" charset="0"/>
              </a:rPr>
              <a:t>TOPIC</a:t>
            </a:r>
            <a:r>
              <a:rPr lang="hi-IN" sz="2000" b="1" dirty="0" smtClean="0">
                <a:latin typeface="Calibri" pitchFamily="34" charset="0"/>
                <a:cs typeface="Calibri" pitchFamily="34" charset="0"/>
              </a:rPr>
              <a:t>: अभ्यास कार्य -1 –लघुत्तरीय प्रश्न, वर्तनी, शब्दावली </a:t>
            </a:r>
            <a:endParaRPr lang="hi-IN" sz="20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hi-IN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hi-IN" sz="20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lvl="0">
              <a:buSzPts val="1400"/>
            </a:pPr>
            <a:endParaRPr lang="hi-IN" sz="20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buSzPts val="1400"/>
            </a:pPr>
            <a:r>
              <a:rPr lang="hi-IN" sz="2000" b="1" dirty="0" smtClean="0">
                <a:latin typeface="Calibri" pitchFamily="34" charset="0"/>
                <a:cs typeface="Calibri" pitchFamily="34" charset="0"/>
              </a:rPr>
              <a:t>                          </a:t>
            </a:r>
          </a:p>
          <a:p>
            <a:pPr lvl="0">
              <a:buSzPts val="1400"/>
            </a:pPr>
            <a:r>
              <a:rPr lang="hi-IN" sz="2000" b="1" dirty="0" smtClean="0">
                <a:latin typeface="Calibri" pitchFamily="34" charset="0"/>
                <a:cs typeface="Calibri" pitchFamily="34" charset="0"/>
              </a:rPr>
              <a:t>                </a:t>
            </a:r>
            <a:endParaRPr lang="en-IN" sz="2000" b="1" dirty="0" smtClean="0">
              <a:latin typeface="Calibri" pitchFamily="34" charset="0"/>
              <a:cs typeface="Calibri" pitchFamily="34" charset="0"/>
            </a:endParaRPr>
          </a:p>
          <a:p>
            <a:pPr lvl="0">
              <a:buSzPts val="1400"/>
            </a:pPr>
            <a:r>
              <a:rPr lang="en-IN" sz="2000" b="1" dirty="0" smtClean="0">
                <a:latin typeface="Calibri" pitchFamily="34" charset="0"/>
                <a:cs typeface="Calibri" pitchFamily="34" charset="0"/>
              </a:rPr>
              <a:t>               </a:t>
            </a:r>
            <a:endParaRPr lang="en-IN" sz="2000" b="1" dirty="0">
              <a:latin typeface="Calibri" pitchFamily="34" charset="0"/>
              <a:cs typeface="Calibri" pitchFamily="34" charset="0"/>
            </a:endParaRPr>
          </a:p>
          <a:p>
            <a:pPr lvl="0">
              <a:buSzPts val="1400"/>
            </a:pPr>
            <a:endParaRPr lang="en-IN" sz="2000" b="1" dirty="0"/>
          </a:p>
          <a:p>
            <a:pPr lvl="0">
              <a:buSzPts val="1400"/>
            </a:pPr>
            <a:endParaRPr lang="en-IN" sz="2000" b="1" dirty="0"/>
          </a:p>
          <a:p>
            <a:pPr lvl="0">
              <a:buSzPts val="1400"/>
            </a:pPr>
            <a:r>
              <a:rPr lang="en-IN" sz="2000" b="1" dirty="0"/>
              <a:t>                       </a:t>
            </a:r>
          </a:p>
          <a:p>
            <a:pPr lvl="0">
              <a:buSzPts val="1400"/>
            </a:pPr>
            <a:r>
              <a:rPr lang="en-IN" sz="2000" b="1" dirty="0"/>
              <a:t>                       </a:t>
            </a:r>
          </a:p>
          <a:p>
            <a:pPr lvl="0">
              <a:buSzPts val="1400"/>
            </a:pPr>
            <a:r>
              <a:rPr lang="en-IN" sz="2000" b="1" dirty="0"/>
              <a:t>                                            </a:t>
            </a:r>
            <a:endParaRPr lang="en-IN" sz="2000" b="1" dirty="0">
              <a:solidFill>
                <a:schemeClr val="tx1"/>
              </a:solidFill>
            </a:endParaRPr>
          </a:p>
          <a:p>
            <a:pPr>
              <a:buSzPts val="1400"/>
            </a:pPr>
            <a:r>
              <a:rPr lang="en-IN" sz="2489" b="1" dirty="0">
                <a:solidFill>
                  <a:schemeClr val="tx1"/>
                </a:solidFill>
              </a:rPr>
              <a:t>               </a:t>
            </a:r>
            <a:endParaRPr lang="en-US" sz="2000" b="1" dirty="0"/>
          </a:p>
        </p:txBody>
      </p:sp>
      <p:sp>
        <p:nvSpPr>
          <p:cNvPr id="19" name="Rectangle 18"/>
          <p:cNvSpPr/>
          <p:nvPr/>
        </p:nvSpPr>
        <p:spPr>
          <a:xfrm>
            <a:off x="1475656" y="142855"/>
            <a:ext cx="8064896" cy="2369880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hi-IN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पाठ-1 हम कुछ करके दिखलाएंगे </a:t>
            </a:r>
            <a:r>
              <a:rPr lang="en-IN" sz="2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 </a:t>
            </a:r>
            <a:r>
              <a:rPr lang="hi-IN" sz="2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   </a:t>
            </a:r>
          </a:p>
          <a:p>
            <a:r>
              <a:rPr lang="hi-IN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पाठ-2 </a:t>
            </a:r>
            <a:r>
              <a:rPr lang="hi-IN" sz="2800" b="1" dirty="0" smtClean="0">
                <a:solidFill>
                  <a:srgbClr val="FF0000"/>
                </a:solidFill>
                <a:latin typeface="+mn-lt"/>
                <a:cs typeface="Calibri" pitchFamily="34" charset="0"/>
              </a:rPr>
              <a:t>किरण मजुमदार शॉ  </a:t>
            </a:r>
            <a:r>
              <a:rPr lang="hi-IN" sz="2800" b="1" dirty="0" smtClean="0">
                <a:solidFill>
                  <a:schemeClr val="tx1"/>
                </a:solidFill>
                <a:latin typeface="+mn-lt"/>
                <a:cs typeface="Calibri" pitchFamily="34" charset="0"/>
              </a:rPr>
              <a:t> </a:t>
            </a:r>
          </a:p>
          <a:p>
            <a:pPr lvl="0">
              <a:buSzPts val="1400"/>
            </a:pPr>
            <a:r>
              <a:rPr lang="hi-IN" sz="28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hi-IN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पाठ- 3 मुल्ला का लगान   </a:t>
            </a:r>
          </a:p>
          <a:p>
            <a:endParaRPr lang="hi-IN" sz="3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hi-IN" sz="3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hi-IN" sz="2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28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" name="Google Shape;55;p13">
            <a:extLst>
              <a:ext uri="{FF2B5EF4-FFF2-40B4-BE49-F238E27FC236}">
                <a16:creationId xmlns="" xmlns:a16="http://schemas.microsoft.com/office/drawing/2014/main" id="{AB74424A-6C7D-8A45-ADE2-71E6979FBFCC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5" cstate="print">
            <a:alphaModFix/>
          </a:blip>
          <a:srcRect/>
          <a:stretch>
            <a:fillRect/>
          </a:stretch>
        </p:blipFill>
        <p:spPr>
          <a:xfrm>
            <a:off x="7558273" y="-20723"/>
            <a:ext cx="1506938" cy="19724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7754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59632" y="548680"/>
            <a:ext cx="367240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3200" b="1" dirty="0" smtClean="0">
                <a:solidFill>
                  <a:srgbClr val="FF0000"/>
                </a:solidFill>
              </a:rPr>
              <a:t>शिक्षण उद्देश्य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1916832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800" b="1" dirty="0" smtClean="0"/>
              <a:t>अभ्यास कार्य के माध्यम से विषय संस्मरण तथा संदेह दूरीकरण करना </a:t>
            </a:r>
            <a:r>
              <a:rPr lang="hi-IN" sz="2800" b="1" dirty="0" smtClean="0"/>
              <a:t>। </a:t>
            </a:r>
            <a:endParaRPr lang="en-US" sz="2800" b="1" dirty="0"/>
          </a:p>
        </p:txBody>
      </p:sp>
      <p:pic>
        <p:nvPicPr>
          <p:cNvPr id="7" name="Google Shape;68;p3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7668344" y="6165304"/>
            <a:ext cx="1080120" cy="548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9" descr="SAVE_20210801_2025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79512" y="476672"/>
            <a:ext cx="78488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400" dirty="0" smtClean="0"/>
              <a:t>1. निम्नलिखित लघूत्तरीय प्रश्नों के उत्तर दीजिए –</a:t>
            </a:r>
          </a:p>
          <a:p>
            <a:r>
              <a:rPr lang="hi-IN" sz="2400" dirty="0" smtClean="0"/>
              <a:t>(क) कविता में कवि क्या इच्छा जता रहा है?</a:t>
            </a:r>
          </a:p>
          <a:p>
            <a:r>
              <a:rPr lang="hi-IN" sz="2400" dirty="0" smtClean="0"/>
              <a:t>(ख ) कवि जब गरीब भिखारी को देखता है, तो क्या सोचता है?</a:t>
            </a:r>
          </a:p>
          <a:p>
            <a:r>
              <a:rPr lang="hi-IN" sz="2400" dirty="0" smtClean="0"/>
              <a:t>(ग) कवि उम्मीद हार बैठे व्यक्तियों के लिए क्या करना चाहता है</a:t>
            </a:r>
          </a:p>
          <a:p>
            <a:r>
              <a:rPr lang="hi-IN" sz="2400" dirty="0" smtClean="0"/>
              <a:t>(घ) सभ्य, सुसंस्कृत और उन्नत समाज का अंदाज़ा कैसे लगाया जा सकता है?</a:t>
            </a:r>
          </a:p>
          <a:p>
            <a:r>
              <a:rPr lang="hi-IN" sz="2400" dirty="0" smtClean="0"/>
              <a:t>(ङ ) किरण मजुमदार के बारे में 'न्यूयॉर्क टाइम्स' ने क्या कहा?</a:t>
            </a:r>
          </a:p>
          <a:p>
            <a:r>
              <a:rPr lang="hi-IN" sz="2400" dirty="0" smtClean="0"/>
              <a:t>(च ) बादशाह ने मंत्री से क्या माँगा?</a:t>
            </a:r>
          </a:p>
          <a:p>
            <a:r>
              <a:rPr lang="hi-IN" sz="2400" dirty="0" smtClean="0"/>
              <a:t>(छ  ) मौलाना ने नसीरुद्दीन के लगान न देने का क्या कारण </a:t>
            </a:r>
            <a:r>
              <a:rPr lang="hi-IN" sz="2400" dirty="0" smtClean="0"/>
              <a:t>बताया</a:t>
            </a:r>
            <a:r>
              <a:rPr lang="hi-IN" sz="2400" dirty="0" smtClean="0"/>
              <a:t> </a:t>
            </a:r>
            <a:r>
              <a:rPr lang="hi-IN" sz="2400" dirty="0" smtClean="0"/>
              <a:t>?</a:t>
            </a:r>
            <a:endParaRPr lang="hi-IN" sz="2400" dirty="0" smtClean="0"/>
          </a:p>
        </p:txBody>
      </p:sp>
      <p:pic>
        <p:nvPicPr>
          <p:cNvPr id="7" name="Google Shape;68;p3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7668344" y="6165304"/>
            <a:ext cx="1080120" cy="548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9" descr="SAVE_20210801_2025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95536" y="404664"/>
            <a:ext cx="65527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400" dirty="0" smtClean="0"/>
              <a:t>2 . वर्तनी शुद्ध कीजिए । </a:t>
            </a:r>
          </a:p>
          <a:p>
            <a:pPr>
              <a:buFont typeface="Arial" pitchFamily="34" charset="0"/>
              <a:buChar char="•"/>
            </a:pPr>
            <a:r>
              <a:rPr lang="hi-IN" sz="2400" dirty="0" smtClean="0"/>
              <a:t>जमिन </a:t>
            </a:r>
          </a:p>
          <a:p>
            <a:pPr>
              <a:buFont typeface="Arial" pitchFamily="34" charset="0"/>
              <a:buChar char="•"/>
            </a:pPr>
            <a:r>
              <a:rPr lang="hi-IN" sz="2400" dirty="0" smtClean="0"/>
              <a:t>महनत </a:t>
            </a:r>
          </a:p>
          <a:p>
            <a:pPr>
              <a:buFont typeface="Arial" pitchFamily="34" charset="0"/>
              <a:buChar char="•"/>
            </a:pPr>
            <a:r>
              <a:rPr lang="hi-IN" sz="2400" dirty="0" smtClean="0"/>
              <a:t>आबिसकार </a:t>
            </a:r>
          </a:p>
          <a:p>
            <a:pPr>
              <a:buFont typeface="Arial" pitchFamily="34" charset="0"/>
              <a:buChar char="•"/>
            </a:pPr>
            <a:r>
              <a:rPr lang="hi-IN" sz="2400" dirty="0" smtClean="0"/>
              <a:t>सराहनिय </a:t>
            </a:r>
          </a:p>
          <a:p>
            <a:pPr>
              <a:buFont typeface="Arial" pitchFamily="34" charset="0"/>
              <a:buChar char="•"/>
            </a:pPr>
            <a:r>
              <a:rPr lang="hi-IN" sz="2400" dirty="0" smtClean="0"/>
              <a:t>प्रचिन </a:t>
            </a:r>
          </a:p>
          <a:p>
            <a:r>
              <a:rPr lang="hi-IN" sz="2400" dirty="0" smtClean="0"/>
              <a:t>3</a:t>
            </a:r>
            <a:r>
              <a:rPr lang="en-IN" sz="2400" dirty="0" smtClean="0"/>
              <a:t>. </a:t>
            </a:r>
            <a:r>
              <a:rPr lang="hi-IN" sz="2400" dirty="0" smtClean="0"/>
              <a:t>निम्न वर्णों से दो –दो शब्द बनाइए –</a:t>
            </a:r>
          </a:p>
          <a:p>
            <a:pPr>
              <a:buFont typeface="Arial" pitchFamily="34" charset="0"/>
              <a:buChar char="•"/>
            </a:pPr>
            <a:r>
              <a:rPr lang="hi-IN" sz="2400" dirty="0" smtClean="0"/>
              <a:t>क्ष </a:t>
            </a:r>
          </a:p>
          <a:p>
            <a:pPr>
              <a:buFont typeface="Arial" pitchFamily="34" charset="0"/>
              <a:buChar char="•"/>
            </a:pPr>
            <a:r>
              <a:rPr lang="hi-IN" sz="2400" dirty="0" smtClean="0"/>
              <a:t>श्र </a:t>
            </a:r>
          </a:p>
          <a:p>
            <a:pPr>
              <a:buFont typeface="Arial" pitchFamily="34" charset="0"/>
              <a:buChar char="•"/>
            </a:pPr>
            <a:r>
              <a:rPr lang="hi-IN" sz="2400" dirty="0" smtClean="0"/>
              <a:t>ल्ल </a:t>
            </a:r>
          </a:p>
          <a:p>
            <a:pPr>
              <a:buFont typeface="Arial" pitchFamily="34" charset="0"/>
              <a:buChar char="•"/>
            </a:pPr>
            <a:r>
              <a:rPr lang="hi-IN" sz="2400" dirty="0" smtClean="0"/>
              <a:t>क्ख</a:t>
            </a:r>
          </a:p>
          <a:p>
            <a:pPr>
              <a:buFont typeface="Arial" pitchFamily="34" charset="0"/>
              <a:buChar char="•"/>
            </a:pPr>
            <a:r>
              <a:rPr lang="hi-IN" sz="2400" dirty="0" smtClean="0"/>
              <a:t>क्क </a:t>
            </a:r>
            <a:endParaRPr lang="en-US" sz="2400" dirty="0"/>
          </a:p>
        </p:txBody>
      </p:sp>
      <p:pic>
        <p:nvPicPr>
          <p:cNvPr id="6" name="Google Shape;68;p3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7668344" y="6165304"/>
            <a:ext cx="1080120" cy="548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9" descr="SAVE_20210801_2025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179512" y="188640"/>
            <a:ext cx="784887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400" dirty="0" smtClean="0"/>
              <a:t>1. निम्नलिखित लघूत्तरीय प्रश्नों के उत्तर दीजिए –</a:t>
            </a:r>
          </a:p>
          <a:p>
            <a:r>
              <a:rPr lang="hi-IN" sz="2400" dirty="0" smtClean="0"/>
              <a:t>(क) कविता में कवि </a:t>
            </a:r>
            <a:r>
              <a:rPr lang="hi-IN" sz="2400" dirty="0" smtClean="0"/>
              <a:t>कुछ नवीन कार्य करने की </a:t>
            </a:r>
            <a:r>
              <a:rPr lang="hi-IN" sz="2400" dirty="0" smtClean="0"/>
              <a:t> </a:t>
            </a:r>
            <a:r>
              <a:rPr lang="hi-IN" sz="2400" dirty="0" smtClean="0"/>
              <a:t>इच्छा जता रहा </a:t>
            </a:r>
            <a:r>
              <a:rPr lang="hi-IN" sz="2400" dirty="0" smtClean="0"/>
              <a:t>है। </a:t>
            </a:r>
            <a:endParaRPr lang="hi-IN" sz="2400" dirty="0" smtClean="0"/>
          </a:p>
          <a:p>
            <a:r>
              <a:rPr lang="hi-IN" sz="2400" dirty="0" smtClean="0"/>
              <a:t>(</a:t>
            </a:r>
            <a:r>
              <a:rPr lang="hi-IN" sz="2400" dirty="0" smtClean="0"/>
              <a:t>ख) </a:t>
            </a:r>
            <a:r>
              <a:rPr lang="hi-IN" sz="2400" dirty="0" smtClean="0"/>
              <a:t>कवि जब गरीब भिखारी को देखता है, तो </a:t>
            </a:r>
            <a:r>
              <a:rPr lang="hi-IN" sz="2400" dirty="0" smtClean="0"/>
              <a:t>उसे गले लगाकर बराबर का स्थान देने की बात </a:t>
            </a:r>
            <a:r>
              <a:rPr lang="hi-IN" sz="2400" dirty="0" smtClean="0"/>
              <a:t>सोचता है। </a:t>
            </a:r>
            <a:endParaRPr lang="hi-IN" sz="2400" dirty="0" smtClean="0"/>
          </a:p>
          <a:p>
            <a:r>
              <a:rPr lang="hi-IN" sz="2400" dirty="0" smtClean="0"/>
              <a:t>(ग) कवि उम्मीद हार बैठे व्यक्तियों के </a:t>
            </a:r>
            <a:r>
              <a:rPr lang="hi-IN" sz="2400" dirty="0" smtClean="0"/>
              <a:t>बुझे चेहरों में फिर से उत्साह जगाना</a:t>
            </a:r>
            <a:r>
              <a:rPr lang="hi-IN" sz="2400" dirty="0" smtClean="0"/>
              <a:t> </a:t>
            </a:r>
            <a:r>
              <a:rPr lang="hi-IN" sz="2400" dirty="0" smtClean="0"/>
              <a:t>चाहता </a:t>
            </a:r>
            <a:r>
              <a:rPr lang="hi-IN" sz="2400" dirty="0" smtClean="0"/>
              <a:t>है। </a:t>
            </a:r>
            <a:endParaRPr lang="hi-IN" sz="2400" dirty="0" smtClean="0"/>
          </a:p>
          <a:p>
            <a:r>
              <a:rPr lang="hi-IN" sz="2400" dirty="0" smtClean="0"/>
              <a:t>(घ) सभ्य, सुसंस्कृत और उन्नत समाज का अंदाज़ा </a:t>
            </a:r>
            <a:r>
              <a:rPr lang="hi-IN" sz="2400" dirty="0" smtClean="0"/>
              <a:t>उस </a:t>
            </a:r>
            <a:r>
              <a:rPr lang="hi-IN" sz="2400" dirty="0" smtClean="0"/>
              <a:t>समाज में नारी  की स्थिति से </a:t>
            </a:r>
            <a:r>
              <a:rPr lang="hi-IN" sz="2400" dirty="0" smtClean="0"/>
              <a:t>लगाया </a:t>
            </a:r>
            <a:r>
              <a:rPr lang="hi-IN" sz="2400" dirty="0" smtClean="0"/>
              <a:t>जा सकता </a:t>
            </a:r>
            <a:r>
              <a:rPr lang="hi-IN" sz="2400" dirty="0" smtClean="0"/>
              <a:t>है। </a:t>
            </a:r>
            <a:endParaRPr lang="hi-IN" sz="2400" dirty="0" smtClean="0"/>
          </a:p>
          <a:p>
            <a:r>
              <a:rPr lang="hi-IN" sz="2400" dirty="0" smtClean="0"/>
              <a:t>(ङ ) </a:t>
            </a:r>
            <a:r>
              <a:rPr lang="hi-IN" sz="2400" dirty="0" smtClean="0"/>
              <a:t>'न्यूयॉर्क </a:t>
            </a:r>
            <a:r>
              <a:rPr lang="hi-IN" sz="2400" dirty="0" smtClean="0"/>
              <a:t>टाइम्स' </a:t>
            </a:r>
            <a:r>
              <a:rPr lang="hi-IN" sz="2400" dirty="0" smtClean="0"/>
              <a:t>ने किरण मजुमदार </a:t>
            </a:r>
            <a:r>
              <a:rPr lang="hi-IN" sz="2400" dirty="0" smtClean="0"/>
              <a:t>को आविष्कार की भारतीय जननी  </a:t>
            </a:r>
            <a:r>
              <a:rPr lang="hi-IN" sz="2400" dirty="0" smtClean="0"/>
              <a:t>कहा</a:t>
            </a:r>
            <a:r>
              <a:rPr lang="hi-IN" sz="2400" dirty="0" smtClean="0"/>
              <a:t>। </a:t>
            </a:r>
            <a:endParaRPr lang="hi-IN" sz="2400" dirty="0" smtClean="0"/>
          </a:p>
          <a:p>
            <a:r>
              <a:rPr lang="hi-IN" sz="2400" dirty="0" smtClean="0"/>
              <a:t>(च ) बादशाह ने मंत्री से </a:t>
            </a:r>
            <a:r>
              <a:rPr lang="hi-IN" sz="2400" dirty="0" smtClean="0"/>
              <a:t>राज्य का हिसाब-किताब </a:t>
            </a:r>
            <a:r>
              <a:rPr lang="hi-IN" sz="2400" dirty="0" smtClean="0"/>
              <a:t> माँगा। </a:t>
            </a:r>
            <a:endParaRPr lang="hi-IN" sz="2400" dirty="0" smtClean="0"/>
          </a:p>
          <a:p>
            <a:r>
              <a:rPr lang="hi-IN" sz="2400" dirty="0" smtClean="0"/>
              <a:t>(</a:t>
            </a:r>
            <a:r>
              <a:rPr lang="hi-IN" sz="2400" dirty="0" smtClean="0"/>
              <a:t>छ) </a:t>
            </a:r>
            <a:r>
              <a:rPr lang="hi-IN" sz="2400" dirty="0" smtClean="0"/>
              <a:t>मौलाना ने नसीरुद्दीन के लगान न देने </a:t>
            </a:r>
            <a:r>
              <a:rPr lang="hi-IN" sz="2400" dirty="0" smtClean="0"/>
              <a:t>का कारण यह बताया</a:t>
            </a:r>
            <a:r>
              <a:rPr lang="hi-IN" sz="2400" dirty="0" smtClean="0"/>
              <a:t> की जब भी मुल्ला से लगन मांग जाता है उसके पास देने केलिए मोहरें नहीं होती । </a:t>
            </a:r>
            <a:endParaRPr lang="hi-IN" sz="2400" dirty="0" smtClean="0"/>
          </a:p>
          <a:p>
            <a:endParaRPr lang="en-US" sz="2400" dirty="0"/>
          </a:p>
        </p:txBody>
      </p:sp>
      <p:pic>
        <p:nvPicPr>
          <p:cNvPr id="7" name="Google Shape;68;p3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7668344" y="6165304"/>
            <a:ext cx="1080120" cy="548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9" descr="SAVE_20210801_2025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95536" y="404664"/>
            <a:ext cx="65527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400" dirty="0" smtClean="0"/>
              <a:t>2 . वर्तनी शुद्ध कीजिए । </a:t>
            </a:r>
          </a:p>
          <a:p>
            <a:pPr>
              <a:buFont typeface="Arial" pitchFamily="34" charset="0"/>
              <a:buChar char="•"/>
            </a:pPr>
            <a:r>
              <a:rPr lang="hi-IN" sz="2400" dirty="0" smtClean="0"/>
              <a:t> </a:t>
            </a:r>
            <a:r>
              <a:rPr lang="hi-IN" sz="2400" dirty="0" smtClean="0"/>
              <a:t>ज़मीन </a:t>
            </a:r>
            <a:endParaRPr lang="hi-IN" sz="2400" dirty="0" smtClean="0"/>
          </a:p>
          <a:p>
            <a:pPr>
              <a:buFont typeface="Arial" pitchFamily="34" charset="0"/>
              <a:buChar char="•"/>
            </a:pPr>
            <a:r>
              <a:rPr lang="hi-IN" sz="2400" dirty="0" smtClean="0"/>
              <a:t>मेहनत </a:t>
            </a:r>
            <a:r>
              <a:rPr lang="hi-IN" sz="2400" dirty="0" smtClean="0"/>
              <a:t> </a:t>
            </a:r>
            <a:endParaRPr lang="hi-IN" sz="2400" dirty="0" smtClean="0"/>
          </a:p>
          <a:p>
            <a:pPr>
              <a:buFont typeface="Arial" pitchFamily="34" charset="0"/>
              <a:buChar char="•"/>
            </a:pPr>
            <a:r>
              <a:rPr lang="hi-IN" sz="2400" dirty="0" smtClean="0"/>
              <a:t>आविष्कार </a:t>
            </a:r>
            <a:endParaRPr lang="hi-IN" sz="2400" dirty="0" smtClean="0"/>
          </a:p>
          <a:p>
            <a:pPr>
              <a:buFont typeface="Arial" pitchFamily="34" charset="0"/>
              <a:buChar char="•"/>
            </a:pPr>
            <a:r>
              <a:rPr lang="hi-IN" sz="2400" dirty="0" smtClean="0"/>
              <a:t>सराहनीय </a:t>
            </a:r>
            <a:endParaRPr lang="hi-IN" sz="2400" dirty="0" smtClean="0"/>
          </a:p>
          <a:p>
            <a:pPr>
              <a:buFont typeface="Arial" pitchFamily="34" charset="0"/>
              <a:buChar char="•"/>
            </a:pPr>
            <a:r>
              <a:rPr lang="hi-IN" sz="2400" dirty="0" smtClean="0"/>
              <a:t> </a:t>
            </a:r>
            <a:r>
              <a:rPr lang="hi-IN" sz="2400" dirty="0" smtClean="0"/>
              <a:t>प्राचीन </a:t>
            </a:r>
            <a:endParaRPr lang="hi-IN" sz="2400" dirty="0" smtClean="0"/>
          </a:p>
          <a:p>
            <a:r>
              <a:rPr lang="hi-IN" sz="2400" dirty="0" smtClean="0"/>
              <a:t>3</a:t>
            </a:r>
            <a:r>
              <a:rPr lang="en-IN" sz="2400" dirty="0" smtClean="0"/>
              <a:t>. </a:t>
            </a:r>
            <a:r>
              <a:rPr lang="hi-IN" sz="2400" dirty="0" smtClean="0"/>
              <a:t>निम्न वर्णों से दो –दो शब्द बनाइए –</a:t>
            </a:r>
          </a:p>
          <a:p>
            <a:pPr>
              <a:buFont typeface="Arial" pitchFamily="34" charset="0"/>
              <a:buChar char="•"/>
            </a:pPr>
            <a:r>
              <a:rPr lang="hi-IN" sz="2400" dirty="0" smtClean="0"/>
              <a:t>क्ष – परीक्षा , रक्षा  </a:t>
            </a:r>
          </a:p>
          <a:p>
            <a:pPr>
              <a:buFont typeface="Arial" pitchFamily="34" charset="0"/>
              <a:buChar char="•"/>
            </a:pPr>
            <a:r>
              <a:rPr lang="hi-IN" sz="2400" dirty="0" smtClean="0"/>
              <a:t>श्र – परिश्रम , आश्रय </a:t>
            </a:r>
          </a:p>
          <a:p>
            <a:pPr>
              <a:buFont typeface="Arial" pitchFamily="34" charset="0"/>
              <a:buChar char="•"/>
            </a:pPr>
            <a:r>
              <a:rPr lang="hi-IN" sz="2400" dirty="0" smtClean="0"/>
              <a:t>ल्ल – बिल्ली ,उल्लास  </a:t>
            </a:r>
          </a:p>
          <a:p>
            <a:pPr>
              <a:buFont typeface="Arial" pitchFamily="34" charset="0"/>
              <a:buChar char="•"/>
            </a:pPr>
            <a:r>
              <a:rPr lang="hi-IN" sz="2400" dirty="0" smtClean="0"/>
              <a:t>क्ख –मक्खन , मक्खी </a:t>
            </a:r>
          </a:p>
          <a:p>
            <a:pPr>
              <a:buFont typeface="Arial" pitchFamily="34" charset="0"/>
              <a:buChar char="•"/>
            </a:pPr>
            <a:r>
              <a:rPr lang="hi-IN" sz="2400" dirty="0" smtClean="0"/>
              <a:t>क्क- पक्का ,छक्का </a:t>
            </a:r>
            <a:endParaRPr lang="en-US" sz="2400" dirty="0"/>
          </a:p>
        </p:txBody>
      </p:sp>
      <p:pic>
        <p:nvPicPr>
          <p:cNvPr id="6" name="Google Shape;68;p3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7668344" y="6165304"/>
            <a:ext cx="1080120" cy="548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9" descr="SAVE_20210801_2025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611560" y="908720"/>
            <a:ext cx="59766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800" dirty="0" smtClean="0">
                <a:solidFill>
                  <a:srgbClr val="FF0000"/>
                </a:solidFill>
              </a:rPr>
              <a:t>गृहकार्य </a:t>
            </a:r>
          </a:p>
          <a:p>
            <a:r>
              <a:rPr lang="hi-IN" sz="2400" dirty="0" smtClean="0"/>
              <a:t>व्याकरण पाठ-१ ,२ ,५  अभ्यास कीजिए । </a:t>
            </a:r>
            <a:endParaRPr lang="en-US" sz="2400" dirty="0"/>
          </a:p>
        </p:txBody>
      </p:sp>
      <p:pic>
        <p:nvPicPr>
          <p:cNvPr id="6" name="Google Shape;68;p3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7668344" y="6165304"/>
            <a:ext cx="1080120" cy="548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59632" y="548680"/>
            <a:ext cx="367240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3200" b="1" dirty="0" smtClean="0">
                <a:solidFill>
                  <a:srgbClr val="FF0000"/>
                </a:solidFill>
              </a:rPr>
              <a:t>शिक्षण उद्देश्य 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1916832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i-IN" sz="2800" b="1" dirty="0" smtClean="0"/>
              <a:t>अभ्यास कार्य के माध्यम  छात्र से विषय संस्मरण करके परीक्षा हेतु प्रस्तुत होंगे  </a:t>
            </a:r>
            <a:r>
              <a:rPr lang="hi-IN" sz="2800" b="1" dirty="0" smtClean="0"/>
              <a:t>। </a:t>
            </a:r>
            <a:endParaRPr lang="en-US" sz="2800" b="1" dirty="0"/>
          </a:p>
        </p:txBody>
      </p:sp>
      <p:pic>
        <p:nvPicPr>
          <p:cNvPr id="7" name="Google Shape;68;p3"/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7668344" y="6165304"/>
            <a:ext cx="1080120" cy="548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/>
        </p:nvSpPr>
        <p:spPr>
          <a:xfrm>
            <a:off x="621425" y="991333"/>
            <a:ext cx="7801200" cy="47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609585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sym typeface="Arial"/>
              </a:rPr>
              <a:t>THANKING YOU</a:t>
            </a:r>
            <a:endParaRPr sz="4000" b="1" i="0" u="none" strike="noStrike" cap="none" dirty="0">
              <a:solidFill>
                <a:srgbClr val="000000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609585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 dirty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Arial"/>
              </a:rPr>
              <a:t>ODM EDUCATIONAL GROUP</a:t>
            </a:r>
            <a:endParaRPr sz="4000" b="1" i="0" u="none" strike="noStrike" cap="none" dirty="0">
              <a:solidFill>
                <a:srgbClr val="FF0000"/>
              </a:solidFill>
              <a:latin typeface="Calibri" pitchFamily="34" charset="0"/>
              <a:cs typeface="Calibri" pitchFamily="34" charset="0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Google Shape;62;p14">
            <a:extLst>
              <a:ext uri="{FF2B5EF4-FFF2-40B4-BE49-F238E27FC236}">
                <a16:creationId xmlns:a16="http://schemas.microsoft.com/office/drawing/2014/main" xmlns="" id="{F4650A3A-C9DC-4349-BF70-40EECA502008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3" cstate="print">
            <a:alphaModFix/>
          </a:blip>
          <a:srcRect/>
          <a:stretch>
            <a:fillRect/>
          </a:stretch>
        </p:blipFill>
        <p:spPr>
          <a:xfrm>
            <a:off x="6876337" y="4486429"/>
            <a:ext cx="2111799" cy="22248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6757064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448</Words>
  <Application>Microsoft Office PowerPoint</Application>
  <PresentationFormat>On-screen Show (4:3)</PresentationFormat>
  <Paragraphs>72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star</dc:creator>
  <cp:lastModifiedBy>star</cp:lastModifiedBy>
  <cp:revision>11</cp:revision>
  <dcterms:created xsi:type="dcterms:W3CDTF">2021-09-18T07:52:21Z</dcterms:created>
  <dcterms:modified xsi:type="dcterms:W3CDTF">2021-09-18T09:59:32Z</dcterms:modified>
</cp:coreProperties>
</file>