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60" r:id="rId3"/>
    <p:sldId id="258" r:id="rId4"/>
    <p:sldId id="261" r:id="rId5"/>
    <p:sldId id="262" r:id="rId6"/>
    <p:sldId id="259"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 xmlns:p15="http://schemas.microsoft.com/office/powerpoint/2012/main">
        <p15:guide id="1" orient="horz" pos="1620">
          <p15:clr>
            <a:srgbClr val="A4A3A4"/>
          </p15:clr>
        </p15:guide>
        <p15:guide id="2" pos="29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 id="2" name="cga-6"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86" y="-96"/>
      </p:cViewPr>
      <p:guideLst>
        <p:guide orient="horz" pos="1620"/>
        <p:guide pos="290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panose="020B0604020202020204"/>
              <a:buChar char="●"/>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15000"/>
              </a:lnSpc>
              <a:spcBef>
                <a:spcPts val="1600"/>
              </a:spcBef>
              <a:spcAft>
                <a:spcPts val="160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srcRect/>
          <a:stretch>
            <a:fill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srcRect/>
          <a:stretch>
            <a:fillRect/>
          </a:stretch>
        </p:blipFill>
        <p:spPr>
          <a:xfrm>
            <a:off x="7693572" y="189186"/>
            <a:ext cx="1296580" cy="594389"/>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r>
              <a:rPr lang="en-GB" sz="3000" b="1" i="0" u="none" strike="noStrike" cap="none">
                <a:solidFill>
                  <a:srgbClr val="FF0000"/>
                </a:solidFill>
                <a:latin typeface="Calibri" panose="020F0502020204030204"/>
                <a:ea typeface="Calibri" panose="020F0502020204030204"/>
                <a:cs typeface="Calibri" panose="020F0502020204030204"/>
                <a:sym typeface="Calibri" panose="020F0502020204030204"/>
              </a:rPr>
              <a:t>The Firebringer</a:t>
            </a: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SUBJECT : (E</a:t>
            </a:r>
            <a:r>
              <a:rPr lang="en-US" altLang="en-GB" b="1"/>
              <a:t>nglish</a:t>
            </a:r>
            <a:r>
              <a:rPr lang="en-GB" b="1"/>
              <a:t>)</a:t>
            </a:r>
            <a:endParaRPr b="1"/>
          </a:p>
          <a:p>
            <a:pPr marL="0" lvl="0" indent="0" algn="l" rtl="0">
              <a:spcBef>
                <a:spcPts val="0"/>
              </a:spcBef>
              <a:spcAft>
                <a:spcPts val="0"/>
              </a:spcAft>
              <a:buNone/>
            </a:pPr>
            <a:r>
              <a:rPr lang="en-GB" b="1"/>
              <a:t>CHAPTER NUMBER:</a:t>
            </a:r>
            <a:r>
              <a:rPr lang="en-US" altLang="en-GB" b="1"/>
              <a:t> 5</a:t>
            </a:r>
            <a:endParaRPr b="1"/>
          </a:p>
          <a:p>
            <a:pPr marL="0" lvl="0" indent="0" algn="l" rtl="0">
              <a:spcBef>
                <a:spcPts val="0"/>
              </a:spcBef>
              <a:spcAft>
                <a:spcPts val="0"/>
              </a:spcAft>
              <a:buNone/>
            </a:pPr>
            <a:r>
              <a:rPr lang="en-GB" b="1"/>
              <a:t>CHAPTER NAME :The Firebringer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3"/>
          <a:srcRect/>
          <a:stretch>
            <a:fillRect/>
          </a:stretch>
        </p:blipFill>
        <p:spPr>
          <a:xfrm>
            <a:off x="7911474" y="0"/>
            <a:ext cx="1232526" cy="611875"/>
          </a:xfrm>
          <a:prstGeom prst="rect">
            <a:avLst/>
          </a:prstGeom>
          <a:noFill/>
          <a:ln>
            <a:noFill/>
          </a:ln>
        </p:spPr>
      </p:pic>
      <p:sp>
        <p:nvSpPr>
          <p:cNvPr id="64" name="Google Shape;64;p2"/>
          <p:cNvSpPr txBox="1"/>
          <p:nvPr/>
        </p:nvSpPr>
        <p:spPr>
          <a:xfrm>
            <a:off x="272675" y="266515"/>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3200" b="1" dirty="0">
                <a:solidFill>
                  <a:srgbClr val="FF0000"/>
                </a:solidFill>
                <a:latin typeface="Calibri" panose="020F0502020204030204" pitchFamily="34" charset="0"/>
                <a:cs typeface="Calibri" panose="020F0502020204030204" pitchFamily="34" charset="0"/>
              </a:rPr>
              <a:t>EXPECTED LEARNING OUTCOMES</a:t>
            </a:r>
            <a:endParaRPr sz="3200" b="1" i="0" u="none" strike="noStrike" cap="none" dirty="0">
              <a:solidFill>
                <a:srgbClr val="FF0000"/>
              </a:solidFill>
              <a:latin typeface="Calibri" panose="020F0502020204030204" pitchFamily="34" charset="0"/>
              <a:cs typeface="Calibri" panose="020F0502020204030204" pitchFamily="34" charset="0"/>
              <a:sym typeface="Arial" panose="020B0604020202020204"/>
            </a:endParaRPr>
          </a:p>
        </p:txBody>
      </p:sp>
      <p:sp>
        <p:nvSpPr>
          <p:cNvPr id="65" name="Google Shape;65;p2"/>
          <p:cNvSpPr txBox="1"/>
          <p:nvPr/>
        </p:nvSpPr>
        <p:spPr>
          <a:xfrm>
            <a:off x="448496" y="881281"/>
            <a:ext cx="8512479" cy="4109469"/>
          </a:xfrm>
          <a:prstGeom prst="rect">
            <a:avLst/>
          </a:prstGeom>
          <a:noFill/>
          <a:ln>
            <a:noFill/>
          </a:ln>
        </p:spPr>
        <p:txBody>
          <a:bodyPr spcFirstLastPara="1" wrap="square" lIns="91425" tIns="91425" rIns="91425" bIns="91425" anchor="t" anchorCtr="0">
            <a:noAutofit/>
          </a:bodyPr>
          <a:lstStyle/>
          <a:p>
            <a:pPr>
              <a:lnSpc>
                <a:spcPct val="115000"/>
              </a:lnSpc>
            </a:pPr>
            <a:r>
              <a:rPr lang="en-GB" b="1" dirty="0">
                <a:latin typeface="Calibri" panose="020F0502020204030204" pitchFamily="34" charset="0"/>
                <a:cs typeface="Calibri" panose="020F0502020204030204" pitchFamily="34" charset="0"/>
              </a:rPr>
              <a:t>GENERAL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Reading Comprehension followed by questions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short story/Fiction</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the plot</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Developing LSRW Skills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Know how to write a story- Beginning, middle and end</a:t>
            </a:r>
          </a:p>
          <a:p>
            <a:pPr marL="342900" lvl="0" indent="-342900">
              <a:lnSpc>
                <a:spcPct val="115000"/>
              </a:lnSpc>
            </a:pPr>
            <a:endParaRPr lang="en-GB" dirty="0">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b="1" dirty="0">
                <a:latin typeface="Calibri" panose="020F0502020204030204" pitchFamily="34" charset="0"/>
                <a:cs typeface="Calibri" panose="020F0502020204030204" pitchFamily="34" charset="0"/>
              </a:rPr>
              <a:t>SPECIFIC OBJECTIVES/ EXTENDED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 LSRW</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Appreciating the story, plot,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 Developing skill of  Critical appreciation</a:t>
            </a: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Focus on the underprivileged tribal of India</a:t>
            </a: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aware of the importance of asking questions</a:t>
            </a: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typical vocabulary meant for story writing</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Appreciating varieties of style and diction in literary writing</a:t>
            </a:r>
            <a:endParaRPr lang="en-US" dirty="0">
              <a:latin typeface="Calibri" panose="020F0502020204030204" pitchFamily="34" charset="0"/>
              <a:ea typeface="Arial" panose="020B0604020202020204" pitchFamily="34" charset="0"/>
              <a:cs typeface="Calibri" panose="020F0502020204030204" pitchFamily="34"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srcRect/>
          <a:stretch>
            <a:fillRect/>
          </a:stretch>
        </p:blipFill>
        <p:spPr>
          <a:xfrm>
            <a:off x="7911474" y="143206"/>
            <a:ext cx="1232526" cy="611875"/>
          </a:xfrm>
          <a:prstGeom prst="rect">
            <a:avLst/>
          </a:prstGeom>
          <a:noFill/>
          <a:ln>
            <a:noFill/>
          </a:ln>
        </p:spPr>
      </p:pic>
      <p:sp>
        <p:nvSpPr>
          <p:cNvPr id="72" name="Google Shape;72;p15"/>
          <p:cNvSpPr txBox="1"/>
          <p:nvPr/>
        </p:nvSpPr>
        <p:spPr>
          <a:xfrm>
            <a:off x="636" y="-635"/>
            <a:ext cx="5706482" cy="51441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Brother don’t you....... It’s better to get rid of them</a:t>
            </a:r>
            <a:r>
              <a:rPr lang="en-US" sz="18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rPr>
              <a:t>.</a:t>
            </a:r>
          </a:p>
          <a:p>
            <a:pPr marL="0" marR="0" lvl="0" indent="0" algn="l" rtl="0">
              <a:lnSpc>
                <a:spcPct val="100000"/>
              </a:lnSpc>
              <a:spcBef>
                <a:spcPts val="0"/>
              </a:spcBef>
              <a:spcAft>
                <a:spcPts val="0"/>
              </a:spcAft>
              <a:buClr>
                <a:srgbClr val="000000"/>
              </a:buClr>
              <a:buSzPts val="1400"/>
              <a:buFont typeface="Arial" panose="020B0604020202020204"/>
              <a:buNone/>
            </a:pPr>
            <a:endParaRPr lang="en-US" sz="18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lang="en-US" sz="1800" b="0"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Summary </a:t>
            </a:r>
            <a:r>
              <a:rPr lang="en-US" sz="18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Prometheus always had a soft corner for human beings. He could not see them suffering. </a:t>
            </a:r>
            <a:endParaRPr lang="en-US" sz="18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lang="en-US" sz="18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rPr>
              <a:t>Human </a:t>
            </a:r>
            <a:r>
              <a:rPr lang="en-US" sz="18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beings were not able to protect themselves from cold, hunger and beasts. </a:t>
            </a:r>
            <a:endParaRPr lang="en-US" sz="18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lang="en-US" sz="18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rPr>
              <a:t>Thus </a:t>
            </a:r>
            <a:r>
              <a:rPr lang="en-US" sz="1800" dirty="0">
                <a:latin typeface="Calibri" panose="020F0502020204030204"/>
                <a:ea typeface="Calibri" panose="020F0502020204030204"/>
                <a:cs typeface="Calibri" panose="020F0502020204030204"/>
                <a:sym typeface="Calibri" panose="020F0502020204030204"/>
              </a:rPr>
              <a:t>Prometheus requested Zeus to give them the knowledge of fire</a:t>
            </a:r>
            <a:r>
              <a:rPr lang="en-US" sz="1800" dirty="0" smtClean="0">
                <a:latin typeface="Calibri" panose="020F0502020204030204"/>
                <a:ea typeface="Calibri" panose="020F0502020204030204"/>
                <a:cs typeface="Calibri" panose="020F0502020204030204"/>
                <a:sym typeface="Calibri" panose="020F0502020204030204"/>
              </a:rPr>
              <a:t>.</a:t>
            </a:r>
          </a:p>
          <a:p>
            <a:pPr marL="0" marR="0" lvl="0" indent="0" algn="l" rtl="0">
              <a:lnSpc>
                <a:spcPct val="100000"/>
              </a:lnSpc>
              <a:spcBef>
                <a:spcPts val="0"/>
              </a:spcBef>
              <a:spcAft>
                <a:spcPts val="0"/>
              </a:spcAft>
              <a:buClr>
                <a:srgbClr val="000000"/>
              </a:buClr>
              <a:buSzPts val="1400"/>
              <a:buFont typeface="Arial" panose="020B0604020202020204"/>
              <a:buNone/>
            </a:pPr>
            <a:endParaRPr lang="en-US" sz="1800" dirty="0" smtClean="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dirty="0" smtClean="0">
                <a:latin typeface="Calibri" panose="020F0502020204030204"/>
                <a:ea typeface="Calibri" panose="020F0502020204030204"/>
                <a:cs typeface="Calibri" panose="020F0502020204030204"/>
                <a:sym typeface="Calibri" panose="020F0502020204030204"/>
              </a:rPr>
              <a:t> </a:t>
            </a:r>
            <a:r>
              <a:rPr lang="en-US" sz="1800" dirty="0">
                <a:latin typeface="Calibri" panose="020F0502020204030204"/>
                <a:ea typeface="Calibri" panose="020F0502020204030204"/>
                <a:cs typeface="Calibri" panose="020F0502020204030204"/>
                <a:sym typeface="Calibri" panose="020F0502020204030204"/>
              </a:rPr>
              <a:t>However</a:t>
            </a:r>
            <a:r>
              <a:rPr lang="en-US" sz="1800">
                <a:latin typeface="Calibri" panose="020F0502020204030204"/>
                <a:ea typeface="Calibri" panose="020F0502020204030204"/>
                <a:cs typeface="Calibri" panose="020F0502020204030204"/>
                <a:sym typeface="Calibri" panose="020F0502020204030204"/>
              </a:rPr>
              <a:t>, </a:t>
            </a:r>
            <a:r>
              <a:rPr lang="en-US" sz="1800" smtClean="0">
                <a:latin typeface="Calibri" panose="020F0502020204030204"/>
                <a:ea typeface="Calibri" panose="020F0502020204030204"/>
                <a:cs typeface="Calibri" panose="020F0502020204030204"/>
                <a:sym typeface="Calibri" panose="020F0502020204030204"/>
              </a:rPr>
              <a:t>Zeus </a:t>
            </a:r>
            <a:r>
              <a:rPr lang="en-US" sz="1800" dirty="0">
                <a:latin typeface="Calibri" panose="020F0502020204030204"/>
                <a:ea typeface="Calibri" panose="020F0502020204030204"/>
                <a:cs typeface="Calibri" panose="020F0502020204030204"/>
                <a:sym typeface="Calibri" panose="020F0502020204030204"/>
              </a:rPr>
              <a:t>had other intentions and denied Prometheus to share the knowledge of fire with human beings.</a:t>
            </a:r>
            <a:endParaRPr lang="en-US" sz="1800" b="0"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4" name="Picture 3" descr="14280898077_65c1b42450_b.jpg"/>
          <p:cNvPicPr>
            <a:picLocks noChangeAspect="1"/>
          </p:cNvPicPr>
          <p:nvPr/>
        </p:nvPicPr>
        <p:blipFill>
          <a:blip r:embed="rId4"/>
          <a:stretch>
            <a:fillRect/>
          </a:stretch>
        </p:blipFill>
        <p:spPr>
          <a:xfrm>
            <a:off x="5665077" y="651642"/>
            <a:ext cx="2758164" cy="43657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 y="0"/>
            <a:ext cx="5119173" cy="5143500"/>
          </a:xfrm>
        </p:spPr>
        <p:txBody>
          <a:bodyPr/>
          <a:lstStyle/>
          <a:p>
            <a:pPr marL="114300" indent="0">
              <a:buNone/>
            </a:pPr>
            <a:r>
              <a:rPr lang="en-US" sz="2000" dirty="0">
                <a:solidFill>
                  <a:schemeClr val="tx1"/>
                </a:solidFill>
              </a:rPr>
              <a:t>But... What should we do then......Let him suffer till the end of the time.</a:t>
            </a:r>
          </a:p>
          <a:p>
            <a:pPr marL="114300" indent="0">
              <a:buNone/>
            </a:pPr>
            <a:endParaRPr lang="en-US" sz="2000" dirty="0">
              <a:solidFill>
                <a:schemeClr val="tx1"/>
              </a:solidFill>
            </a:endParaRPr>
          </a:p>
          <a:p>
            <a:pPr marL="114300" indent="0">
              <a:buNone/>
            </a:pPr>
            <a:r>
              <a:rPr lang="en-US" sz="2000" b="1" dirty="0">
                <a:solidFill>
                  <a:schemeClr val="tx1"/>
                </a:solidFill>
                <a:latin typeface="Calibri" panose="020F0502020204030204"/>
                <a:ea typeface="Calibri" panose="020F0502020204030204"/>
                <a:cs typeface="Calibri" panose="020F0502020204030204"/>
                <a:sym typeface="Calibri" panose="020F0502020204030204"/>
              </a:rPr>
              <a:t>Summary </a:t>
            </a:r>
            <a:r>
              <a:rPr lang="en-US" sz="2000" dirty="0">
                <a:solidFill>
                  <a:schemeClr val="tx1"/>
                </a:solidFill>
                <a:latin typeface="Calibri" panose="020F0502020204030204"/>
                <a:ea typeface="Calibri" panose="020F0502020204030204"/>
                <a:cs typeface="Calibri" panose="020F0502020204030204"/>
                <a:sym typeface="Calibri" panose="020F0502020204030204"/>
              </a:rPr>
              <a:t>: Prometheus  was not happy with the decision taken by </a:t>
            </a:r>
            <a:r>
              <a:rPr lang="en-US" sz="2000" dirty="0" err="1">
                <a:solidFill>
                  <a:schemeClr val="tx1"/>
                </a:solidFill>
                <a:latin typeface="Calibri" panose="020F0502020204030204"/>
                <a:ea typeface="Calibri" panose="020F0502020204030204"/>
                <a:cs typeface="Calibri" panose="020F0502020204030204"/>
                <a:sym typeface="Calibri" panose="020F0502020204030204"/>
              </a:rPr>
              <a:t>Zues</a:t>
            </a:r>
            <a:r>
              <a:rPr lang="en-US" sz="2000" dirty="0">
                <a:solidFill>
                  <a:schemeClr val="tx1"/>
                </a:solidFill>
                <a:latin typeface="Calibri" panose="020F0502020204030204"/>
                <a:ea typeface="Calibri" panose="020F0502020204030204"/>
                <a:cs typeface="Calibri" panose="020F0502020204030204"/>
                <a:sym typeface="Calibri" panose="020F0502020204030204"/>
              </a:rPr>
              <a:t>. He decided to help human beings at any cost. </a:t>
            </a:r>
            <a:endParaRPr lang="en-US" sz="2000" dirty="0" smtClean="0">
              <a:solidFill>
                <a:schemeClr val="tx1"/>
              </a:solidFill>
              <a:latin typeface="Calibri" panose="020F0502020204030204"/>
              <a:ea typeface="Calibri" panose="020F0502020204030204"/>
              <a:cs typeface="Calibri" panose="020F0502020204030204"/>
              <a:sym typeface="Calibri" panose="020F0502020204030204"/>
            </a:endParaRPr>
          </a:p>
          <a:p>
            <a:pPr marL="114300" indent="0">
              <a:buNone/>
            </a:pPr>
            <a:r>
              <a:rPr lang="en-US" sz="2000" dirty="0" smtClean="0">
                <a:solidFill>
                  <a:schemeClr val="tx1"/>
                </a:solidFill>
                <a:latin typeface="Calibri" panose="020F0502020204030204"/>
                <a:ea typeface="Calibri" panose="020F0502020204030204"/>
                <a:cs typeface="Calibri" panose="020F0502020204030204"/>
                <a:sym typeface="Calibri" panose="020F0502020204030204"/>
              </a:rPr>
              <a:t>He </a:t>
            </a:r>
            <a:r>
              <a:rPr lang="en-US" sz="2000" dirty="0">
                <a:solidFill>
                  <a:schemeClr val="tx1"/>
                </a:solidFill>
                <a:latin typeface="Calibri" panose="020F0502020204030204"/>
                <a:ea typeface="Calibri" panose="020F0502020204030204"/>
                <a:cs typeface="Calibri" panose="020F0502020204030204"/>
                <a:sym typeface="Calibri" panose="020F0502020204030204"/>
              </a:rPr>
              <a:t>went back to Mt. Olympus with the stalk and got the fire and met humans. He then taught them how to use the fire. Human beings were happy for the wonderful gift Prometheus had brought for them.  </a:t>
            </a:r>
            <a:endParaRPr lang="en-US" sz="2000" dirty="0" smtClean="0">
              <a:solidFill>
                <a:schemeClr val="tx1"/>
              </a:solidFill>
              <a:latin typeface="Calibri" panose="020F0502020204030204"/>
              <a:ea typeface="Calibri" panose="020F0502020204030204"/>
              <a:cs typeface="Calibri" panose="020F0502020204030204"/>
              <a:sym typeface="Calibri" panose="020F0502020204030204"/>
            </a:endParaRPr>
          </a:p>
          <a:p>
            <a:pPr marL="114300" indent="0">
              <a:buNone/>
            </a:pPr>
            <a:endParaRPr lang="en-US" sz="2000" dirty="0" smtClean="0">
              <a:solidFill>
                <a:schemeClr val="tx1"/>
              </a:solidFill>
              <a:latin typeface="Calibri" panose="020F0502020204030204"/>
              <a:ea typeface="Calibri" panose="020F0502020204030204"/>
              <a:cs typeface="Calibri" panose="020F0502020204030204"/>
              <a:sym typeface="Calibri" panose="020F0502020204030204"/>
            </a:endParaRPr>
          </a:p>
        </p:txBody>
      </p:sp>
      <p:pic>
        <p:nvPicPr>
          <p:cNvPr id="4" name="Google Shape;70;p15"/>
          <p:cNvPicPr preferRelativeResize="0"/>
          <p:nvPr/>
        </p:nvPicPr>
        <p:blipFill rotWithShape="1">
          <a:blip r:embed="rId2"/>
          <a:srcRect/>
          <a:stretch>
            <a:fillRect/>
          </a:stretch>
        </p:blipFill>
        <p:spPr>
          <a:xfrm>
            <a:off x="7911474" y="143206"/>
            <a:ext cx="1232526" cy="611875"/>
          </a:xfrm>
          <a:prstGeom prst="rect">
            <a:avLst/>
          </a:prstGeom>
          <a:noFill/>
          <a:ln>
            <a:noFill/>
          </a:ln>
        </p:spPr>
      </p:pic>
      <p:pic>
        <p:nvPicPr>
          <p:cNvPr id="5" name="Picture 4" descr="uncle_carl___animated_version_by_timtaller-dce6l90.jpg"/>
          <p:cNvPicPr>
            <a:picLocks noChangeAspect="1"/>
          </p:cNvPicPr>
          <p:nvPr/>
        </p:nvPicPr>
        <p:blipFill>
          <a:blip r:embed="rId3"/>
          <a:stretch>
            <a:fillRect/>
          </a:stretch>
        </p:blipFill>
        <p:spPr>
          <a:xfrm>
            <a:off x="5444360" y="882869"/>
            <a:ext cx="2991998" cy="35104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 y="0"/>
            <a:ext cx="5266318" cy="5143500"/>
          </a:xfrm>
        </p:spPr>
        <p:txBody>
          <a:bodyPr/>
          <a:lstStyle/>
          <a:p>
            <a:pPr marL="114300" indent="0">
              <a:buNone/>
            </a:pPr>
            <a:r>
              <a:rPr lang="en-US" sz="2000" dirty="0">
                <a:solidFill>
                  <a:schemeClr val="tx1"/>
                </a:solidFill>
              </a:rPr>
              <a:t>But... What should we do then......Let him suffer till the end of the time.</a:t>
            </a:r>
          </a:p>
          <a:p>
            <a:pPr marL="114300" indent="0">
              <a:buNone/>
            </a:pPr>
            <a:endParaRPr lang="en-US" sz="2000" dirty="0">
              <a:solidFill>
                <a:schemeClr val="tx1"/>
              </a:solidFill>
            </a:endParaRPr>
          </a:p>
          <a:p>
            <a:pPr marL="114300" indent="0">
              <a:buNone/>
            </a:pPr>
            <a:r>
              <a:rPr lang="en-US" sz="2000" b="1" dirty="0">
                <a:solidFill>
                  <a:schemeClr val="tx1"/>
                </a:solidFill>
                <a:latin typeface="Calibri" panose="020F0502020204030204"/>
                <a:ea typeface="Calibri" panose="020F0502020204030204"/>
                <a:cs typeface="Calibri" panose="020F0502020204030204"/>
                <a:sym typeface="Calibri" panose="020F0502020204030204"/>
              </a:rPr>
              <a:t>Summary </a:t>
            </a:r>
            <a:r>
              <a:rPr lang="en-US" sz="2000" dirty="0" smtClean="0">
                <a:solidFill>
                  <a:schemeClr val="tx1"/>
                </a:solidFill>
                <a:latin typeface="Calibri" panose="020F0502020204030204"/>
                <a:ea typeface="Calibri" panose="020F0502020204030204"/>
                <a:cs typeface="Calibri" panose="020F0502020204030204"/>
                <a:sym typeface="Calibri" panose="020F0502020204030204"/>
              </a:rPr>
              <a:t>:  </a:t>
            </a:r>
          </a:p>
          <a:p>
            <a:pPr marL="114300" indent="0">
              <a:buNone/>
            </a:pPr>
            <a:endParaRPr lang="en-US" sz="2000" dirty="0" smtClean="0">
              <a:solidFill>
                <a:schemeClr val="tx1"/>
              </a:solidFill>
              <a:latin typeface="Calibri" panose="020F0502020204030204"/>
              <a:ea typeface="Calibri" panose="020F0502020204030204"/>
              <a:cs typeface="Calibri" panose="020F0502020204030204"/>
              <a:sym typeface="Calibri" panose="020F0502020204030204"/>
            </a:endParaRPr>
          </a:p>
          <a:p>
            <a:pPr marL="114300" indent="0">
              <a:buNone/>
            </a:pPr>
            <a:r>
              <a:rPr lang="en-US" sz="2000" dirty="0" smtClean="0">
                <a:solidFill>
                  <a:schemeClr val="tx1"/>
                </a:solidFill>
                <a:latin typeface="Calibri" panose="020F0502020204030204"/>
                <a:ea typeface="Calibri" panose="020F0502020204030204"/>
                <a:cs typeface="Calibri" panose="020F0502020204030204"/>
                <a:sym typeface="Calibri" panose="020F0502020204030204"/>
              </a:rPr>
              <a:t>Soon </a:t>
            </a:r>
            <a:r>
              <a:rPr lang="en-US" sz="2000" dirty="0">
                <a:solidFill>
                  <a:schemeClr val="tx1"/>
                </a:solidFill>
                <a:latin typeface="Calibri" panose="020F0502020204030204"/>
                <a:ea typeface="Calibri" panose="020F0502020204030204"/>
                <a:cs typeface="Calibri" panose="020F0502020204030204"/>
                <a:sym typeface="Calibri" panose="020F0502020204030204"/>
              </a:rPr>
              <a:t>Zeus came to know about the deed of Prometheus and he was so mad at Prometheus that he ordered his soldiers to tie Prometheus with the chain to the highest mountain and let him suffer till the end of the time.</a:t>
            </a:r>
          </a:p>
        </p:txBody>
      </p:sp>
      <p:pic>
        <p:nvPicPr>
          <p:cNvPr id="4" name="Google Shape;70;p15"/>
          <p:cNvPicPr preferRelativeResize="0"/>
          <p:nvPr/>
        </p:nvPicPr>
        <p:blipFill rotWithShape="1">
          <a:blip r:embed="rId2"/>
          <a:srcRect/>
          <a:stretch>
            <a:fillRect/>
          </a:stretch>
        </p:blipFill>
        <p:spPr>
          <a:xfrm>
            <a:off x="7911474" y="143206"/>
            <a:ext cx="1232526" cy="611875"/>
          </a:xfrm>
          <a:prstGeom prst="rect">
            <a:avLst/>
          </a:prstGeom>
          <a:noFill/>
          <a:ln>
            <a:noFill/>
          </a:ln>
        </p:spPr>
      </p:pic>
      <p:pic>
        <p:nvPicPr>
          <p:cNvPr id="5" name="Picture 4" descr="1_YcyGuuONKOgkmofqd79YaQ.png"/>
          <p:cNvPicPr>
            <a:picLocks noChangeAspect="1"/>
          </p:cNvPicPr>
          <p:nvPr/>
        </p:nvPicPr>
        <p:blipFill>
          <a:blip r:embed="rId3"/>
          <a:stretch>
            <a:fillRect/>
          </a:stretch>
        </p:blipFill>
        <p:spPr>
          <a:xfrm>
            <a:off x="5118538" y="746234"/>
            <a:ext cx="3249031" cy="43972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srcRect/>
          <a:stretch>
            <a:fillRect/>
          </a:stretch>
        </p:blipFill>
        <p:spPr>
          <a:xfrm>
            <a:off x="7911474" y="143206"/>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333</Words>
  <Application>Microsoft Office PowerPoint</Application>
  <PresentationFormat>On-screen Show (16:9)</PresentationFormat>
  <Paragraphs>42</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Simple Light</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HP</cp:lastModifiedBy>
  <cp:revision>19</cp:revision>
  <dcterms:created xsi:type="dcterms:W3CDTF">2021-07-01T16:50:32Z</dcterms:created>
  <dcterms:modified xsi:type="dcterms:W3CDTF">2022-08-01T15:04:00Z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