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4EC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20112" y="314070"/>
            <a:ext cx="4303775" cy="512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C00000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2743200" cy="1633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4111" y="2196160"/>
            <a:ext cx="3430270" cy="22212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512445" marR="518795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0000"/>
                </a:solidFill>
                <a:latin typeface="Arial"/>
                <a:cs typeface="Arial"/>
              </a:rPr>
              <a:t>WE</a:t>
            </a:r>
            <a:r>
              <a:rPr dirty="0" sz="3600" spc="5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dirty="0" sz="3600">
                <a:solidFill>
                  <a:srgbClr val="FF0000"/>
                </a:solidFill>
                <a:latin typeface="Arial"/>
                <a:cs typeface="Arial"/>
              </a:rPr>
              <a:t>COME  </a:t>
            </a:r>
            <a:r>
              <a:rPr dirty="0" sz="3600" spc="-65">
                <a:solidFill>
                  <a:srgbClr val="FF0000"/>
                </a:solidFill>
                <a:latin typeface="Arial"/>
                <a:cs typeface="Arial"/>
              </a:rPr>
              <a:t>TO</a:t>
            </a:r>
            <a:endParaRPr sz="36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  <a:spcBef>
                <a:spcPts val="5"/>
              </a:spcBef>
            </a:pPr>
            <a:r>
              <a:rPr dirty="0" sz="3600">
                <a:solidFill>
                  <a:srgbClr val="FF0000"/>
                </a:solidFill>
                <a:latin typeface="Arial"/>
                <a:cs typeface="Arial"/>
              </a:rPr>
              <a:t>ONLINE</a:t>
            </a:r>
            <a:r>
              <a:rPr dirty="0" sz="3600" spc="-10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0000"/>
                </a:solidFill>
                <a:latin typeface="Arial"/>
                <a:cs typeface="Arial"/>
              </a:rPr>
              <a:t>STUDY </a:t>
            </a:r>
            <a:r>
              <a:rPr dirty="0" sz="3600" spc="-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600" spc="-15">
                <a:solidFill>
                  <a:srgbClr val="FF0000"/>
                </a:solidFill>
                <a:latin typeface="Arial"/>
                <a:cs typeface="Arial"/>
              </a:rPr>
              <a:t>CLASS-VI,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9855" y="4394657"/>
            <a:ext cx="4461510" cy="17335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95"/>
              </a:spcBef>
            </a:pPr>
            <a:r>
              <a:rPr dirty="0" sz="3200" spc="-15" b="1">
                <a:solidFill>
                  <a:srgbClr val="C00000"/>
                </a:solidFill>
                <a:latin typeface="Arial"/>
                <a:cs typeface="Arial"/>
              </a:rPr>
              <a:t>SUB:SOCIAL</a:t>
            </a:r>
            <a:r>
              <a:rPr dirty="0" sz="3200" spc="-2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C00000"/>
                </a:solidFill>
                <a:latin typeface="Arial"/>
                <a:cs typeface="Arial"/>
              </a:rPr>
              <a:t>SCIENCE  (CIVICS)</a:t>
            </a:r>
            <a:endParaRPr sz="3200">
              <a:latin typeface="Arial"/>
              <a:cs typeface="Arial"/>
            </a:endParaRPr>
          </a:p>
          <a:p>
            <a:pPr algn="ctr" marL="5080">
              <a:lnSpc>
                <a:spcPct val="100000"/>
              </a:lnSpc>
              <a:spcBef>
                <a:spcPts val="10"/>
              </a:spcBef>
            </a:pPr>
            <a:r>
              <a:rPr dirty="0" sz="2400" spc="-10" b="1">
                <a:solidFill>
                  <a:srgbClr val="6F2F9F"/>
                </a:solidFill>
                <a:latin typeface="Arial"/>
                <a:cs typeface="Arial"/>
              </a:rPr>
              <a:t>CHAPTER-1.</a:t>
            </a:r>
            <a:endParaRPr sz="2400">
              <a:latin typeface="Arial"/>
              <a:cs typeface="Arial"/>
            </a:endParaRPr>
          </a:p>
          <a:p>
            <a:pPr algn="ctr" marL="6985">
              <a:lnSpc>
                <a:spcPct val="100000"/>
              </a:lnSpc>
            </a:pPr>
            <a:r>
              <a:rPr dirty="0" sz="2400" spc="-20" b="1">
                <a:solidFill>
                  <a:srgbClr val="6F2F9F"/>
                </a:solidFill>
                <a:latin typeface="Arial"/>
                <a:cs typeface="Arial"/>
              </a:rPr>
              <a:t>HUMAN</a:t>
            </a:r>
            <a:r>
              <a:rPr dirty="0" sz="2400" spc="10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6F2F9F"/>
                </a:solidFill>
                <a:latin typeface="Arial"/>
                <a:cs typeface="Arial"/>
              </a:rPr>
              <a:t>DIVERSITY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8432" y="428370"/>
            <a:ext cx="3249295" cy="51244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10">
                <a:solidFill>
                  <a:srgbClr val="FF0000"/>
                </a:solidFill>
              </a:rPr>
              <a:t>HUMAN</a:t>
            </a:r>
            <a:r>
              <a:rPr dirty="0" spc="-15">
                <a:solidFill>
                  <a:srgbClr val="FF0000"/>
                </a:solidFill>
              </a:rPr>
              <a:t> </a:t>
            </a:r>
            <a:r>
              <a:rPr dirty="0" spc="-10">
                <a:solidFill>
                  <a:srgbClr val="FF0000"/>
                </a:solidFill>
              </a:rPr>
              <a:t>DIVERSITY</a:t>
            </a:r>
          </a:p>
        </p:txBody>
      </p:sp>
      <p:sp>
        <p:nvSpPr>
          <p:cNvPr id="3" name="object 3"/>
          <p:cNvSpPr/>
          <p:nvPr/>
        </p:nvSpPr>
        <p:spPr>
          <a:xfrm>
            <a:off x="1981200" y="981455"/>
            <a:ext cx="5105400" cy="5571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2607" y="313385"/>
            <a:ext cx="3482975" cy="51244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60"/>
              <a:t>WHAT </a:t>
            </a:r>
            <a:r>
              <a:rPr dirty="0" spc="-5"/>
              <a:t>IS</a:t>
            </a:r>
            <a:r>
              <a:rPr dirty="0" spc="20"/>
              <a:t> </a:t>
            </a:r>
            <a:r>
              <a:rPr dirty="0" spc="-10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033653"/>
            <a:ext cx="5560060" cy="5607685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356870" marR="16510" indent="-344805">
              <a:lnSpc>
                <a:spcPct val="80000"/>
              </a:lnSpc>
              <a:spcBef>
                <a:spcPts val="76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2700" spc="-10">
                <a:latin typeface="Carlito"/>
                <a:cs typeface="Carlito"/>
              </a:rPr>
              <a:t>Diversity: </a:t>
            </a:r>
            <a:r>
              <a:rPr dirty="0" sz="2700" spc="-15">
                <a:latin typeface="Carlito"/>
                <a:cs typeface="Carlito"/>
              </a:rPr>
              <a:t>State </a:t>
            </a:r>
            <a:r>
              <a:rPr dirty="0" sz="2700" spc="5">
                <a:latin typeface="Carlito"/>
                <a:cs typeface="Carlito"/>
              </a:rPr>
              <a:t>of </a:t>
            </a:r>
            <a:r>
              <a:rPr dirty="0" sz="2700">
                <a:latin typeface="Carlito"/>
                <a:cs typeface="Carlito"/>
              </a:rPr>
              <a:t>being </a:t>
            </a:r>
            <a:r>
              <a:rPr dirty="0" sz="2700" spc="-20">
                <a:latin typeface="Carlito"/>
                <a:cs typeface="Carlito"/>
              </a:rPr>
              <a:t>different</a:t>
            </a:r>
            <a:r>
              <a:rPr dirty="0" sz="2700" spc="-180">
                <a:latin typeface="Carlito"/>
                <a:cs typeface="Carlito"/>
              </a:rPr>
              <a:t> </a:t>
            </a:r>
            <a:r>
              <a:rPr dirty="0" sz="2700">
                <a:latin typeface="Carlito"/>
                <a:cs typeface="Carlito"/>
              </a:rPr>
              <a:t>and  unique is known </a:t>
            </a:r>
            <a:r>
              <a:rPr dirty="0" sz="2700" spc="5">
                <a:latin typeface="Carlito"/>
                <a:cs typeface="Carlito"/>
              </a:rPr>
              <a:t>as</a:t>
            </a:r>
            <a:r>
              <a:rPr dirty="0" sz="2700" spc="-130">
                <a:latin typeface="Carlito"/>
                <a:cs typeface="Carlito"/>
              </a:rPr>
              <a:t> </a:t>
            </a:r>
            <a:r>
              <a:rPr dirty="0" sz="2700" spc="-30">
                <a:latin typeface="Carlito"/>
                <a:cs typeface="Carlito"/>
              </a:rPr>
              <a:t>diversity.</a:t>
            </a:r>
            <a:endParaRPr sz="2700">
              <a:latin typeface="Carlito"/>
              <a:cs typeface="Carlito"/>
            </a:endParaRPr>
          </a:p>
          <a:p>
            <a:pPr marL="356870" marR="429259" indent="-344805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2700" spc="-5">
                <a:latin typeface="Carlito"/>
                <a:cs typeface="Carlito"/>
              </a:rPr>
              <a:t>It </a:t>
            </a:r>
            <a:r>
              <a:rPr dirty="0" sz="2700">
                <a:latin typeface="Carlito"/>
                <a:cs typeface="Carlito"/>
              </a:rPr>
              <a:t>includes </a:t>
            </a:r>
            <a:r>
              <a:rPr dirty="0" sz="2700" spc="-15">
                <a:latin typeface="Carlito"/>
                <a:cs typeface="Carlito"/>
              </a:rPr>
              <a:t>factors </a:t>
            </a:r>
            <a:r>
              <a:rPr dirty="0" sz="2700" spc="-25">
                <a:latin typeface="Carlito"/>
                <a:cs typeface="Carlito"/>
              </a:rPr>
              <a:t>like </a:t>
            </a:r>
            <a:r>
              <a:rPr dirty="0" sz="2700" spc="-5">
                <a:latin typeface="Carlito"/>
                <a:cs typeface="Carlito"/>
              </a:rPr>
              <a:t>age,</a:t>
            </a:r>
            <a:r>
              <a:rPr dirty="0" sz="2700" spc="-140">
                <a:latin typeface="Carlito"/>
                <a:cs typeface="Carlito"/>
              </a:rPr>
              <a:t> </a:t>
            </a:r>
            <a:r>
              <a:rPr dirty="0" sz="2700" spc="-40">
                <a:latin typeface="Carlito"/>
                <a:cs typeface="Carlito"/>
              </a:rPr>
              <a:t>gender,  </a:t>
            </a:r>
            <a:r>
              <a:rPr dirty="0" sz="2700" spc="-25">
                <a:latin typeface="Carlito"/>
                <a:cs typeface="Carlito"/>
              </a:rPr>
              <a:t>ability, </a:t>
            </a:r>
            <a:r>
              <a:rPr dirty="0" sz="2700" spc="-10">
                <a:latin typeface="Carlito"/>
                <a:cs typeface="Carlito"/>
              </a:rPr>
              <a:t>race, </a:t>
            </a:r>
            <a:r>
              <a:rPr dirty="0" sz="2700">
                <a:latin typeface="Carlito"/>
                <a:cs typeface="Carlito"/>
              </a:rPr>
              <a:t>religion, </a:t>
            </a:r>
            <a:r>
              <a:rPr dirty="0" sz="2700" spc="-5">
                <a:latin typeface="Carlito"/>
                <a:cs typeface="Carlito"/>
              </a:rPr>
              <a:t>education,  occupation </a:t>
            </a:r>
            <a:r>
              <a:rPr dirty="0" sz="2700">
                <a:latin typeface="Carlito"/>
                <a:cs typeface="Carlito"/>
              </a:rPr>
              <a:t>and</a:t>
            </a:r>
            <a:r>
              <a:rPr dirty="0" sz="2700" spc="-95">
                <a:latin typeface="Carlito"/>
                <a:cs typeface="Carlito"/>
              </a:rPr>
              <a:t> </a:t>
            </a:r>
            <a:r>
              <a:rPr dirty="0" sz="2700" spc="-10">
                <a:latin typeface="Carlito"/>
                <a:cs typeface="Carlito"/>
              </a:rPr>
              <a:t>food.</a:t>
            </a:r>
            <a:endParaRPr sz="2700">
              <a:latin typeface="Carlito"/>
              <a:cs typeface="Carlito"/>
            </a:endParaRPr>
          </a:p>
          <a:p>
            <a:pPr marL="356870" marR="5080" indent="-344805">
              <a:lnSpc>
                <a:spcPct val="80000"/>
              </a:lnSpc>
              <a:spcBef>
                <a:spcPts val="68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2700" spc="-10">
                <a:latin typeface="Carlito"/>
                <a:cs typeface="Carlito"/>
              </a:rPr>
              <a:t>Diversity </a:t>
            </a:r>
            <a:r>
              <a:rPr dirty="0" sz="2700" spc="5">
                <a:latin typeface="Carlito"/>
                <a:cs typeface="Carlito"/>
              </a:rPr>
              <a:t>as a </a:t>
            </a:r>
            <a:r>
              <a:rPr dirty="0" sz="2700" spc="-5">
                <a:latin typeface="Carlito"/>
                <a:cs typeface="Carlito"/>
              </a:rPr>
              <a:t>beautiful component</a:t>
            </a:r>
            <a:r>
              <a:rPr dirty="0" sz="2700" spc="-175">
                <a:latin typeface="Carlito"/>
                <a:cs typeface="Carlito"/>
              </a:rPr>
              <a:t> </a:t>
            </a:r>
            <a:r>
              <a:rPr dirty="0" sz="2700" spc="5">
                <a:latin typeface="Carlito"/>
                <a:cs typeface="Carlito"/>
              </a:rPr>
              <a:t>of  </a:t>
            </a:r>
            <a:r>
              <a:rPr dirty="0" sz="2700" spc="-15">
                <a:latin typeface="Carlito"/>
                <a:cs typeface="Carlito"/>
              </a:rPr>
              <a:t>life:</a:t>
            </a:r>
            <a:endParaRPr sz="2700">
              <a:latin typeface="Carlito"/>
              <a:cs typeface="Carlito"/>
            </a:endParaRPr>
          </a:p>
          <a:p>
            <a:pPr lvl="1" marL="356870" marR="1685925">
              <a:lnSpc>
                <a:spcPct val="100800"/>
              </a:lnSpc>
              <a:spcBef>
                <a:spcPts val="75"/>
              </a:spcBef>
              <a:buSzPct val="96153"/>
              <a:buAutoNum type="arabicPeriod"/>
              <a:tabLst>
                <a:tab pos="608330" algn="l"/>
              </a:tabLst>
            </a:pPr>
            <a:r>
              <a:rPr dirty="0" sz="2600" spc="-15">
                <a:latin typeface="Carlito"/>
                <a:cs typeface="Carlito"/>
              </a:rPr>
              <a:t>Each </a:t>
            </a:r>
            <a:r>
              <a:rPr dirty="0" sz="2600" spc="-10">
                <a:latin typeface="Carlito"/>
                <a:cs typeface="Carlito"/>
              </a:rPr>
              <a:t>of us are </a:t>
            </a:r>
            <a:r>
              <a:rPr dirty="0" sz="2600" spc="-20">
                <a:latin typeface="Carlito"/>
                <a:cs typeface="Carlito"/>
              </a:rPr>
              <a:t>different.  </a:t>
            </a:r>
            <a:r>
              <a:rPr dirty="0" sz="2600" spc="-80">
                <a:latin typeface="Carlito"/>
                <a:cs typeface="Carlito"/>
              </a:rPr>
              <a:t>2.We </a:t>
            </a:r>
            <a:r>
              <a:rPr dirty="0" sz="2600" spc="-10">
                <a:latin typeface="Carlito"/>
                <a:cs typeface="Carlito"/>
              </a:rPr>
              <a:t>do </a:t>
            </a:r>
            <a:r>
              <a:rPr dirty="0" sz="2600" spc="-5">
                <a:latin typeface="Carlito"/>
                <a:cs typeface="Carlito"/>
              </a:rPr>
              <a:t>things</a:t>
            </a:r>
            <a:r>
              <a:rPr dirty="0" sz="2600" spc="65">
                <a:latin typeface="Carlito"/>
                <a:cs typeface="Carlito"/>
              </a:rPr>
              <a:t> </a:t>
            </a:r>
            <a:r>
              <a:rPr dirty="0" sz="2600" spc="-30">
                <a:latin typeface="Carlito"/>
                <a:cs typeface="Carlito"/>
              </a:rPr>
              <a:t>differently.</a:t>
            </a:r>
            <a:endParaRPr sz="2600">
              <a:latin typeface="Carlito"/>
              <a:cs typeface="Carlito"/>
            </a:endParaRPr>
          </a:p>
          <a:p>
            <a:pPr marL="356870" marR="461009">
              <a:lnSpc>
                <a:spcPts val="2500"/>
              </a:lnSpc>
              <a:spcBef>
                <a:spcPts val="605"/>
              </a:spcBef>
              <a:buSzPct val="96153"/>
              <a:buAutoNum type="arabicPeriod" startAt="3"/>
              <a:tabLst>
                <a:tab pos="608330" algn="l"/>
              </a:tabLst>
            </a:pPr>
            <a:r>
              <a:rPr dirty="0" sz="2600" spc="-60">
                <a:latin typeface="Carlito"/>
                <a:cs typeface="Carlito"/>
              </a:rPr>
              <a:t>We </a:t>
            </a:r>
            <a:r>
              <a:rPr dirty="0" sz="2600" spc="-25">
                <a:latin typeface="Carlito"/>
                <a:cs typeface="Carlito"/>
              </a:rPr>
              <a:t>pray </a:t>
            </a:r>
            <a:r>
              <a:rPr dirty="0" sz="2600" spc="-30">
                <a:latin typeface="Carlito"/>
                <a:cs typeface="Carlito"/>
              </a:rPr>
              <a:t>differently, </a:t>
            </a:r>
            <a:r>
              <a:rPr dirty="0" sz="2600" spc="-10">
                <a:latin typeface="Carlito"/>
                <a:cs typeface="Carlito"/>
              </a:rPr>
              <a:t>eat </a:t>
            </a:r>
            <a:r>
              <a:rPr dirty="0" sz="2600" spc="-20">
                <a:latin typeface="Carlito"/>
                <a:cs typeface="Carlito"/>
              </a:rPr>
              <a:t>different  </a:t>
            </a:r>
            <a:r>
              <a:rPr dirty="0" sz="2600" spc="-5">
                <a:latin typeface="Carlito"/>
                <a:cs typeface="Carlito"/>
              </a:rPr>
              <a:t>meals, </a:t>
            </a:r>
            <a:r>
              <a:rPr dirty="0" sz="2600" spc="-25">
                <a:latin typeface="Carlito"/>
                <a:cs typeface="Carlito"/>
              </a:rPr>
              <a:t>prefer </a:t>
            </a:r>
            <a:r>
              <a:rPr dirty="0" sz="2600" spc="-20">
                <a:latin typeface="Carlito"/>
                <a:cs typeface="Carlito"/>
              </a:rPr>
              <a:t>different </a:t>
            </a:r>
            <a:r>
              <a:rPr dirty="0" sz="2600" spc="-5">
                <a:latin typeface="Carlito"/>
                <a:cs typeface="Carlito"/>
              </a:rPr>
              <a:t>subjects</a:t>
            </a:r>
            <a:r>
              <a:rPr dirty="0" sz="2600" spc="-45">
                <a:latin typeface="Carlito"/>
                <a:cs typeface="Carlito"/>
              </a:rPr>
              <a:t> </a:t>
            </a:r>
            <a:r>
              <a:rPr dirty="0" sz="2600" spc="-15">
                <a:latin typeface="Carlito"/>
                <a:cs typeface="Carlito"/>
              </a:rPr>
              <a:t>etc.</a:t>
            </a:r>
            <a:endParaRPr sz="2600">
              <a:latin typeface="Carlito"/>
              <a:cs typeface="Carlito"/>
            </a:endParaRPr>
          </a:p>
          <a:p>
            <a:pPr marL="356870" marR="208279">
              <a:lnSpc>
                <a:spcPct val="100000"/>
              </a:lnSpc>
              <a:spcBef>
                <a:spcPts val="15"/>
              </a:spcBef>
              <a:buSzPct val="96153"/>
              <a:buAutoNum type="arabicPeriod" startAt="3"/>
              <a:tabLst>
                <a:tab pos="608330" algn="l"/>
              </a:tabLst>
            </a:pPr>
            <a:r>
              <a:rPr dirty="0" sz="2600" spc="-5">
                <a:latin typeface="Carlito"/>
                <a:cs typeface="Carlito"/>
              </a:rPr>
              <a:t>It adds beauty with </a:t>
            </a:r>
            <a:r>
              <a:rPr dirty="0" sz="2600" spc="-15">
                <a:latin typeface="Carlito"/>
                <a:cs typeface="Carlito"/>
              </a:rPr>
              <a:t>differences.  </a:t>
            </a:r>
            <a:r>
              <a:rPr dirty="0" sz="2600" spc="-5">
                <a:latin typeface="Carlito"/>
                <a:cs typeface="Carlito"/>
              </a:rPr>
              <a:t>5.It </a:t>
            </a:r>
            <a:r>
              <a:rPr dirty="0" sz="2600" spc="-10">
                <a:latin typeface="Carlito"/>
                <a:cs typeface="Carlito"/>
              </a:rPr>
              <a:t>helps </a:t>
            </a:r>
            <a:r>
              <a:rPr dirty="0" sz="2600" spc="-5">
                <a:latin typeface="Carlito"/>
                <a:cs typeface="Carlito"/>
              </a:rPr>
              <a:t>with </a:t>
            </a:r>
            <a:r>
              <a:rPr dirty="0" sz="2600" spc="-20">
                <a:latin typeface="Carlito"/>
                <a:cs typeface="Carlito"/>
              </a:rPr>
              <a:t>many </a:t>
            </a:r>
            <a:r>
              <a:rPr dirty="0" sz="2600" spc="-5">
                <a:latin typeface="Carlito"/>
                <a:cs typeface="Carlito"/>
              </a:rPr>
              <a:t>options in </a:t>
            </a:r>
            <a:r>
              <a:rPr dirty="0" sz="2600" spc="-20">
                <a:latin typeface="Carlito"/>
                <a:cs typeface="Carlito"/>
              </a:rPr>
              <a:t>life.  </a:t>
            </a:r>
            <a:r>
              <a:rPr dirty="0" sz="2600" spc="-5">
                <a:latin typeface="Carlito"/>
                <a:cs typeface="Carlito"/>
              </a:rPr>
              <a:t>6.It </a:t>
            </a:r>
            <a:r>
              <a:rPr dirty="0" sz="2600" spc="-10">
                <a:latin typeface="Carlito"/>
                <a:cs typeface="Carlito"/>
              </a:rPr>
              <a:t>gives </a:t>
            </a:r>
            <a:r>
              <a:rPr dirty="0" sz="2600" spc="-30">
                <a:latin typeface="Carlito"/>
                <a:cs typeface="Carlito"/>
              </a:rPr>
              <a:t>ways </a:t>
            </a:r>
            <a:r>
              <a:rPr dirty="0" sz="2600" spc="-15">
                <a:latin typeface="Carlito"/>
                <a:cs typeface="Carlito"/>
              </a:rPr>
              <a:t>to </a:t>
            </a:r>
            <a:r>
              <a:rPr dirty="0" sz="2600" spc="-30">
                <a:latin typeface="Carlito"/>
                <a:cs typeface="Carlito"/>
              </a:rPr>
              <a:t>keep </a:t>
            </a:r>
            <a:r>
              <a:rPr dirty="0" sz="2600" spc="-10">
                <a:latin typeface="Carlito"/>
                <a:cs typeface="Carlito"/>
              </a:rPr>
              <a:t>us </a:t>
            </a:r>
            <a:r>
              <a:rPr dirty="0" sz="2600" spc="-15">
                <a:latin typeface="Carlito"/>
                <a:cs typeface="Carlito"/>
              </a:rPr>
              <a:t>engage</a:t>
            </a:r>
            <a:r>
              <a:rPr dirty="0" sz="2600" spc="65">
                <a:latin typeface="Carlito"/>
                <a:cs typeface="Carlito"/>
              </a:rPr>
              <a:t> </a:t>
            </a:r>
            <a:r>
              <a:rPr dirty="0" sz="2600" spc="-5">
                <a:latin typeface="Carlito"/>
                <a:cs typeface="Carlito"/>
              </a:rPr>
              <a:t>and</a:t>
            </a:r>
            <a:endParaRPr sz="2600">
              <a:latin typeface="Carlito"/>
              <a:cs typeface="Carlito"/>
            </a:endParaRPr>
          </a:p>
          <a:p>
            <a:pPr marL="927100">
              <a:lnSpc>
                <a:spcPts val="2500"/>
              </a:lnSpc>
            </a:pPr>
            <a:r>
              <a:rPr dirty="0" sz="2600" spc="-10">
                <a:latin typeface="Carlito"/>
                <a:cs typeface="Carlito"/>
              </a:rPr>
              <a:t>entertained </a:t>
            </a:r>
            <a:r>
              <a:rPr dirty="0" sz="2600" spc="-5">
                <a:latin typeface="Carlito"/>
                <a:cs typeface="Carlito"/>
              </a:rPr>
              <a:t>with</a:t>
            </a:r>
            <a:r>
              <a:rPr dirty="0" sz="2600" spc="-25">
                <a:latin typeface="Carlito"/>
                <a:cs typeface="Carlito"/>
              </a:rPr>
              <a:t> </a:t>
            </a:r>
            <a:r>
              <a:rPr dirty="0" sz="2600" spc="-15">
                <a:latin typeface="Carlito"/>
                <a:cs typeface="Carlito"/>
              </a:rPr>
              <a:t>differences.</a:t>
            </a:r>
            <a:endParaRPr sz="26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239255" y="886967"/>
            <a:ext cx="2752725" cy="5819140"/>
            <a:chOff x="6239255" y="886967"/>
            <a:chExt cx="2752725" cy="5819140"/>
          </a:xfrm>
        </p:grpSpPr>
        <p:sp>
          <p:nvSpPr>
            <p:cNvPr id="5" name="object 5"/>
            <p:cNvSpPr/>
            <p:nvPr/>
          </p:nvSpPr>
          <p:spPr>
            <a:xfrm>
              <a:off x="6248399" y="886967"/>
              <a:ext cx="2743200" cy="277063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239255" y="3581400"/>
              <a:ext cx="2752344" cy="3124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90"/>
              </a:spcBef>
            </a:pPr>
            <a:r>
              <a:rPr dirty="0" spc="-10"/>
              <a:t>THE </a:t>
            </a:r>
            <a:r>
              <a:rPr dirty="0" spc="-5"/>
              <a:t>NEED </a:t>
            </a:r>
            <a:r>
              <a:rPr dirty="0" spc="-15"/>
              <a:t>FOR</a:t>
            </a:r>
            <a:r>
              <a:rPr dirty="0" spc="15"/>
              <a:t> </a:t>
            </a:r>
            <a:r>
              <a:rPr dirty="0" spc="-15"/>
              <a:t>DIVERSITY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136838"/>
            <a:ext cx="7971790" cy="542353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3000">
                <a:latin typeface="Carlito"/>
                <a:cs typeface="Carlito"/>
              </a:rPr>
              <a:t>Is it necessary </a:t>
            </a:r>
            <a:r>
              <a:rPr dirty="0" sz="3000" spc="-15">
                <a:latin typeface="Carlito"/>
                <a:cs typeface="Carlito"/>
              </a:rPr>
              <a:t>to encourage</a:t>
            </a:r>
            <a:r>
              <a:rPr dirty="0" sz="3000" spc="-120">
                <a:latin typeface="Carlito"/>
                <a:cs typeface="Carlito"/>
              </a:rPr>
              <a:t> </a:t>
            </a:r>
            <a:r>
              <a:rPr dirty="0" sz="3000" spc="-10">
                <a:latin typeface="Carlito"/>
                <a:cs typeface="Carlito"/>
              </a:rPr>
              <a:t>diversities?</a:t>
            </a:r>
            <a:endParaRPr sz="3000">
              <a:latin typeface="Carlito"/>
              <a:cs typeface="Carlito"/>
            </a:endParaRPr>
          </a:p>
          <a:p>
            <a:pPr marL="356870" marR="746760" indent="-344805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3000">
                <a:latin typeface="Carlito"/>
                <a:cs typeface="Carlito"/>
              </a:rPr>
              <a:t>Humans </a:t>
            </a:r>
            <a:r>
              <a:rPr dirty="0" sz="3000" spc="-25">
                <a:latin typeface="Carlito"/>
                <a:cs typeface="Carlito"/>
              </a:rPr>
              <a:t>have </a:t>
            </a:r>
            <a:r>
              <a:rPr dirty="0" sz="3000" spc="-20">
                <a:latin typeface="Carlito"/>
                <a:cs typeface="Carlito"/>
              </a:rPr>
              <a:t>different </a:t>
            </a:r>
            <a:r>
              <a:rPr dirty="0" sz="3000">
                <a:latin typeface="Carlito"/>
                <a:cs typeface="Carlito"/>
              </a:rPr>
              <a:t>ideas. </a:t>
            </a:r>
            <a:r>
              <a:rPr dirty="0" sz="3000" spc="-25">
                <a:latin typeface="Carlito"/>
                <a:cs typeface="Carlito"/>
              </a:rPr>
              <a:t>Different </a:t>
            </a:r>
            <a:r>
              <a:rPr dirty="0" sz="3000">
                <a:latin typeface="Carlito"/>
                <a:cs typeface="Carlito"/>
              </a:rPr>
              <a:t>ideas  </a:t>
            </a:r>
            <a:r>
              <a:rPr dirty="0" sz="3000" spc="-15">
                <a:latin typeface="Carlito"/>
                <a:cs typeface="Carlito"/>
              </a:rPr>
              <a:t>creates </a:t>
            </a:r>
            <a:r>
              <a:rPr dirty="0" sz="3000">
                <a:latin typeface="Carlito"/>
                <a:cs typeface="Carlito"/>
              </a:rPr>
              <a:t>beautiful </a:t>
            </a:r>
            <a:r>
              <a:rPr dirty="0" sz="3000" spc="-5">
                <a:latin typeface="Carlito"/>
                <a:cs typeface="Carlito"/>
              </a:rPr>
              <a:t>society which </a:t>
            </a:r>
            <a:r>
              <a:rPr dirty="0" sz="3000">
                <a:latin typeface="Carlito"/>
                <a:cs typeface="Carlito"/>
              </a:rPr>
              <a:t>is </a:t>
            </a:r>
            <a:r>
              <a:rPr dirty="0" sz="3000" spc="-15">
                <a:latin typeface="Carlito"/>
                <a:cs typeface="Carlito"/>
              </a:rPr>
              <a:t>diverse </a:t>
            </a:r>
            <a:r>
              <a:rPr dirty="0" sz="3000">
                <a:latin typeface="Carlito"/>
                <a:cs typeface="Carlito"/>
              </a:rPr>
              <a:t>in  </a:t>
            </a:r>
            <a:r>
              <a:rPr dirty="0" sz="3000" spc="-10">
                <a:latin typeface="Carlito"/>
                <a:cs typeface="Carlito"/>
              </a:rPr>
              <a:t>nature.</a:t>
            </a:r>
            <a:endParaRPr sz="3000">
              <a:latin typeface="Carlito"/>
              <a:cs typeface="Carlito"/>
            </a:endParaRPr>
          </a:p>
          <a:p>
            <a:pPr marL="356870" marR="5080" indent="-344805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3000" spc="-15">
                <a:latin typeface="Carlito"/>
                <a:cs typeface="Carlito"/>
              </a:rPr>
              <a:t>Diversity </a:t>
            </a:r>
            <a:r>
              <a:rPr dirty="0" sz="3000">
                <a:latin typeface="Carlito"/>
                <a:cs typeface="Carlito"/>
              </a:rPr>
              <a:t>adds </a:t>
            </a:r>
            <a:r>
              <a:rPr dirty="0" sz="3000" spc="-5">
                <a:latin typeface="Carlito"/>
                <a:cs typeface="Carlito"/>
              </a:rPr>
              <a:t>colour </a:t>
            </a:r>
            <a:r>
              <a:rPr dirty="0" sz="3000" spc="-15">
                <a:latin typeface="Carlito"/>
                <a:cs typeface="Carlito"/>
              </a:rPr>
              <a:t>to life. </a:t>
            </a:r>
            <a:r>
              <a:rPr dirty="0" sz="3000">
                <a:latin typeface="Carlito"/>
                <a:cs typeface="Carlito"/>
              </a:rPr>
              <a:t>It adds </a:t>
            </a:r>
            <a:r>
              <a:rPr dirty="0" sz="3000" spc="-5">
                <a:latin typeface="Carlito"/>
                <a:cs typeface="Carlito"/>
              </a:rPr>
              <a:t>beauty </a:t>
            </a:r>
            <a:r>
              <a:rPr dirty="0" sz="3000" spc="-15">
                <a:latin typeface="Carlito"/>
                <a:cs typeface="Carlito"/>
              </a:rPr>
              <a:t>to </a:t>
            </a:r>
            <a:r>
              <a:rPr dirty="0" sz="3000" spc="-5">
                <a:latin typeface="Carlito"/>
                <a:cs typeface="Carlito"/>
              </a:rPr>
              <a:t>our  culture.</a:t>
            </a:r>
            <a:endParaRPr sz="3000">
              <a:latin typeface="Carlito"/>
              <a:cs typeface="Carlito"/>
            </a:endParaRPr>
          </a:p>
          <a:p>
            <a:pPr algn="just" marL="356870" marR="299085" indent="-344805">
              <a:lnSpc>
                <a:spcPct val="90000"/>
              </a:lnSpc>
              <a:spcBef>
                <a:spcPts val="680"/>
              </a:spcBef>
              <a:buFont typeface="Arial"/>
              <a:buChar char="•"/>
              <a:tabLst>
                <a:tab pos="357505" algn="l"/>
              </a:tabLst>
            </a:pPr>
            <a:r>
              <a:rPr dirty="0" sz="3000">
                <a:latin typeface="Carlito"/>
                <a:cs typeface="Carlito"/>
              </a:rPr>
              <a:t>Humans </a:t>
            </a:r>
            <a:r>
              <a:rPr dirty="0" sz="3000" spc="-20">
                <a:latin typeface="Carlito"/>
                <a:cs typeface="Carlito"/>
              </a:rPr>
              <a:t>have different </a:t>
            </a:r>
            <a:r>
              <a:rPr dirty="0" sz="3000">
                <a:latin typeface="Carlito"/>
                <a:cs typeface="Carlito"/>
              </a:rPr>
              <a:t>skills, </a:t>
            </a:r>
            <a:r>
              <a:rPr dirty="0" sz="3000" spc="-5">
                <a:latin typeface="Carlito"/>
                <a:cs typeface="Carlito"/>
              </a:rPr>
              <a:t>some </a:t>
            </a:r>
            <a:r>
              <a:rPr dirty="0" sz="3000" spc="-15">
                <a:latin typeface="Carlito"/>
                <a:cs typeface="Carlito"/>
              </a:rPr>
              <a:t>are </a:t>
            </a:r>
            <a:r>
              <a:rPr dirty="0" sz="3000" spc="-40">
                <a:latin typeface="Carlito"/>
                <a:cs typeface="Carlito"/>
              </a:rPr>
              <a:t>painter,  </a:t>
            </a:r>
            <a:r>
              <a:rPr dirty="0" sz="3000" spc="-15">
                <a:latin typeface="Carlito"/>
                <a:cs typeface="Carlito"/>
              </a:rPr>
              <a:t>carpenters, </a:t>
            </a:r>
            <a:r>
              <a:rPr dirty="0" sz="3000" spc="-5">
                <a:latin typeface="Carlito"/>
                <a:cs typeface="Carlito"/>
              </a:rPr>
              <a:t>plumbers, some </a:t>
            </a:r>
            <a:r>
              <a:rPr dirty="0" sz="3000" spc="-30">
                <a:latin typeface="Carlito"/>
                <a:cs typeface="Carlito"/>
              </a:rPr>
              <a:t>prefer </a:t>
            </a:r>
            <a:r>
              <a:rPr dirty="0" sz="3000" spc="-15">
                <a:latin typeface="Carlito"/>
                <a:cs typeface="Carlito"/>
              </a:rPr>
              <a:t>to </a:t>
            </a:r>
            <a:r>
              <a:rPr dirty="0" sz="3000" spc="-5">
                <a:latin typeface="Carlito"/>
                <a:cs typeface="Carlito"/>
              </a:rPr>
              <a:t>write </a:t>
            </a:r>
            <a:r>
              <a:rPr dirty="0" sz="3000">
                <a:latin typeface="Carlito"/>
                <a:cs typeface="Carlito"/>
              </a:rPr>
              <a:t>and  </a:t>
            </a:r>
            <a:r>
              <a:rPr dirty="0" sz="3000" spc="-5">
                <a:latin typeface="Carlito"/>
                <a:cs typeface="Carlito"/>
              </a:rPr>
              <a:t>some </a:t>
            </a:r>
            <a:r>
              <a:rPr dirty="0" sz="3000" spc="-15">
                <a:latin typeface="Carlito"/>
                <a:cs typeface="Carlito"/>
              </a:rPr>
              <a:t>to </a:t>
            </a:r>
            <a:r>
              <a:rPr dirty="0" sz="3000" spc="-10">
                <a:latin typeface="Carlito"/>
                <a:cs typeface="Carlito"/>
              </a:rPr>
              <a:t>read.</a:t>
            </a:r>
            <a:endParaRPr sz="3000">
              <a:latin typeface="Carlito"/>
              <a:cs typeface="Carlito"/>
            </a:endParaRPr>
          </a:p>
          <a:p>
            <a:pPr marL="356870" marR="14604" indent="-344805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3000" spc="-15">
                <a:latin typeface="Carlito"/>
                <a:cs typeface="Carlito"/>
              </a:rPr>
              <a:t>Differences </a:t>
            </a:r>
            <a:r>
              <a:rPr dirty="0" sz="3000">
                <a:latin typeface="Carlito"/>
                <a:cs typeface="Carlito"/>
              </a:rPr>
              <a:t>in </a:t>
            </a:r>
            <a:r>
              <a:rPr dirty="0" sz="3000" spc="-15">
                <a:latin typeface="Carlito"/>
                <a:cs typeface="Carlito"/>
              </a:rPr>
              <a:t>interests </a:t>
            </a:r>
            <a:r>
              <a:rPr dirty="0" sz="3000">
                <a:latin typeface="Carlito"/>
                <a:cs typeface="Carlito"/>
              </a:rPr>
              <a:t>and skills </a:t>
            </a:r>
            <a:r>
              <a:rPr dirty="0" sz="3000" spc="-15">
                <a:latin typeface="Carlito"/>
                <a:cs typeface="Carlito"/>
              </a:rPr>
              <a:t>are </a:t>
            </a:r>
            <a:r>
              <a:rPr dirty="0" sz="3000">
                <a:latin typeface="Carlito"/>
                <a:cs typeface="Carlito"/>
              </a:rPr>
              <a:t>a </a:t>
            </a:r>
            <a:r>
              <a:rPr dirty="0" sz="3000" spc="-5">
                <a:latin typeface="Carlito"/>
                <a:cs typeface="Carlito"/>
              </a:rPr>
              <a:t>necessity  </a:t>
            </a:r>
            <a:r>
              <a:rPr dirty="0" sz="3000" spc="-30">
                <a:latin typeface="Carlito"/>
                <a:cs typeface="Carlito"/>
              </a:rPr>
              <a:t>for society. </a:t>
            </a:r>
            <a:r>
              <a:rPr dirty="0" sz="3000">
                <a:latin typeface="Carlito"/>
                <a:cs typeface="Carlito"/>
              </a:rPr>
              <a:t>These </a:t>
            </a:r>
            <a:r>
              <a:rPr dirty="0" sz="3000" spc="-10">
                <a:latin typeface="Carlito"/>
                <a:cs typeface="Carlito"/>
              </a:rPr>
              <a:t>varied </a:t>
            </a:r>
            <a:r>
              <a:rPr dirty="0" sz="3000" spc="-15">
                <a:latin typeface="Carlito"/>
                <a:cs typeface="Carlito"/>
              </a:rPr>
              <a:t>interests </a:t>
            </a:r>
            <a:r>
              <a:rPr dirty="0" sz="3000">
                <a:latin typeface="Carlito"/>
                <a:cs typeface="Carlito"/>
              </a:rPr>
              <a:t>and skills bring  people </a:t>
            </a:r>
            <a:r>
              <a:rPr dirty="0" sz="3000" spc="-10">
                <a:latin typeface="Carlito"/>
                <a:cs typeface="Carlito"/>
              </a:rPr>
              <a:t>together </a:t>
            </a:r>
            <a:r>
              <a:rPr dirty="0" sz="3000">
                <a:latin typeface="Carlito"/>
                <a:cs typeface="Carlito"/>
              </a:rPr>
              <a:t>and </a:t>
            </a:r>
            <a:r>
              <a:rPr dirty="0" sz="3000" spc="-25">
                <a:latin typeface="Carlito"/>
                <a:cs typeface="Carlito"/>
              </a:rPr>
              <a:t>make </a:t>
            </a:r>
            <a:r>
              <a:rPr dirty="0" sz="3000">
                <a:latin typeface="Carlito"/>
                <a:cs typeface="Carlito"/>
              </a:rPr>
              <a:t>them</a:t>
            </a:r>
            <a:r>
              <a:rPr dirty="0" sz="3000" spc="-125">
                <a:latin typeface="Carlito"/>
                <a:cs typeface="Carlito"/>
              </a:rPr>
              <a:t> </a:t>
            </a:r>
            <a:r>
              <a:rPr dirty="0" sz="3000" spc="-10">
                <a:latin typeface="Carlito"/>
                <a:cs typeface="Carlito"/>
              </a:rPr>
              <a:t>interdependent.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314070"/>
            <a:ext cx="8032115" cy="6110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40005">
              <a:lnSpc>
                <a:spcPct val="100000"/>
              </a:lnSpc>
              <a:spcBef>
                <a:spcPts val="90"/>
              </a:spcBef>
            </a:pPr>
            <a:r>
              <a:rPr dirty="0" sz="3200" spc="-10" b="1">
                <a:solidFill>
                  <a:srgbClr val="C00000"/>
                </a:solidFill>
                <a:latin typeface="Carlito"/>
                <a:cs typeface="Carlito"/>
              </a:rPr>
              <a:t>THE </a:t>
            </a:r>
            <a:r>
              <a:rPr dirty="0" sz="3200" spc="-5" b="1">
                <a:solidFill>
                  <a:srgbClr val="C00000"/>
                </a:solidFill>
                <a:latin typeface="Carlito"/>
                <a:cs typeface="Carlito"/>
              </a:rPr>
              <a:t>NEED </a:t>
            </a:r>
            <a:r>
              <a:rPr dirty="0" sz="3200" spc="-15" b="1">
                <a:solidFill>
                  <a:srgbClr val="C00000"/>
                </a:solidFill>
                <a:latin typeface="Carlito"/>
                <a:cs typeface="Carlito"/>
              </a:rPr>
              <a:t>FOR</a:t>
            </a:r>
            <a:r>
              <a:rPr dirty="0" sz="3200" spc="45" b="1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dirty="0" sz="3200" spc="-15" b="1">
                <a:solidFill>
                  <a:srgbClr val="C00000"/>
                </a:solidFill>
                <a:latin typeface="Carlito"/>
                <a:cs typeface="Carlito"/>
              </a:rPr>
              <a:t>DIVERSITY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rlito"/>
              <a:cs typeface="Carlito"/>
            </a:endParaRPr>
          </a:p>
          <a:p>
            <a:pPr marL="356870" marR="508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3200" spc="-15">
                <a:latin typeface="Carlito"/>
                <a:cs typeface="Carlito"/>
              </a:rPr>
              <a:t>Diversity </a:t>
            </a:r>
            <a:r>
              <a:rPr dirty="0" sz="3200" spc="-5">
                <a:latin typeface="Carlito"/>
                <a:cs typeface="Carlito"/>
              </a:rPr>
              <a:t>enriches </a:t>
            </a:r>
            <a:r>
              <a:rPr dirty="0" sz="3200" spc="-10">
                <a:latin typeface="Carlito"/>
                <a:cs typeface="Carlito"/>
              </a:rPr>
              <a:t>our lives. </a:t>
            </a:r>
            <a:r>
              <a:rPr dirty="0" sz="3200">
                <a:latin typeface="Carlito"/>
                <a:cs typeface="Carlito"/>
              </a:rPr>
              <a:t>It </a:t>
            </a:r>
            <a:r>
              <a:rPr dirty="0" sz="3200" spc="-25">
                <a:latin typeface="Carlito"/>
                <a:cs typeface="Carlito"/>
              </a:rPr>
              <a:t>breaks </a:t>
            </a:r>
            <a:r>
              <a:rPr dirty="0" sz="3200" spc="-15">
                <a:latin typeface="Carlito"/>
                <a:cs typeface="Carlito"/>
              </a:rPr>
              <a:t>boredom  </a:t>
            </a:r>
            <a:r>
              <a:rPr dirty="0" sz="3200" spc="-5">
                <a:latin typeface="Carlito"/>
                <a:cs typeface="Carlito"/>
              </a:rPr>
              <a:t>of </a:t>
            </a:r>
            <a:r>
              <a:rPr dirty="0" sz="3200" spc="-10">
                <a:latin typeface="Carlito"/>
                <a:cs typeface="Carlito"/>
              </a:rPr>
              <a:t>identical people </a:t>
            </a:r>
            <a:r>
              <a:rPr dirty="0" sz="3200" spc="-5">
                <a:latin typeface="Carlito"/>
                <a:cs typeface="Carlito"/>
              </a:rPr>
              <a:t>of the </a:t>
            </a:r>
            <a:r>
              <a:rPr dirty="0" sz="3200" spc="-10">
                <a:latin typeface="Carlito"/>
                <a:cs typeface="Carlito"/>
              </a:rPr>
              <a:t>society </a:t>
            </a:r>
            <a:r>
              <a:rPr dirty="0" sz="3200" spc="-5">
                <a:latin typeface="Carlito"/>
                <a:cs typeface="Carlito"/>
              </a:rPr>
              <a:t>doing the  </a:t>
            </a:r>
            <a:r>
              <a:rPr dirty="0" sz="3200" spc="-10">
                <a:latin typeface="Carlito"/>
                <a:cs typeface="Carlito"/>
              </a:rPr>
              <a:t>same </a:t>
            </a:r>
            <a:r>
              <a:rPr dirty="0" sz="3200" spc="-5">
                <a:latin typeface="Carlito"/>
                <a:cs typeface="Carlito"/>
              </a:rPr>
              <a:t>things, looking </a:t>
            </a:r>
            <a:r>
              <a:rPr dirty="0" sz="3200" spc="-10">
                <a:latin typeface="Carlito"/>
                <a:cs typeface="Carlito"/>
              </a:rPr>
              <a:t>same, </a:t>
            </a:r>
            <a:r>
              <a:rPr dirty="0" sz="3200" spc="-15">
                <a:latin typeface="Carlito"/>
                <a:cs typeface="Carlito"/>
              </a:rPr>
              <a:t>behaving </a:t>
            </a:r>
            <a:r>
              <a:rPr dirty="0" sz="3200" spc="-5">
                <a:latin typeface="Carlito"/>
                <a:cs typeface="Carlito"/>
              </a:rPr>
              <a:t>the </a:t>
            </a:r>
            <a:r>
              <a:rPr dirty="0" sz="3200" spc="-10">
                <a:latin typeface="Carlito"/>
                <a:cs typeface="Carlito"/>
              </a:rPr>
              <a:t>same  </a:t>
            </a:r>
            <a:r>
              <a:rPr dirty="0" sz="3200" spc="-5">
                <a:latin typeface="Carlito"/>
                <a:cs typeface="Carlito"/>
              </a:rPr>
              <a:t>and </a:t>
            </a:r>
            <a:r>
              <a:rPr dirty="0" sz="3200" spc="-10">
                <a:latin typeface="Carlito"/>
                <a:cs typeface="Carlito"/>
              </a:rPr>
              <a:t>so</a:t>
            </a:r>
            <a:r>
              <a:rPr dirty="0" sz="3200" spc="25">
                <a:latin typeface="Carlito"/>
                <a:cs typeface="Carlito"/>
              </a:rPr>
              <a:t> </a:t>
            </a:r>
            <a:r>
              <a:rPr dirty="0" sz="3200" spc="-10">
                <a:latin typeface="Carlito"/>
                <a:cs typeface="Carlito"/>
              </a:rPr>
              <a:t>on.</a:t>
            </a:r>
            <a:endParaRPr sz="3200">
              <a:latin typeface="Carlito"/>
              <a:cs typeface="Carlito"/>
            </a:endParaRPr>
          </a:p>
          <a:p>
            <a:pPr marL="356870" marR="222250" indent="-344805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3200" spc="-10">
                <a:latin typeface="Carlito"/>
                <a:cs typeface="Carlito"/>
              </a:rPr>
              <a:t>When </a:t>
            </a:r>
            <a:r>
              <a:rPr dirty="0" sz="3200" spc="-20">
                <a:latin typeface="Carlito"/>
                <a:cs typeface="Carlito"/>
              </a:rPr>
              <a:t>we </a:t>
            </a:r>
            <a:r>
              <a:rPr dirty="0" sz="3200" spc="-10">
                <a:latin typeface="Carlito"/>
                <a:cs typeface="Carlito"/>
              </a:rPr>
              <a:t>live </a:t>
            </a:r>
            <a:r>
              <a:rPr dirty="0" sz="3200" spc="-5">
                <a:latin typeface="Carlito"/>
                <a:cs typeface="Carlito"/>
              </a:rPr>
              <a:t>with a </a:t>
            </a:r>
            <a:r>
              <a:rPr dirty="0" sz="3200" spc="-20">
                <a:latin typeface="Carlito"/>
                <a:cs typeface="Carlito"/>
              </a:rPr>
              <a:t>diverse group </a:t>
            </a:r>
            <a:r>
              <a:rPr dirty="0" sz="3200" spc="-10">
                <a:latin typeface="Carlito"/>
                <a:cs typeface="Carlito"/>
              </a:rPr>
              <a:t>of </a:t>
            </a:r>
            <a:r>
              <a:rPr dirty="0" sz="3200" spc="-5">
                <a:latin typeface="Carlito"/>
                <a:cs typeface="Carlito"/>
              </a:rPr>
              <a:t>people,  </a:t>
            </a:r>
            <a:r>
              <a:rPr dirty="0" sz="3200" spc="-20">
                <a:latin typeface="Carlito"/>
                <a:cs typeface="Carlito"/>
              </a:rPr>
              <a:t>we </a:t>
            </a:r>
            <a:r>
              <a:rPr dirty="0" sz="3200" spc="-5">
                <a:latin typeface="Carlito"/>
                <a:cs typeface="Carlito"/>
              </a:rPr>
              <a:t>learn </a:t>
            </a:r>
            <a:r>
              <a:rPr dirty="0" sz="3200" spc="-20">
                <a:latin typeface="Carlito"/>
                <a:cs typeface="Carlito"/>
              </a:rPr>
              <a:t>from</a:t>
            </a:r>
            <a:r>
              <a:rPr dirty="0" sz="3200" spc="30">
                <a:latin typeface="Carlito"/>
                <a:cs typeface="Carlito"/>
              </a:rPr>
              <a:t> </a:t>
            </a:r>
            <a:r>
              <a:rPr dirty="0" sz="3200" spc="-10">
                <a:latin typeface="Carlito"/>
                <a:cs typeface="Carlito"/>
              </a:rPr>
              <a:t>them.</a:t>
            </a:r>
            <a:endParaRPr sz="3200">
              <a:latin typeface="Carlito"/>
              <a:cs typeface="Carlito"/>
            </a:endParaRPr>
          </a:p>
          <a:p>
            <a:pPr marL="356870" marR="861060" indent="-34480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3200" spc="-70">
                <a:latin typeface="Carlito"/>
                <a:cs typeface="Carlito"/>
              </a:rPr>
              <a:t>We </a:t>
            </a:r>
            <a:r>
              <a:rPr dirty="0" sz="3200" spc="-15">
                <a:latin typeface="Carlito"/>
                <a:cs typeface="Carlito"/>
              </a:rPr>
              <a:t>absorb </a:t>
            </a:r>
            <a:r>
              <a:rPr dirty="0" sz="3200" spc="-25">
                <a:latin typeface="Carlito"/>
                <a:cs typeface="Carlito"/>
              </a:rPr>
              <a:t>different </a:t>
            </a:r>
            <a:r>
              <a:rPr dirty="0" sz="3200" spc="-10">
                <a:latin typeface="Carlito"/>
                <a:cs typeface="Carlito"/>
              </a:rPr>
              <a:t>cultures, </a:t>
            </a:r>
            <a:r>
              <a:rPr dirty="0" sz="3200" spc="-20">
                <a:latin typeface="Carlito"/>
                <a:cs typeface="Carlito"/>
              </a:rPr>
              <a:t>we become  </a:t>
            </a:r>
            <a:r>
              <a:rPr dirty="0" sz="3200" spc="-25">
                <a:latin typeface="Carlito"/>
                <a:cs typeface="Carlito"/>
              </a:rPr>
              <a:t>more </a:t>
            </a:r>
            <a:r>
              <a:rPr dirty="0" sz="3200" spc="-20">
                <a:latin typeface="Carlito"/>
                <a:cs typeface="Carlito"/>
              </a:rPr>
              <a:t>tolerant </a:t>
            </a:r>
            <a:r>
              <a:rPr dirty="0" sz="3200" spc="-5">
                <a:latin typeface="Carlito"/>
                <a:cs typeface="Carlito"/>
              </a:rPr>
              <a:t>and</a:t>
            </a:r>
            <a:r>
              <a:rPr dirty="0" sz="3200" spc="100">
                <a:latin typeface="Carlito"/>
                <a:cs typeface="Carlito"/>
              </a:rPr>
              <a:t> </a:t>
            </a:r>
            <a:r>
              <a:rPr dirty="0" sz="3200" spc="-10">
                <a:latin typeface="Carlito"/>
                <a:cs typeface="Carlito"/>
              </a:rPr>
              <a:t>broad-minded.</a:t>
            </a:r>
            <a:endParaRPr sz="3200">
              <a:latin typeface="Carlito"/>
              <a:cs typeface="Carlito"/>
            </a:endParaRPr>
          </a:p>
          <a:p>
            <a:pPr marL="356870" marR="611505" indent="-344805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dirty="0" sz="3200" spc="-15">
                <a:latin typeface="Carlito"/>
                <a:cs typeface="Carlito"/>
              </a:rPr>
              <a:t>Diversity </a:t>
            </a:r>
            <a:r>
              <a:rPr dirty="0" sz="3200" spc="-5">
                <a:latin typeface="Carlito"/>
                <a:cs typeface="Carlito"/>
              </a:rPr>
              <a:t>leads to </a:t>
            </a:r>
            <a:r>
              <a:rPr dirty="0" sz="3200" spc="-15">
                <a:latin typeface="Carlito"/>
                <a:cs typeface="Carlito"/>
              </a:rPr>
              <a:t>development </a:t>
            </a:r>
            <a:r>
              <a:rPr dirty="0" sz="3200" spc="-10">
                <a:latin typeface="Carlito"/>
                <a:cs typeface="Carlito"/>
              </a:rPr>
              <a:t>of both the  </a:t>
            </a:r>
            <a:r>
              <a:rPr dirty="0" sz="3200" spc="-5">
                <a:latin typeface="Carlito"/>
                <a:cs typeface="Carlito"/>
              </a:rPr>
              <a:t>individual and the</a:t>
            </a:r>
            <a:r>
              <a:rPr dirty="0" sz="3200" spc="40">
                <a:latin typeface="Carlito"/>
                <a:cs typeface="Carlito"/>
              </a:rPr>
              <a:t> </a:t>
            </a:r>
            <a:r>
              <a:rPr dirty="0" sz="3200" spc="-40">
                <a:latin typeface="Carlito"/>
                <a:cs typeface="Carlito"/>
              </a:rPr>
              <a:t>society.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17520" y="3084639"/>
            <a:ext cx="3049905" cy="461645"/>
            <a:chOff x="3017520" y="3084639"/>
            <a:chExt cx="3049905" cy="461645"/>
          </a:xfrm>
        </p:grpSpPr>
        <p:sp>
          <p:nvSpPr>
            <p:cNvPr id="3" name="object 3"/>
            <p:cNvSpPr/>
            <p:nvPr/>
          </p:nvSpPr>
          <p:spPr>
            <a:xfrm>
              <a:off x="3017520" y="3084639"/>
              <a:ext cx="3049397" cy="46158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049143" y="3094862"/>
              <a:ext cx="3004566" cy="41719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/>
          <p:cNvGrpSpPr/>
          <p:nvPr/>
        </p:nvGrpSpPr>
        <p:grpSpPr>
          <a:xfrm>
            <a:off x="2014727" y="3816159"/>
            <a:ext cx="5082540" cy="461645"/>
            <a:chOff x="2014727" y="3816159"/>
            <a:chExt cx="5082540" cy="461645"/>
          </a:xfrm>
        </p:grpSpPr>
        <p:sp>
          <p:nvSpPr>
            <p:cNvPr id="6" name="object 6"/>
            <p:cNvSpPr/>
            <p:nvPr/>
          </p:nvSpPr>
          <p:spPr>
            <a:xfrm>
              <a:off x="2014727" y="3816159"/>
              <a:ext cx="5082285" cy="4615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046350" y="3826382"/>
              <a:ext cx="5039868" cy="41719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2022-04-01T08:05:42Z</dcterms:created>
  <dcterms:modified xsi:type="dcterms:W3CDTF">2022-04-01T08:05:42Z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2022-04-01T00:00:00Z</vt:filetime>
  </property>
</Properties>
</file>