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77">
          <p15:clr>
            <a:srgbClr val="A4A3A4"/>
          </p15:clr>
        </p15:guide>
        <p15:guide id="2" pos="3312">
          <p15:clr>
            <a:srgbClr val="A4A3A4"/>
          </p15:clr>
        </p15:guide>
        <p15:guide id="3" pos="576">
          <p15:clr>
            <a:srgbClr val="9AA0A6"/>
          </p15:clr>
        </p15:guide>
        <p15:guide id="4" orient="horz" pos="1728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77" orient="horz"/>
        <p:guide pos="3312"/>
        <p:guide pos="576"/>
        <p:guide pos="1728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2" Type="http://schemas.openxmlformats.org/officeDocument/2006/relationships/slide" Target="slides/slide7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195b5fcb10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195b5fcb10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195b5fcb102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195b5fcb102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195b5fcb102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195b5fcb102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195b5fcb102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195b5fcb102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195b5fcb102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195b5fcb102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195b5fcb102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195b5fcb102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0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6.png"/><Relationship Id="rId4" Type="http://schemas.openxmlformats.org/officeDocument/2006/relationships/image" Target="../media/image11.png"/><Relationship Id="rId5" Type="http://schemas.openxmlformats.org/officeDocument/2006/relationships/image" Target="../media/image9.png"/><Relationship Id="rId6" Type="http://schemas.openxmlformats.org/officeDocument/2006/relationships/image" Target="../media/image14.png"/><Relationship Id="rId7" Type="http://schemas.openxmlformats.org/officeDocument/2006/relationships/image" Target="../media/image8.png"/><Relationship Id="rId8" Type="http://schemas.openxmlformats.org/officeDocument/2006/relationships/image" Target="../media/image7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5.png"/><Relationship Id="rId4" Type="http://schemas.openxmlformats.org/officeDocument/2006/relationships/image" Target="../media/image5.png"/><Relationship Id="rId5" Type="http://schemas.openxmlformats.org/officeDocument/2006/relationships/image" Target="../media/image1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Relationship Id="rId4" Type="http://schemas.openxmlformats.org/officeDocument/2006/relationships/image" Target="../media/image6.png"/><Relationship Id="rId5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0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4073150"/>
            <a:ext cx="9144000" cy="1071872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391400" y="136525"/>
            <a:ext cx="1575816" cy="786384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2607872" y="1689725"/>
            <a:ext cx="4224000" cy="445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395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lang="en" sz="2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FACTORISATION</a:t>
            </a:r>
            <a:endParaRPr b="1" i="0" sz="28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2301626" y="2095000"/>
            <a:ext cx="4413000" cy="1218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69926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b="0" i="0" lang="en" sz="2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PERIOD </a:t>
            </a:r>
            <a:r>
              <a:rPr lang="en" sz="2500">
                <a:latin typeface="Calibri"/>
                <a:ea typeface="Calibri"/>
                <a:cs typeface="Calibri"/>
                <a:sym typeface="Calibri"/>
              </a:rPr>
              <a:t>3</a:t>
            </a:r>
            <a:endParaRPr b="0" i="0" sz="25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2700" marR="0" rtl="0" algn="l">
              <a:lnSpc>
                <a:spcPct val="100000"/>
              </a:lnSpc>
              <a:spcBef>
                <a:spcPts val="1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SUBJECT : MATHEMATICS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CHAPTER NUMBER: 1</a:t>
            </a:r>
            <a:r>
              <a:rPr b="1" lang="en"/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CHAPTER NAME : </a:t>
            </a:r>
            <a:r>
              <a:rPr b="1" lang="en"/>
              <a:t>FACTORISATION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/>
        </p:nvSpPr>
        <p:spPr>
          <a:xfrm>
            <a:off x="390550" y="499998"/>
            <a:ext cx="2640900" cy="444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3325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" sz="28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Learning outcome</a:t>
            </a:r>
            <a:endParaRPr b="1" i="0" sz="28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" name="Google Shape;63;p14"/>
          <p:cNvSpPr txBox="1"/>
          <p:nvPr/>
        </p:nvSpPr>
        <p:spPr>
          <a:xfrm>
            <a:off x="157675" y="1261250"/>
            <a:ext cx="8038200" cy="120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48615" lvl="0" marL="35433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900"/>
              <a:buFont typeface="Calibri"/>
              <a:buChar char="❑"/>
            </a:pPr>
            <a:r>
              <a:rPr i="0" lang="en" sz="2100" u="none" cap="none" strike="noStrike">
                <a:solidFill>
                  <a:srgbClr val="585858"/>
                </a:solidFill>
                <a:latin typeface="Calibri"/>
                <a:ea typeface="Calibri"/>
                <a:cs typeface="Calibri"/>
                <a:sym typeface="Calibri"/>
              </a:rPr>
              <a:t>Students will be able to understand the concept  of factorization</a:t>
            </a:r>
            <a:endParaRPr sz="1500">
              <a:solidFill>
                <a:srgbClr val="202124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-304165" lvl="0" marL="35433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1200"/>
              <a:buFont typeface="Calibri"/>
              <a:buChar char="❑"/>
            </a:pPr>
            <a:r>
              <a:rPr lang="en" sz="1800">
                <a:solidFill>
                  <a:srgbClr val="202124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Understand the different method of factorization </a:t>
            </a:r>
            <a:br>
              <a:rPr lang="en" sz="1200">
                <a:solidFill>
                  <a:srgbClr val="202124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</a:br>
            <a:endParaRPr sz="1200">
              <a:solidFill>
                <a:srgbClr val="202124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0"/>
              <a:buFont typeface="Arial"/>
              <a:buNone/>
            </a:pPr>
            <a:r>
              <a:rPr i="0" lang="en" sz="1550" u="none" cap="none" strike="noStrike">
                <a:solidFill>
                  <a:srgbClr val="333333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.</a:t>
            </a:r>
            <a:endParaRPr i="0" sz="19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4" name="Google Shape;64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315200" y="212725"/>
            <a:ext cx="1578864" cy="7833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/>
          <p:nvPr/>
        </p:nvSpPr>
        <p:spPr>
          <a:xfrm>
            <a:off x="2596150" y="331825"/>
            <a:ext cx="30000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solidFill>
                  <a:srgbClr val="FF0000"/>
                </a:solidFill>
              </a:rPr>
              <a:t>Exercise -13 C</a:t>
            </a:r>
            <a:endParaRPr/>
          </a:p>
        </p:txBody>
      </p:sp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996588"/>
            <a:ext cx="2762250" cy="76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0638" y="1915438"/>
            <a:ext cx="2501900" cy="604329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514600" y="992125"/>
            <a:ext cx="2501902" cy="76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p1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596150" y="1754125"/>
            <a:ext cx="1656900" cy="926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p15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20638" y="2772875"/>
            <a:ext cx="2501900" cy="7026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p15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2349750" y="2743200"/>
            <a:ext cx="3575546" cy="76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Google Shape;80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4829450" cy="845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933450"/>
            <a:ext cx="3678258" cy="1809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52398" y="2819475"/>
            <a:ext cx="3552650" cy="1526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" name="Google Shape;87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3045550" cy="1346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1651375"/>
            <a:ext cx="3666300" cy="2040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942075" y="664825"/>
            <a:ext cx="4013800" cy="2727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8"/>
          <p:cNvSpPr txBox="1"/>
          <p:nvPr/>
        </p:nvSpPr>
        <p:spPr>
          <a:xfrm>
            <a:off x="496900" y="590900"/>
            <a:ext cx="30000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" sz="28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Home assignment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18"/>
          <p:cNvSpPr txBox="1"/>
          <p:nvPr/>
        </p:nvSpPr>
        <p:spPr>
          <a:xfrm>
            <a:off x="188000" y="1463825"/>
            <a:ext cx="40290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</a:pPr>
            <a:r>
              <a:rPr b="0" i="0" lang="en" sz="2600" u="none" cap="none" strike="noStrike">
                <a:solidFill>
                  <a:srgbClr val="585858"/>
                </a:solidFill>
                <a:latin typeface="Calibri"/>
                <a:ea typeface="Calibri"/>
                <a:cs typeface="Calibri"/>
                <a:sym typeface="Calibri"/>
              </a:rPr>
              <a:t>Exercise 13(</a:t>
            </a:r>
            <a:r>
              <a:rPr lang="en" sz="2600">
                <a:solidFill>
                  <a:srgbClr val="585858"/>
                </a:solidFill>
                <a:latin typeface="Calibri"/>
                <a:ea typeface="Calibri"/>
                <a:cs typeface="Calibri"/>
                <a:sym typeface="Calibri"/>
              </a:rPr>
              <a:t>C</a:t>
            </a:r>
            <a:r>
              <a:rPr b="0" i="0" lang="en" sz="2600" u="none" cap="none" strike="noStrike">
                <a:solidFill>
                  <a:srgbClr val="585858"/>
                </a:solidFill>
                <a:latin typeface="Calibri"/>
                <a:ea typeface="Calibri"/>
                <a:cs typeface="Calibri"/>
                <a:sym typeface="Calibri"/>
              </a:rPr>
              <a:t>)  </a:t>
            </a:r>
            <a:r>
              <a:rPr b="0" i="0" lang="en" sz="1800" u="none" cap="none" strike="noStrike">
                <a:solidFill>
                  <a:srgbClr val="585858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6" name="Google Shape;96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315200" y="212725"/>
            <a:ext cx="1578864" cy="7833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9"/>
          <p:cNvSpPr txBox="1"/>
          <p:nvPr/>
        </p:nvSpPr>
        <p:spPr>
          <a:xfrm>
            <a:off x="877977" y="1759088"/>
            <a:ext cx="7059900" cy="1428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04125">
            <a:spAutoFit/>
          </a:bodyPr>
          <a:lstStyle/>
          <a:p>
            <a:pPr indent="0" lvl="0" marL="63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n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THANKING YOU</a:t>
            </a:r>
            <a:endParaRPr b="1" i="0" sz="40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n" sz="40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ODM EDUCATIONAL GROUP</a:t>
            </a:r>
            <a:endParaRPr b="1" i="0" sz="40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2" name="Google Shape;102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315200" y="212725"/>
            <a:ext cx="1578864" cy="7833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