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6" r:id="rId3"/>
    <p:sldId id="314" r:id="rId4"/>
    <p:sldId id="307" r:id="rId5"/>
    <p:sldId id="303" r:id="rId6"/>
    <p:sldId id="302" r:id="rId7"/>
    <p:sldId id="290" r:id="rId8"/>
    <p:sldId id="315" r:id="rId9"/>
    <p:sldId id="316" r:id="rId10"/>
    <p:sldId id="317" r:id="rId11"/>
    <p:sldId id="321" r:id="rId12"/>
    <p:sldId id="322" r:id="rId13"/>
    <p:sldId id="323" r:id="rId14"/>
    <p:sldId id="309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248" autoAdjust="0"/>
  </p:normalViewPr>
  <p:slideViewPr>
    <p:cSldViewPr snapToGrid="0">
      <p:cViewPr>
        <p:scale>
          <a:sx n="110" d="100"/>
          <a:sy n="110" d="100"/>
        </p:scale>
        <p:origin x="-9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60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37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97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21422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07699" y="1418975"/>
            <a:ext cx="6469812" cy="4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RATIO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11013"/>
            <a:ext cx="4944045" cy="147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MATHEMATICS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NUMBER: </a:t>
            </a:r>
            <a:r>
              <a:rPr lang="en" b="1" dirty="0" smtClean="0"/>
              <a:t>11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:Ratio</a:t>
            </a:r>
          </a:p>
          <a:p>
            <a:r>
              <a:rPr lang="en" b="1" dirty="0" smtClean="0"/>
              <a:t>SUB TOPIC: </a:t>
            </a:r>
            <a:r>
              <a:rPr lang="en-IN"/>
              <a:t>To divide a given Quantity into a Given Ratio</a:t>
            </a: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PERIOD NO:4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 smtClean="0"/>
              <a:t>6.Solution:</a:t>
            </a:r>
            <a:r>
              <a:rPr lang="en-IN" sz="1600" dirty="0" smtClean="0"/>
              <a:t>Ratio </a:t>
            </a:r>
            <a:r>
              <a:rPr lang="en-IN" sz="1600" dirty="0"/>
              <a:t>= 3: 7: 8</a:t>
            </a:r>
          </a:p>
          <a:p>
            <a:pPr marL="114300" indent="0">
              <a:buNone/>
            </a:pPr>
            <a:r>
              <a:rPr lang="en-IN" sz="1600" dirty="0" smtClean="0"/>
              <a:t>Sum </a:t>
            </a:r>
            <a:r>
              <a:rPr lang="en-IN" sz="1600" dirty="0"/>
              <a:t>of angles of a triangle = 180</a:t>
            </a:r>
            <a:r>
              <a:rPr lang="en-IN" sz="1600" baseline="30000" dirty="0"/>
              <a:t>0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Sum of ratios = 3 + 7 + </a:t>
            </a:r>
            <a:r>
              <a:rPr lang="en-IN" sz="1600" dirty="0" smtClean="0"/>
              <a:t>8= </a:t>
            </a:r>
            <a:r>
              <a:rPr lang="en-IN" sz="1600" dirty="0"/>
              <a:t>18</a:t>
            </a:r>
          </a:p>
          <a:p>
            <a:pPr marL="114300" indent="0">
              <a:buNone/>
            </a:pPr>
            <a:r>
              <a:rPr lang="en-IN" sz="1600" dirty="0"/>
              <a:t>Hence, the angles are calculated as</a:t>
            </a:r>
          </a:p>
          <a:p>
            <a:pPr marL="114300" indent="0">
              <a:buNone/>
            </a:pPr>
            <a:r>
              <a:rPr lang="en-IN" sz="1600" dirty="0"/>
              <a:t>Smallest angle = 3 / 18 × 180</a:t>
            </a:r>
            <a:r>
              <a:rPr lang="en-IN" sz="1600" baseline="30000" dirty="0"/>
              <a:t>0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= 3 × 10</a:t>
            </a:r>
          </a:p>
          <a:p>
            <a:pPr marL="114300" indent="0">
              <a:buNone/>
            </a:pPr>
            <a:r>
              <a:rPr lang="en-IN" sz="1600" dirty="0"/>
              <a:t>= 30</a:t>
            </a:r>
            <a:r>
              <a:rPr lang="en-IN" sz="1600" baseline="30000" dirty="0"/>
              <a:t>0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Greatest angle = 8 / 18 × 180</a:t>
            </a:r>
            <a:r>
              <a:rPr lang="en-IN" sz="1600" baseline="30000" dirty="0"/>
              <a:t>0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= 8 × </a:t>
            </a:r>
            <a:r>
              <a:rPr lang="en-IN" sz="1600" dirty="0" smtClean="0"/>
              <a:t>10= </a:t>
            </a:r>
            <a:r>
              <a:rPr lang="en-IN" sz="1600" dirty="0"/>
              <a:t>80</a:t>
            </a:r>
            <a:r>
              <a:rPr lang="en-IN" sz="1600" baseline="30000" dirty="0"/>
              <a:t>0</a:t>
            </a:r>
            <a:endParaRPr lang="en-IN" sz="1600" dirty="0"/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994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7.Solution: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Ratio of the sides of a triangle is 3: 2: 4</a:t>
            </a:r>
          </a:p>
          <a:p>
            <a:pPr marL="114300" indent="0">
              <a:buNone/>
            </a:pPr>
            <a:r>
              <a:rPr lang="en-IN" sz="1600" dirty="0"/>
              <a:t>Sum of ratios = 3 + 2 + 4= 9</a:t>
            </a:r>
          </a:p>
          <a:p>
            <a:pPr marL="114300" indent="0">
              <a:buNone/>
            </a:pPr>
            <a:r>
              <a:rPr lang="en-IN" sz="1600" dirty="0"/>
              <a:t>Perimeter of a triangle = 27 cm</a:t>
            </a:r>
          </a:p>
          <a:p>
            <a:pPr marL="114300" indent="0">
              <a:buNone/>
            </a:pPr>
            <a:r>
              <a:rPr lang="en-IN" sz="1600" dirty="0"/>
              <a:t>Length of first side = 27 / 9 × 3= 3 × 3= 9 cm</a:t>
            </a:r>
          </a:p>
          <a:p>
            <a:pPr marL="114300" indent="0">
              <a:buNone/>
            </a:pPr>
            <a:r>
              <a:rPr lang="en-IN" sz="1600" dirty="0"/>
              <a:t>Length of second side = 27 / 9 × 2= 3 × 2= 6 cm</a:t>
            </a:r>
          </a:p>
          <a:p>
            <a:pPr marL="114300" indent="0">
              <a:buNone/>
            </a:pPr>
            <a:r>
              <a:rPr lang="en-IN" sz="1600" dirty="0"/>
              <a:t>Length of third side = 27 / 9 × 4= 3 × 4= 12 cm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6808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 smtClean="0"/>
              <a:t>9.Solution</a:t>
            </a:r>
            <a:r>
              <a:rPr lang="en-IN" sz="1600" b="1" dirty="0"/>
              <a:t>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 smtClean="0"/>
              <a:t>Amount </a:t>
            </a:r>
            <a:r>
              <a:rPr lang="en-IN" sz="1600" dirty="0"/>
              <a:t>= </a:t>
            </a:r>
            <a:r>
              <a:rPr lang="en-IN" sz="1600" dirty="0" err="1"/>
              <a:t>Rs</a:t>
            </a:r>
            <a:r>
              <a:rPr lang="en-IN" sz="1600" dirty="0"/>
              <a:t> 31500</a:t>
            </a:r>
          </a:p>
          <a:p>
            <a:pPr marL="114300" indent="0">
              <a:buNone/>
            </a:pPr>
            <a:r>
              <a:rPr lang="en-IN" sz="1600" dirty="0"/>
              <a:t>Let the share of C = 1</a:t>
            </a:r>
          </a:p>
          <a:p>
            <a:pPr marL="114300" indent="0">
              <a:buNone/>
            </a:pPr>
            <a:r>
              <a:rPr lang="en-IN" sz="1600" dirty="0"/>
              <a:t>Share of B = double of </a:t>
            </a:r>
            <a:r>
              <a:rPr lang="en-IN" sz="1600" dirty="0" smtClean="0"/>
              <a:t>C= </a:t>
            </a:r>
            <a:r>
              <a:rPr lang="en-IN" sz="1600" dirty="0"/>
              <a:t>2 × </a:t>
            </a:r>
            <a:r>
              <a:rPr lang="en-IN" sz="1600" dirty="0" smtClean="0"/>
              <a:t>1= </a:t>
            </a:r>
            <a:r>
              <a:rPr lang="en-IN" sz="1600" dirty="0"/>
              <a:t>2</a:t>
            </a:r>
          </a:p>
          <a:p>
            <a:pPr marL="114300" indent="0">
              <a:buNone/>
            </a:pPr>
            <a:r>
              <a:rPr lang="en-IN" sz="1600" dirty="0"/>
              <a:t>Share of A = double of </a:t>
            </a:r>
            <a:r>
              <a:rPr lang="en-IN" sz="1600" dirty="0" smtClean="0"/>
              <a:t>B= </a:t>
            </a:r>
            <a:r>
              <a:rPr lang="en-IN" sz="1600" dirty="0"/>
              <a:t>2 × </a:t>
            </a:r>
            <a:r>
              <a:rPr lang="en-IN" sz="1600" dirty="0" smtClean="0"/>
              <a:t>2= </a:t>
            </a:r>
            <a:r>
              <a:rPr lang="en-IN" sz="1600" dirty="0"/>
              <a:t>4</a:t>
            </a:r>
          </a:p>
          <a:p>
            <a:pPr marL="114300" indent="0">
              <a:buNone/>
            </a:pPr>
            <a:r>
              <a:rPr lang="en-IN" sz="1600" dirty="0"/>
              <a:t>Therefore, given ratio will be</a:t>
            </a:r>
          </a:p>
          <a:p>
            <a:pPr marL="114300" indent="0">
              <a:buNone/>
            </a:pPr>
            <a:r>
              <a:rPr lang="en-IN" sz="1600" dirty="0"/>
              <a:t>A: B: C = 4: 2: 1</a:t>
            </a:r>
          </a:p>
          <a:p>
            <a:pPr marL="114300" indent="0">
              <a:buNone/>
            </a:pPr>
            <a:r>
              <a:rPr lang="en-IN" sz="1600" dirty="0"/>
              <a:t>Sum of ratios = 4 + 2 + </a:t>
            </a:r>
            <a:r>
              <a:rPr lang="en-IN" sz="1600" dirty="0" smtClean="0"/>
              <a:t>1= </a:t>
            </a:r>
            <a:r>
              <a:rPr lang="en-IN" sz="1600" dirty="0"/>
              <a:t>7</a:t>
            </a:r>
          </a:p>
          <a:p>
            <a:pPr marL="114300" indent="0">
              <a:buNone/>
            </a:pPr>
            <a:r>
              <a:rPr lang="en-IN" sz="1600" dirty="0"/>
              <a:t>A’s share = 4 / 7 × </a:t>
            </a:r>
            <a:r>
              <a:rPr lang="en-IN" sz="1600" dirty="0" smtClean="0"/>
              <a:t>31500= </a:t>
            </a:r>
            <a:r>
              <a:rPr lang="en-IN" sz="1600" dirty="0"/>
              <a:t>4 × </a:t>
            </a:r>
            <a:r>
              <a:rPr lang="en-IN" sz="1600" dirty="0" smtClean="0"/>
              <a:t>4500= </a:t>
            </a:r>
            <a:r>
              <a:rPr lang="en-IN" sz="1600" dirty="0" err="1"/>
              <a:t>Rs</a:t>
            </a:r>
            <a:r>
              <a:rPr lang="en-IN" sz="1600" dirty="0"/>
              <a:t> 18000</a:t>
            </a:r>
          </a:p>
          <a:p>
            <a:pPr marL="114300" indent="0">
              <a:buNone/>
            </a:pPr>
            <a:r>
              <a:rPr lang="en-IN" sz="1600" dirty="0"/>
              <a:t>B’s share = 2 / 7 × </a:t>
            </a:r>
            <a:r>
              <a:rPr lang="en-IN" sz="1600" dirty="0" smtClean="0"/>
              <a:t>31500= </a:t>
            </a:r>
            <a:r>
              <a:rPr lang="en-IN" sz="1600" dirty="0"/>
              <a:t>2 × 4500</a:t>
            </a:r>
          </a:p>
          <a:p>
            <a:pPr marL="114300" indent="0">
              <a:buNone/>
            </a:pPr>
            <a:r>
              <a:rPr lang="en-IN" sz="1600" dirty="0"/>
              <a:t>= </a:t>
            </a:r>
            <a:r>
              <a:rPr lang="en-IN" sz="1600" dirty="0" err="1"/>
              <a:t>Rs</a:t>
            </a:r>
            <a:r>
              <a:rPr lang="en-IN" sz="1600" dirty="0"/>
              <a:t> 9000</a:t>
            </a:r>
          </a:p>
          <a:p>
            <a:pPr marL="114300" indent="0">
              <a:buNone/>
            </a:pPr>
            <a:r>
              <a:rPr lang="en-IN" sz="1600" dirty="0"/>
              <a:t>C’s share = 1 / 7 × </a:t>
            </a:r>
            <a:r>
              <a:rPr lang="en-IN" sz="1600" dirty="0" smtClean="0"/>
              <a:t>31500= </a:t>
            </a:r>
            <a:r>
              <a:rPr lang="en-IN" sz="1600" dirty="0"/>
              <a:t>1 × </a:t>
            </a:r>
            <a:r>
              <a:rPr lang="en-IN" sz="1600" dirty="0" smtClean="0"/>
              <a:t>4500= </a:t>
            </a:r>
            <a:r>
              <a:rPr lang="en-IN" sz="1600" dirty="0" err="1"/>
              <a:t>Rs</a:t>
            </a:r>
            <a:r>
              <a:rPr lang="en-IN" sz="1600" dirty="0"/>
              <a:t> 4500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7670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 smtClean="0"/>
              <a:t>10.Solution</a:t>
            </a:r>
            <a:r>
              <a:rPr lang="en-IN" sz="1600" b="1" dirty="0"/>
              <a:t>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 smtClean="0"/>
              <a:t>Amount </a:t>
            </a:r>
            <a:r>
              <a:rPr lang="en-IN" sz="1600" dirty="0"/>
              <a:t>= </a:t>
            </a:r>
            <a:r>
              <a:rPr lang="en-IN" sz="1600" dirty="0" err="1"/>
              <a:t>Rs</a:t>
            </a:r>
            <a:r>
              <a:rPr lang="en-IN" sz="1600" dirty="0"/>
              <a:t> 81000</a:t>
            </a:r>
          </a:p>
          <a:p>
            <a:pPr marL="114300" indent="0">
              <a:buNone/>
            </a:pPr>
            <a:r>
              <a:rPr lang="en-IN" sz="1600" dirty="0"/>
              <a:t>Let the share of </a:t>
            </a:r>
            <a:r>
              <a:rPr lang="en-IN" sz="1600" dirty="0" err="1"/>
              <a:t>Geeta</a:t>
            </a:r>
            <a:r>
              <a:rPr lang="en-IN" sz="1600" dirty="0"/>
              <a:t> = 1</a:t>
            </a:r>
          </a:p>
          <a:p>
            <a:pPr marL="114300" indent="0">
              <a:buNone/>
            </a:pPr>
            <a:r>
              <a:rPr lang="en-IN" sz="1600" dirty="0"/>
              <a:t>Share of </a:t>
            </a:r>
            <a:r>
              <a:rPr lang="en-IN" sz="1600" dirty="0" err="1"/>
              <a:t>Mohit</a:t>
            </a:r>
            <a:r>
              <a:rPr lang="en-IN" sz="1600" dirty="0"/>
              <a:t> is 2.5 times of </a:t>
            </a:r>
            <a:r>
              <a:rPr lang="en-IN" sz="1600" dirty="0" err="1"/>
              <a:t>Geeta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Hence, share of </a:t>
            </a:r>
            <a:r>
              <a:rPr lang="en-IN" sz="1600" dirty="0" err="1"/>
              <a:t>Mohit</a:t>
            </a:r>
            <a:r>
              <a:rPr lang="en-IN" sz="1600" dirty="0"/>
              <a:t> becomes = 2.5</a:t>
            </a:r>
          </a:p>
          <a:p>
            <a:pPr marL="114300" indent="0">
              <a:buNone/>
            </a:pPr>
            <a:r>
              <a:rPr lang="en-IN" sz="1600" dirty="0"/>
              <a:t>Share of Ashok is 4 times of </a:t>
            </a:r>
            <a:r>
              <a:rPr lang="en-IN" sz="1600" dirty="0" err="1"/>
              <a:t>Mohit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Hence, share of Ashok becomes = 4 × </a:t>
            </a:r>
            <a:r>
              <a:rPr lang="en-IN" sz="1600" dirty="0" smtClean="0"/>
              <a:t>2.5= </a:t>
            </a:r>
            <a:r>
              <a:rPr lang="en-IN" sz="1600" dirty="0"/>
              <a:t>10</a:t>
            </a:r>
          </a:p>
          <a:p>
            <a:pPr marL="114300" indent="0">
              <a:buNone/>
            </a:pPr>
            <a:r>
              <a:rPr lang="en-IN" sz="1600" dirty="0"/>
              <a:t>Ratio = 1: 2.5: </a:t>
            </a:r>
            <a:r>
              <a:rPr lang="en-IN" sz="1600" dirty="0" smtClean="0"/>
              <a:t>10= </a:t>
            </a:r>
            <a:r>
              <a:rPr lang="en-IN" sz="1600" dirty="0"/>
              <a:t>1 × 2: 2.5 × 2: 10 × </a:t>
            </a:r>
            <a:r>
              <a:rPr lang="en-IN" sz="1600" dirty="0" smtClean="0"/>
              <a:t>2= </a:t>
            </a:r>
            <a:r>
              <a:rPr lang="en-IN" sz="1600" dirty="0"/>
              <a:t>2: 5: 20</a:t>
            </a:r>
          </a:p>
          <a:p>
            <a:pPr marL="114300" indent="0">
              <a:buNone/>
            </a:pPr>
            <a:r>
              <a:rPr lang="en-IN" sz="1600" dirty="0"/>
              <a:t>Thus, sum of ratios = 2 + 5 + </a:t>
            </a:r>
            <a:r>
              <a:rPr lang="en-IN" sz="1600" dirty="0" smtClean="0"/>
              <a:t>20= </a:t>
            </a:r>
            <a:r>
              <a:rPr lang="en-IN" sz="1600" dirty="0"/>
              <a:t>27</a:t>
            </a:r>
          </a:p>
          <a:p>
            <a:pPr marL="114300" indent="0">
              <a:buNone/>
            </a:pPr>
            <a:r>
              <a:rPr lang="en-IN" sz="1600" dirty="0"/>
              <a:t>Share of </a:t>
            </a:r>
            <a:r>
              <a:rPr lang="en-IN" sz="1600" dirty="0" err="1"/>
              <a:t>Geeta</a:t>
            </a:r>
            <a:r>
              <a:rPr lang="en-IN" sz="1600" dirty="0"/>
              <a:t> = 2 / 27 × </a:t>
            </a:r>
            <a:r>
              <a:rPr lang="en-IN" sz="1600" dirty="0" smtClean="0"/>
              <a:t>81000= </a:t>
            </a:r>
            <a:r>
              <a:rPr lang="en-IN" sz="1600" dirty="0"/>
              <a:t>2 × </a:t>
            </a:r>
            <a:r>
              <a:rPr lang="en-IN" sz="1600" dirty="0" smtClean="0"/>
              <a:t>3000= </a:t>
            </a:r>
            <a:r>
              <a:rPr lang="en-IN" sz="1600" dirty="0" err="1"/>
              <a:t>Rs</a:t>
            </a:r>
            <a:r>
              <a:rPr lang="en-IN" sz="1600" dirty="0"/>
              <a:t> 6000</a:t>
            </a:r>
          </a:p>
          <a:p>
            <a:pPr marL="114300" indent="0">
              <a:buNone/>
            </a:pPr>
            <a:r>
              <a:rPr lang="en-IN" sz="1600" dirty="0"/>
              <a:t>Share of </a:t>
            </a:r>
            <a:r>
              <a:rPr lang="en-IN" sz="1600" dirty="0" err="1"/>
              <a:t>Mohit</a:t>
            </a:r>
            <a:r>
              <a:rPr lang="en-IN" sz="1600" dirty="0"/>
              <a:t> = 5 / 27 × </a:t>
            </a:r>
            <a:r>
              <a:rPr lang="en-IN" sz="1600" dirty="0" smtClean="0"/>
              <a:t>81000= </a:t>
            </a:r>
            <a:r>
              <a:rPr lang="en-IN" sz="1600" dirty="0"/>
              <a:t>5 × </a:t>
            </a:r>
            <a:r>
              <a:rPr lang="en-IN" sz="1600" dirty="0" smtClean="0"/>
              <a:t>3000= </a:t>
            </a:r>
            <a:r>
              <a:rPr lang="en-IN" sz="1600" dirty="0" err="1"/>
              <a:t>Rs</a:t>
            </a:r>
            <a:r>
              <a:rPr lang="en-IN" sz="1600" dirty="0"/>
              <a:t> 15000</a:t>
            </a:r>
          </a:p>
          <a:p>
            <a:pPr marL="114300" indent="0">
              <a:buNone/>
            </a:pPr>
            <a:r>
              <a:rPr lang="en-IN" sz="1600" dirty="0"/>
              <a:t>Share of Ashok = 20 / 27 × </a:t>
            </a:r>
            <a:r>
              <a:rPr lang="en-IN" sz="1600" dirty="0" smtClean="0"/>
              <a:t>81000= </a:t>
            </a:r>
            <a:r>
              <a:rPr lang="en-IN" sz="1600" dirty="0"/>
              <a:t>20 × 3000</a:t>
            </a:r>
          </a:p>
          <a:p>
            <a:r>
              <a:rPr lang="en-IN" sz="1600" dirty="0"/>
              <a:t>= </a:t>
            </a:r>
            <a:r>
              <a:rPr lang="en-IN" sz="1600" dirty="0" err="1"/>
              <a:t>Rs</a:t>
            </a:r>
            <a:r>
              <a:rPr lang="en-IN" sz="1600" dirty="0"/>
              <a:t> 60000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498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Homework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N" dirty="0"/>
          </a:p>
        </p:txBody>
      </p:sp>
      <p:sp>
        <p:nvSpPr>
          <p:cNvPr id="2" name="Oval 1"/>
          <p:cNvSpPr/>
          <p:nvPr/>
        </p:nvSpPr>
        <p:spPr>
          <a:xfrm>
            <a:off x="1949570" y="2986939"/>
            <a:ext cx="3416060" cy="18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HW</a:t>
            </a:r>
          </a:p>
          <a:p>
            <a:pPr algn="ctr"/>
            <a:r>
              <a:rPr lang="en-US" b="1" dirty="0" smtClean="0"/>
              <a:t>Ex.11 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440000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C50AA-92E1-4EA1-8232-C1386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54" y="445025"/>
            <a:ext cx="6153646" cy="5727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CA470-F94A-4770-8999-EEE0CD45DF12}"/>
              </a:ext>
            </a:extLst>
          </p:cNvPr>
          <p:cNvSpPr txBox="1"/>
          <p:nvPr/>
        </p:nvSpPr>
        <p:spPr>
          <a:xfrm>
            <a:off x="957533" y="1431985"/>
            <a:ext cx="74445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1800" dirty="0" smtClean="0"/>
              <a:t>Students will be able to apply ratios .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en-IN" sz="18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800" dirty="0" smtClean="0"/>
              <a:t>Students will be able to divide a given quantity in a given ratio.</a:t>
            </a:r>
          </a:p>
          <a:p>
            <a:pPr lvl="0"/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4" y="4518999"/>
            <a:ext cx="1549101" cy="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C50AA-92E1-4EA1-8232-C1386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70" y="307009"/>
            <a:ext cx="8254330" cy="5727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endParaRPr lang="en-I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4" y="4518999"/>
            <a:ext cx="1549101" cy="5727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6" y="383443"/>
            <a:ext cx="5784164" cy="325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7900" y="4179304"/>
            <a:ext cx="914400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4AA984-35B5-4C7B-9B56-B1356246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476827"/>
            <a:ext cx="7788808" cy="5727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IN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endParaRPr lang="en-IN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883" y="1708030"/>
            <a:ext cx="6047117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/>
              <a:t>Concept of ratio </a:t>
            </a:r>
            <a:r>
              <a:rPr lang="en-US" dirty="0"/>
              <a:t>will be explained using a video</a:t>
            </a:r>
            <a:r>
              <a:rPr lang="en-US" dirty="0" smtClean="0"/>
              <a:t>.</a:t>
            </a:r>
          </a:p>
          <a:p>
            <a:pPr algn="just">
              <a:lnSpc>
                <a:spcPct val="115000"/>
              </a:lnSpc>
            </a:pPr>
            <a:r>
              <a:rPr lang="en-US" dirty="0"/>
              <a:t>https://www.youtube.com/watch?v=3sVi2JhHvWM</a:t>
            </a:r>
            <a:endParaRPr lang="en-US" dirty="0" smtClean="0"/>
          </a:p>
          <a:p>
            <a:pPr algn="just">
              <a:lnSpc>
                <a:spcPct val="115000"/>
              </a:lnSpc>
            </a:pPr>
            <a:endParaRPr lang="en-IN" sz="1200" dirty="0"/>
          </a:p>
          <a:p>
            <a:pPr algn="just">
              <a:lnSpc>
                <a:spcPct val="115000"/>
              </a:lnSpc>
            </a:pPr>
            <a:endParaRPr lang="en-IN" sz="1200" dirty="0">
              <a:solidFill>
                <a:srgbClr val="00B0F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</a:rPr>
              <a:t> </a:t>
            </a:r>
            <a:endParaRPr lang="en-IN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097" y="4392734"/>
            <a:ext cx="815519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45330"/>
            <a:ext cx="8520600" cy="3523545"/>
          </a:xfrm>
        </p:spPr>
        <p:txBody>
          <a:bodyPr/>
          <a:lstStyle/>
          <a:p>
            <a:pPr marL="596900" lvl="1" indent="0" algn="ctr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23" y="228600"/>
            <a:ext cx="6159645" cy="61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897" y="440082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189" y="228600"/>
            <a:ext cx="5077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Evaluation </a:t>
            </a:r>
            <a:r>
              <a:rPr lang="en-IN" dirty="0" smtClean="0">
                <a:solidFill>
                  <a:srgbClr val="FF0000"/>
                </a:solidFill>
              </a:rPr>
              <a:t>Questions Exercise 11C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5197" y="698740"/>
            <a:ext cx="8621383" cy="4218317"/>
          </a:xfrm>
        </p:spPr>
        <p:txBody>
          <a:bodyPr/>
          <a:lstStyle/>
          <a:p>
            <a:pPr marL="114300" indent="0">
              <a:buNone/>
            </a:pPr>
            <a:r>
              <a:rPr lang="en-IN" b="1" dirty="0"/>
              <a:t>1. </a:t>
            </a:r>
            <a:r>
              <a:rPr lang="en-IN" b="1" dirty="0" err="1"/>
              <a:t>Rs</a:t>
            </a:r>
            <a:r>
              <a:rPr lang="en-IN" b="1" dirty="0"/>
              <a:t> 120 is to be divided between </a:t>
            </a:r>
            <a:r>
              <a:rPr lang="en-IN" b="1" dirty="0" err="1"/>
              <a:t>Hari</a:t>
            </a:r>
            <a:r>
              <a:rPr lang="en-IN" b="1" dirty="0"/>
              <a:t> and </a:t>
            </a:r>
            <a:r>
              <a:rPr lang="en-IN" b="1" dirty="0" err="1"/>
              <a:t>Gopi</a:t>
            </a:r>
            <a:r>
              <a:rPr lang="en-IN" b="1" dirty="0"/>
              <a:t> in the ratio 5: 3. How much does each get?</a:t>
            </a:r>
            <a:endParaRPr lang="en-IN" dirty="0"/>
          </a:p>
          <a:p>
            <a:pPr marL="114300" indent="0">
              <a:buNone/>
            </a:pPr>
            <a:r>
              <a:rPr lang="en-IN" b="1" dirty="0" err="1" smtClean="0"/>
              <a:t>Solution:</a:t>
            </a:r>
            <a:r>
              <a:rPr lang="en-IN" dirty="0" err="1" smtClean="0"/>
              <a:t>Total</a:t>
            </a:r>
            <a:r>
              <a:rPr lang="en-IN" dirty="0" smtClean="0"/>
              <a:t> </a:t>
            </a:r>
            <a:r>
              <a:rPr lang="en-IN" dirty="0"/>
              <a:t>amount = </a:t>
            </a:r>
            <a:r>
              <a:rPr lang="en-IN" dirty="0" err="1"/>
              <a:t>Rs</a:t>
            </a:r>
            <a:r>
              <a:rPr lang="en-IN" dirty="0"/>
              <a:t> 120</a:t>
            </a:r>
          </a:p>
          <a:p>
            <a:pPr marL="114300" indent="0">
              <a:buNone/>
            </a:pPr>
            <a:r>
              <a:rPr lang="en-IN" dirty="0"/>
              <a:t>Amount divided between </a:t>
            </a:r>
            <a:r>
              <a:rPr lang="en-IN" dirty="0" err="1"/>
              <a:t>Hari</a:t>
            </a:r>
            <a:r>
              <a:rPr lang="en-IN" dirty="0"/>
              <a:t> and </a:t>
            </a:r>
            <a:r>
              <a:rPr lang="en-IN" dirty="0" err="1"/>
              <a:t>Gopi</a:t>
            </a:r>
            <a:r>
              <a:rPr lang="en-IN" dirty="0"/>
              <a:t> in the ratio = 5: 3</a:t>
            </a:r>
          </a:p>
          <a:p>
            <a:pPr marL="114300" indent="0">
              <a:buNone/>
            </a:pPr>
            <a:r>
              <a:rPr lang="en-IN" dirty="0" err="1" smtClean="0"/>
              <a:t>Hence,The</a:t>
            </a:r>
            <a:r>
              <a:rPr lang="en-IN" dirty="0" smtClean="0"/>
              <a:t> </a:t>
            </a:r>
            <a:r>
              <a:rPr lang="en-IN" dirty="0"/>
              <a:t>sum of ratio is as follows:</a:t>
            </a:r>
          </a:p>
          <a:p>
            <a:pPr marL="114300" indent="0">
              <a:buNone/>
            </a:pPr>
            <a:r>
              <a:rPr lang="en-IN" dirty="0"/>
              <a:t>Sum of ratio = 5 + </a:t>
            </a:r>
            <a:r>
              <a:rPr lang="en-IN" dirty="0" smtClean="0"/>
              <a:t>3= </a:t>
            </a:r>
            <a:r>
              <a:rPr lang="en-IN" dirty="0"/>
              <a:t>8</a:t>
            </a:r>
          </a:p>
          <a:p>
            <a:pPr marL="114300" indent="0">
              <a:buNone/>
            </a:pPr>
            <a:r>
              <a:rPr lang="en-IN" dirty="0"/>
              <a:t>Hence, </a:t>
            </a:r>
            <a:r>
              <a:rPr lang="en-IN" dirty="0" err="1"/>
              <a:t>Hari’s</a:t>
            </a:r>
            <a:r>
              <a:rPr lang="en-IN" dirty="0"/>
              <a:t> and </a:t>
            </a:r>
            <a:r>
              <a:rPr lang="en-IN" dirty="0" err="1"/>
              <a:t>Gopi’s</a:t>
            </a:r>
            <a:r>
              <a:rPr lang="en-IN" dirty="0"/>
              <a:t> share will be as follows:</a:t>
            </a:r>
          </a:p>
          <a:p>
            <a:pPr marL="114300" indent="0">
              <a:buNone/>
            </a:pPr>
            <a:r>
              <a:rPr lang="en-IN" dirty="0" err="1"/>
              <a:t>Hari’s</a:t>
            </a:r>
            <a:r>
              <a:rPr lang="en-IN" dirty="0"/>
              <a:t> share = (120 × 5) / </a:t>
            </a:r>
            <a:r>
              <a:rPr lang="en-IN" dirty="0" smtClean="0"/>
              <a:t>8= </a:t>
            </a:r>
            <a:r>
              <a:rPr lang="en-IN" dirty="0" err="1"/>
              <a:t>Rs</a:t>
            </a:r>
            <a:r>
              <a:rPr lang="en-IN" dirty="0"/>
              <a:t> 75</a:t>
            </a:r>
          </a:p>
          <a:p>
            <a:pPr marL="114300" indent="0">
              <a:buNone/>
            </a:pPr>
            <a:r>
              <a:rPr lang="en-IN" dirty="0" err="1"/>
              <a:t>Gopi’s</a:t>
            </a:r>
            <a:r>
              <a:rPr lang="en-IN" dirty="0"/>
              <a:t> share = (120 × 3) / </a:t>
            </a:r>
            <a:r>
              <a:rPr lang="en-IN" dirty="0" smtClean="0"/>
              <a:t>8= </a:t>
            </a:r>
            <a:r>
              <a:rPr lang="en-IN" dirty="0" err="1"/>
              <a:t>Rs</a:t>
            </a:r>
            <a:r>
              <a:rPr lang="en-IN" dirty="0"/>
              <a:t> 45</a:t>
            </a:r>
          </a:p>
          <a:p>
            <a:pPr marL="114300" indent="0">
              <a:buNone/>
            </a:pPr>
            <a:r>
              <a:rPr lang="en-IN" dirty="0"/>
              <a:t>Therefore, </a:t>
            </a:r>
            <a:r>
              <a:rPr lang="en-IN" dirty="0" err="1"/>
              <a:t>Hari</a:t>
            </a:r>
            <a:r>
              <a:rPr lang="en-IN" dirty="0"/>
              <a:t> get </a:t>
            </a:r>
            <a:r>
              <a:rPr lang="en-IN" dirty="0" err="1"/>
              <a:t>Rs</a:t>
            </a:r>
            <a:r>
              <a:rPr lang="en-IN" dirty="0"/>
              <a:t> 75 and </a:t>
            </a:r>
            <a:r>
              <a:rPr lang="en-IN" dirty="0" err="1"/>
              <a:t>Gopi</a:t>
            </a:r>
            <a:r>
              <a:rPr lang="en-IN" dirty="0"/>
              <a:t> get </a:t>
            </a:r>
            <a:r>
              <a:rPr lang="en-IN" dirty="0" err="1"/>
              <a:t>Rs</a:t>
            </a:r>
            <a:r>
              <a:rPr lang="en-IN" dirty="0"/>
              <a:t> 45</a:t>
            </a:r>
          </a:p>
          <a:p>
            <a:pPr marL="11430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88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3. Divide 81 into three parts in the ratio 2: 3: 4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Solution : </a:t>
            </a:r>
            <a:r>
              <a:rPr lang="en-IN" sz="1600" dirty="0" smtClean="0"/>
              <a:t>Number </a:t>
            </a:r>
            <a:r>
              <a:rPr lang="en-IN" sz="1600" dirty="0"/>
              <a:t>= 81</a:t>
            </a:r>
          </a:p>
          <a:p>
            <a:pPr marL="114300" indent="0">
              <a:buNone/>
            </a:pPr>
            <a:r>
              <a:rPr lang="en-IN" sz="1600" dirty="0"/>
              <a:t>Ratio = 2: 3: 4</a:t>
            </a:r>
          </a:p>
          <a:p>
            <a:pPr marL="114300" indent="0">
              <a:buNone/>
            </a:pPr>
            <a:r>
              <a:rPr lang="en-IN" sz="1600" dirty="0"/>
              <a:t>Hence, the sum of ratio is calculated as follows</a:t>
            </a:r>
          </a:p>
          <a:p>
            <a:pPr marL="114300" indent="0">
              <a:buNone/>
            </a:pPr>
            <a:r>
              <a:rPr lang="en-IN" sz="1600" dirty="0"/>
              <a:t>Sum of ratios = 2 + 3 + </a:t>
            </a:r>
            <a:r>
              <a:rPr lang="en-IN" sz="1600" dirty="0" smtClean="0"/>
              <a:t>4= </a:t>
            </a:r>
            <a:r>
              <a:rPr lang="en-IN" sz="1600" dirty="0"/>
              <a:t>9</a:t>
            </a:r>
          </a:p>
          <a:p>
            <a:pPr marL="114300" indent="0">
              <a:buNone/>
            </a:pPr>
            <a:r>
              <a:rPr lang="en-IN" sz="1600" dirty="0"/>
              <a:t>First divide = 2 / 9</a:t>
            </a:r>
            <a:r>
              <a:rPr lang="en-IN" sz="1600" b="1" dirty="0"/>
              <a:t> </a:t>
            </a:r>
            <a:r>
              <a:rPr lang="en-IN" sz="1600" dirty="0"/>
              <a:t>× </a:t>
            </a:r>
            <a:r>
              <a:rPr lang="en-IN" sz="1600" dirty="0" smtClean="0"/>
              <a:t>81= </a:t>
            </a:r>
            <a:r>
              <a:rPr lang="en-IN" sz="1600" dirty="0"/>
              <a:t>18</a:t>
            </a:r>
          </a:p>
          <a:p>
            <a:pPr marL="114300" indent="0">
              <a:buNone/>
            </a:pPr>
            <a:r>
              <a:rPr lang="en-IN" sz="1600" dirty="0"/>
              <a:t>Second divide = 3 / 9 × </a:t>
            </a:r>
            <a:r>
              <a:rPr lang="en-IN" sz="1600" dirty="0" smtClean="0"/>
              <a:t>81= </a:t>
            </a:r>
            <a:r>
              <a:rPr lang="en-IN" sz="1600" dirty="0"/>
              <a:t>27</a:t>
            </a:r>
          </a:p>
          <a:p>
            <a:pPr marL="114300" indent="0">
              <a:buNone/>
            </a:pPr>
            <a:r>
              <a:rPr lang="en-IN" sz="1600" dirty="0"/>
              <a:t>Third divide = 4 / 9 × </a:t>
            </a:r>
            <a:r>
              <a:rPr lang="en-IN" sz="1600" dirty="0" smtClean="0"/>
              <a:t>81= </a:t>
            </a:r>
            <a:r>
              <a:rPr lang="en-IN" sz="1600" dirty="0"/>
              <a:t>36</a:t>
            </a:r>
          </a:p>
          <a:p>
            <a:pPr marL="114300" indent="0">
              <a:buNone/>
            </a:pPr>
            <a:r>
              <a:rPr lang="en-IN" sz="1600" dirty="0"/>
              <a:t>Therefore, 81 can be divided into 18, 27 and 36 in the ratio 2: 3: 4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9542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5. A profit of </a:t>
            </a:r>
            <a:r>
              <a:rPr lang="en-IN" sz="1600" b="1" dirty="0" err="1"/>
              <a:t>Rs</a:t>
            </a:r>
            <a:r>
              <a:rPr lang="en-IN" sz="1600" b="1" dirty="0"/>
              <a:t> 2, 500 is to be shared among three persons in the ratio 6: 9: 10. How much does each person get?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6</a:t>
            </a:r>
            <a:r>
              <a:rPr lang="en-IN" sz="1600" b="1" dirty="0"/>
              <a:t>. The angles of a triangle are in the ratio 3: 7: 8. Find the greatest and the smallest angles.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7</a:t>
            </a:r>
            <a:r>
              <a:rPr lang="en-IN" sz="1600" b="1" dirty="0"/>
              <a:t>. The sides of a triangle are in the ratio 3: 2: 4. If the perimeter of the triangle is 27 cm, find the length of each side.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8</a:t>
            </a:r>
            <a:r>
              <a:rPr lang="en-IN" sz="1600" b="1" dirty="0"/>
              <a:t>. An alloy of zinc and copper weighs 12 ½ kg. If in the alloy, the ratio of zinc and copper is 1: 4, find the weight of copper in it.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9</a:t>
            </a:r>
            <a:r>
              <a:rPr lang="en-IN" sz="1600" b="1" dirty="0"/>
              <a:t>. How will </a:t>
            </a:r>
            <a:r>
              <a:rPr lang="en-IN" sz="1600" b="1" dirty="0" err="1"/>
              <a:t>Rs</a:t>
            </a:r>
            <a:r>
              <a:rPr lang="en-IN" sz="1600" b="1" dirty="0"/>
              <a:t> 31500 be shared between A, B and C; if A gets the double of what B gets, and B gets the double of what C gets?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 smtClean="0"/>
              <a:t>10</a:t>
            </a:r>
            <a:r>
              <a:rPr lang="en-IN" sz="1600" b="1" dirty="0"/>
              <a:t>. </a:t>
            </a:r>
            <a:r>
              <a:rPr lang="en-IN" sz="1600" b="1" dirty="0" err="1"/>
              <a:t>Mr.</a:t>
            </a:r>
            <a:r>
              <a:rPr lang="en-IN" sz="1600" b="1" dirty="0"/>
              <a:t> Gupta divides </a:t>
            </a:r>
            <a:r>
              <a:rPr lang="en-IN" sz="1600" b="1" dirty="0" err="1"/>
              <a:t>Rs</a:t>
            </a:r>
            <a:r>
              <a:rPr lang="en-IN" sz="1600" b="1" dirty="0"/>
              <a:t> 81000 among his three children Ashok, </a:t>
            </a:r>
            <a:r>
              <a:rPr lang="en-IN" sz="1600" b="1" dirty="0" err="1"/>
              <a:t>Mohit</a:t>
            </a:r>
            <a:r>
              <a:rPr lang="en-IN" sz="1600" b="1" dirty="0"/>
              <a:t> and </a:t>
            </a:r>
            <a:r>
              <a:rPr lang="en-IN" sz="1600" b="1" dirty="0" err="1"/>
              <a:t>Geeta</a:t>
            </a:r>
            <a:r>
              <a:rPr lang="en-IN" sz="1600" b="1" dirty="0"/>
              <a:t> in such a way that Ashok gets four times what </a:t>
            </a:r>
            <a:r>
              <a:rPr lang="en-IN" sz="1600" b="1" dirty="0" err="1"/>
              <a:t>Mohit</a:t>
            </a:r>
            <a:r>
              <a:rPr lang="en-IN" sz="1600" b="1" dirty="0"/>
              <a:t> gets and </a:t>
            </a:r>
            <a:r>
              <a:rPr lang="en-IN" sz="1600" b="1" dirty="0" err="1"/>
              <a:t>Mohit</a:t>
            </a:r>
            <a:r>
              <a:rPr lang="en-IN" sz="1600" b="1" dirty="0"/>
              <a:t> gets 2.5 times what </a:t>
            </a:r>
            <a:r>
              <a:rPr lang="en-IN" sz="1600" b="1" dirty="0" err="1"/>
              <a:t>Geeta</a:t>
            </a:r>
            <a:r>
              <a:rPr lang="en-IN" sz="1600" b="1" dirty="0"/>
              <a:t> gets. Find the share of each of them.</a:t>
            </a:r>
            <a:endParaRPr lang="en-IN" sz="1600" dirty="0"/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105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43363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 smtClean="0"/>
              <a:t>5.Solution</a:t>
            </a:r>
            <a:r>
              <a:rPr lang="en-IN" sz="1600" b="1" dirty="0"/>
              <a:t>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 smtClean="0"/>
              <a:t>Total </a:t>
            </a:r>
            <a:r>
              <a:rPr lang="en-IN" sz="1600" dirty="0"/>
              <a:t>profit = </a:t>
            </a:r>
            <a:r>
              <a:rPr lang="en-IN" sz="1600" dirty="0" err="1"/>
              <a:t>Rs</a:t>
            </a:r>
            <a:r>
              <a:rPr lang="en-IN" sz="1600" dirty="0"/>
              <a:t> 2, 500</a:t>
            </a:r>
          </a:p>
          <a:p>
            <a:pPr marL="114300" indent="0">
              <a:buNone/>
            </a:pPr>
            <a:r>
              <a:rPr lang="en-IN" sz="1600" dirty="0"/>
              <a:t>Ratio = 6: 9: 10</a:t>
            </a:r>
          </a:p>
          <a:p>
            <a:pPr marL="114300" indent="0">
              <a:buNone/>
            </a:pPr>
            <a:r>
              <a:rPr lang="en-IN" sz="1600" dirty="0"/>
              <a:t>Sum of ratio = 6 + 9 + </a:t>
            </a:r>
            <a:r>
              <a:rPr lang="en-IN" sz="1600" dirty="0" smtClean="0"/>
              <a:t>10= </a:t>
            </a:r>
            <a:r>
              <a:rPr lang="en-IN" sz="1600" dirty="0"/>
              <a:t>25</a:t>
            </a:r>
          </a:p>
          <a:p>
            <a:pPr marL="114300" indent="0">
              <a:buNone/>
            </a:pPr>
            <a:r>
              <a:rPr lang="en-IN" sz="1600" dirty="0"/>
              <a:t>Share of first person = 6 / 25 × 2500</a:t>
            </a:r>
          </a:p>
          <a:p>
            <a:pPr marL="114300" indent="0">
              <a:buNone/>
            </a:pPr>
            <a:r>
              <a:rPr lang="en-IN" sz="1600" dirty="0"/>
              <a:t>= 6 × </a:t>
            </a:r>
            <a:r>
              <a:rPr lang="en-IN" sz="1600" dirty="0" smtClean="0"/>
              <a:t>100= </a:t>
            </a:r>
            <a:r>
              <a:rPr lang="en-IN" sz="1600" dirty="0"/>
              <a:t>600</a:t>
            </a:r>
          </a:p>
          <a:p>
            <a:pPr marL="114300" indent="0">
              <a:buNone/>
            </a:pPr>
            <a:r>
              <a:rPr lang="en-IN" sz="1600" dirty="0"/>
              <a:t>Share of second person = 9 / 25 × </a:t>
            </a:r>
            <a:r>
              <a:rPr lang="en-IN" sz="1600" dirty="0" smtClean="0"/>
              <a:t>2500= </a:t>
            </a:r>
            <a:r>
              <a:rPr lang="en-IN" sz="1600" dirty="0"/>
              <a:t>9 × </a:t>
            </a:r>
            <a:r>
              <a:rPr lang="en-IN" sz="1600" dirty="0" smtClean="0"/>
              <a:t>100= </a:t>
            </a:r>
            <a:r>
              <a:rPr lang="en-IN" sz="1600" dirty="0"/>
              <a:t>900</a:t>
            </a:r>
          </a:p>
          <a:p>
            <a:pPr marL="114300" indent="0">
              <a:buNone/>
            </a:pPr>
            <a:r>
              <a:rPr lang="en-IN" sz="1600" dirty="0"/>
              <a:t>Share of third person = 10 / 25 × 2500</a:t>
            </a:r>
          </a:p>
          <a:p>
            <a:pPr marL="114300" indent="0">
              <a:buNone/>
            </a:pPr>
            <a:r>
              <a:rPr lang="en-IN" sz="1600" dirty="0"/>
              <a:t>= 10 × </a:t>
            </a:r>
            <a:r>
              <a:rPr lang="en-IN" sz="1600" dirty="0" smtClean="0"/>
              <a:t>100= </a:t>
            </a:r>
            <a:r>
              <a:rPr lang="en-IN" sz="1600" dirty="0"/>
              <a:t>1000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6002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931</Words>
  <Application>Microsoft Office PowerPoint</Application>
  <PresentationFormat>On-screen Show (16:9)</PresentationFormat>
  <Paragraphs>106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Learning outcomes </vt:lpstr>
      <vt:lpstr>RATIO</vt:lpstr>
      <vt:lpstr>Ratio</vt:lpstr>
      <vt:lpstr>PowerPoint Presentation</vt:lpstr>
      <vt:lpstr>PowerPoint Presentation</vt:lpstr>
      <vt:lpstr>Evaluation Question</vt:lpstr>
      <vt:lpstr>Evaluation Question</vt:lpstr>
      <vt:lpstr>Evaluation Question</vt:lpstr>
      <vt:lpstr>Evaluation Question</vt:lpstr>
      <vt:lpstr>Evaluation Question</vt:lpstr>
      <vt:lpstr>Evaluation Question</vt:lpstr>
      <vt:lpstr>Evaluation Question</vt:lpstr>
      <vt:lpstr> 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124</cp:revision>
  <dcterms:modified xsi:type="dcterms:W3CDTF">2021-09-13T17:24:07Z</dcterms:modified>
</cp:coreProperties>
</file>