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0" r:id="rId4"/>
    <p:sldId id="259" r:id="rId5"/>
    <p:sldId id="261" r:id="rId6"/>
    <p:sldId id="272" r:id="rId7"/>
    <p:sldId id="26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70" r:id="rId20"/>
    <p:sldId id="271" r:id="rId2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htUlZLolv1RhRTInQG4EAVzLVls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" name="Google Shape;4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595539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510928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352399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31677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306794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07982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630140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644229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711706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1" name="Google Shape;161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1" name="Google Shape;171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Google Shape;8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Google Shape;8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298056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820342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45491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8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18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1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3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9" name="Google Shape;29;p2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24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4" name="Google Shape;34;p24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5" name="Google Shape;35;p24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6" name="Google Shape;36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5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39" name="Google Shape;39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6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2" name="Google Shape;42;p2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3" name="Google Shape;43;p2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77640"/>
            <a:ext cx="9144000" cy="136586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2675" y="214225"/>
            <a:ext cx="1578401" cy="78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1"/>
          <p:cNvSpPr txBox="1"/>
          <p:nvPr/>
        </p:nvSpPr>
        <p:spPr>
          <a:xfrm>
            <a:off x="1207699" y="1174424"/>
            <a:ext cx="6469812" cy="483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FUNDAMENTAL OPERATIONS</a:t>
            </a:r>
            <a:endParaRPr sz="3200" b="1" i="0" u="none" strike="noStrike" cap="none" dirty="0">
              <a:solidFill>
                <a:srgbClr val="FF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1041991" y="2177093"/>
            <a:ext cx="7049386" cy="1470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IN" sz="24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SUBJECT : MATHEMATICS</a:t>
            </a:r>
            <a:endParaRPr sz="2400" b="1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IN" sz="24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CHAPTER NUMBER:19</a:t>
            </a:r>
            <a:endParaRPr sz="2400" b="1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IN" sz="24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CHAPTER NAME :</a:t>
            </a:r>
            <a:r>
              <a:rPr lang="en-IN" sz="2400" b="1" dirty="0">
                <a:latin typeface="Calibri" panose="020F0502020204030204" pitchFamily="34" charset="0"/>
                <a:cs typeface="Calibri" panose="020F0502020204030204" pitchFamily="34" charset="0"/>
              </a:rPr>
              <a:t>FUNDAMENTAL OPERATIONS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IN" sz="24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SUBTOPIC : </a:t>
            </a:r>
            <a:r>
              <a:rPr lang="en-IN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Multiplication of Monomial and Polynomial.</a:t>
            </a:r>
            <a:endParaRPr sz="2400" b="1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4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PERIOD NO: 4</a:t>
            </a:r>
            <a:endParaRPr sz="2400" b="1" i="0" u="none" strike="noStrike" cap="none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433630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8"/>
          <p:cNvSpPr/>
          <p:nvPr/>
        </p:nvSpPr>
        <p:spPr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8"/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IN" sz="2000" dirty="0">
                <a:solidFill>
                  <a:srgbClr val="FF0000"/>
                </a:solidFill>
              </a:rPr>
              <a:t>Evaluation Question EX-19 C</a:t>
            </a:r>
            <a:endParaRPr sz="2000" dirty="0">
              <a:solidFill>
                <a:srgbClr val="FF0000"/>
              </a:solidFill>
            </a:endParaRPr>
          </a:p>
        </p:txBody>
      </p:sp>
      <p:sp>
        <p:nvSpPr>
          <p:cNvPr id="104" name="Google Shape;104;p8"/>
          <p:cNvSpPr txBox="1">
            <a:spLocks noGrp="1"/>
          </p:cNvSpPr>
          <p:nvPr>
            <p:ph type="body" idx="1"/>
          </p:nvPr>
        </p:nvSpPr>
        <p:spPr>
          <a:xfrm>
            <a:off x="311700" y="921214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6. Multiply: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IN" sz="1800" b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3a + 4b – 5c and 3a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(ii) – 5xy and – xy</a:t>
            </a:r>
            <a:r>
              <a:rPr lang="en-IN" sz="1800" b="1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– 6x</a:t>
            </a:r>
            <a:r>
              <a:rPr lang="en-IN" sz="1800" b="1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Solution: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3a + 4b – 5c and 3a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(3a + 4b – 5c) × 3a = 3a × 3a + 4b × 3a – 5c × 3a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 further calculation, we get  9a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1+1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+ 12ab – 15ac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= 9a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+ 12ab – 15ac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Therefore, the multiplication of 3a + 4b – 5c and 3a = 9a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+ 12ab – 15ac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600" dirty="0"/>
          </a:p>
        </p:txBody>
      </p:sp>
    </p:spTree>
    <p:extLst>
      <p:ext uri="{BB962C8B-B14F-4D97-AF65-F5344CB8AC3E}">
        <p14:creationId xmlns:p14="http://schemas.microsoft.com/office/powerpoint/2010/main" val="3551381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433630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8"/>
          <p:cNvSpPr/>
          <p:nvPr/>
        </p:nvSpPr>
        <p:spPr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8"/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IN" sz="2000" dirty="0">
                <a:solidFill>
                  <a:srgbClr val="FF0000"/>
                </a:solidFill>
              </a:rPr>
              <a:t>Evaluation Question EX-19 C</a:t>
            </a:r>
            <a:endParaRPr sz="2000" dirty="0">
              <a:solidFill>
                <a:srgbClr val="FF0000"/>
              </a:solidFill>
            </a:endParaRPr>
          </a:p>
        </p:txBody>
      </p:sp>
      <p:sp>
        <p:nvSpPr>
          <p:cNvPr id="104" name="Google Shape;104;p8"/>
          <p:cNvSpPr txBox="1">
            <a:spLocks noGrp="1"/>
          </p:cNvSpPr>
          <p:nvPr>
            <p:ph type="body" idx="1"/>
          </p:nvPr>
        </p:nvSpPr>
        <p:spPr>
          <a:xfrm>
            <a:off x="311700" y="921214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Solution: 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(ii) – 5xy and – xy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– 6x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– 5xy × (- xy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– 6x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y) = – 5xy × – xy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– 5xy × – 6x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= 5x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1+1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+ 30x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1+1</a:t>
            </a:r>
            <a:r>
              <a:rPr lang="en-IN" baseline="30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= 5x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+ 30x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Therefore, the multiplication of – 5xy and – xy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– 6x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 = 5x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+ 30x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7. Multiply: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IN" sz="1800" b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x + 2 and x + 10</a:t>
            </a:r>
            <a:r>
              <a:rPr lang="en-IN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</a:t>
            </a: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(ii) x + 5 and x – 3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(iii) x – 5 and x + 3</a:t>
            </a:r>
            <a:r>
              <a:rPr lang="en-IN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</a:t>
            </a: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(iv) x – 5 and x – 3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(v) 2x + y and x + 3y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600" dirty="0"/>
          </a:p>
        </p:txBody>
      </p:sp>
    </p:spTree>
    <p:extLst>
      <p:ext uri="{BB962C8B-B14F-4D97-AF65-F5344CB8AC3E}">
        <p14:creationId xmlns:p14="http://schemas.microsoft.com/office/powerpoint/2010/main" val="4280642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433630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8"/>
          <p:cNvSpPr/>
          <p:nvPr/>
        </p:nvSpPr>
        <p:spPr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8"/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IN" sz="2000" dirty="0">
                <a:solidFill>
                  <a:srgbClr val="FF0000"/>
                </a:solidFill>
              </a:rPr>
              <a:t>Evaluation Question EX-19 C</a:t>
            </a:r>
            <a:endParaRPr sz="2000" dirty="0">
              <a:solidFill>
                <a:srgbClr val="FF0000"/>
              </a:solidFill>
            </a:endParaRPr>
          </a:p>
        </p:txBody>
      </p:sp>
      <p:sp>
        <p:nvSpPr>
          <p:cNvPr id="104" name="Google Shape;104;p8"/>
          <p:cNvSpPr txBox="1">
            <a:spLocks noGrp="1"/>
          </p:cNvSpPr>
          <p:nvPr>
            <p:ph type="body" idx="1"/>
          </p:nvPr>
        </p:nvSpPr>
        <p:spPr>
          <a:xfrm>
            <a:off x="311700" y="921214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Solution:</a:t>
            </a:r>
            <a:r>
              <a:rPr lang="en-IN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x + 2 and x + 10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given expression is calculated as follows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(x + 2) × (x + 10) = x × (x + 10) + 2 × (x + 10)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= 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+ 10x + 2x + 20</a:t>
            </a:r>
            <a:r>
              <a:rPr lang="en-IN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= 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+ 12x + 20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Hence, the multiplication of (x + 2) and (x + 10) = 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+ 12x + 20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(ii) x + 5 and x – 3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given expression is calculated as follows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(x + 5) × (x – 3) = x × (x – 3) + 5 × (x – 3)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 simplification, we get 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– 3x + 5x – 15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= 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+ 2x – 15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Hence, the multiplication of (x + 5) and (x – 3) = 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+ 2x – 15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600" dirty="0"/>
          </a:p>
        </p:txBody>
      </p:sp>
    </p:spTree>
    <p:extLst>
      <p:ext uri="{BB962C8B-B14F-4D97-AF65-F5344CB8AC3E}">
        <p14:creationId xmlns:p14="http://schemas.microsoft.com/office/powerpoint/2010/main" val="330669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433630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8"/>
          <p:cNvSpPr/>
          <p:nvPr/>
        </p:nvSpPr>
        <p:spPr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8"/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IN" sz="2000" dirty="0">
                <a:solidFill>
                  <a:srgbClr val="FF0000"/>
                </a:solidFill>
              </a:rPr>
              <a:t>Evaluation Question EX-19 C</a:t>
            </a:r>
            <a:endParaRPr sz="2000" dirty="0">
              <a:solidFill>
                <a:srgbClr val="FF0000"/>
              </a:solidFill>
            </a:endParaRPr>
          </a:p>
        </p:txBody>
      </p:sp>
      <p:sp>
        <p:nvSpPr>
          <p:cNvPr id="104" name="Google Shape;104;p8"/>
          <p:cNvSpPr txBox="1">
            <a:spLocks noGrp="1"/>
          </p:cNvSpPr>
          <p:nvPr>
            <p:ph type="body" idx="1"/>
          </p:nvPr>
        </p:nvSpPr>
        <p:spPr>
          <a:xfrm>
            <a:off x="311700" y="921214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Solution:</a:t>
            </a:r>
            <a:r>
              <a:rPr lang="en-IN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(iii) x – 5 and x + 3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given expression is calculated as follows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(x – 5) × (x + 3) = x × (x + 3) – 5 × (x + 3)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 further calculation, we get 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+ 3x – 5x – 15 = 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– 2x – 15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Hence, the multiplication of (x – 5) and (x + 3) = 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– 2x – 15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(iv) x – 5 and x – 3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given expression is calculated as,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(x – 5) × (x – 3) = x × (x – 3) – 5 × (x – 3)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 further calculation, we get 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– 3x – 5x + 15 = 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– 8x + 15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Hence, the multiplication of (x – 5) and (x – 3) = 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– 8x + 15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600" dirty="0"/>
          </a:p>
        </p:txBody>
      </p:sp>
    </p:spTree>
    <p:extLst>
      <p:ext uri="{BB962C8B-B14F-4D97-AF65-F5344CB8AC3E}">
        <p14:creationId xmlns:p14="http://schemas.microsoft.com/office/powerpoint/2010/main" val="2423065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433630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8"/>
          <p:cNvSpPr/>
          <p:nvPr/>
        </p:nvSpPr>
        <p:spPr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8"/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IN" sz="2000" dirty="0">
                <a:solidFill>
                  <a:srgbClr val="FF0000"/>
                </a:solidFill>
              </a:rPr>
              <a:t>Evaluation Question EX-19 C</a:t>
            </a:r>
            <a:endParaRPr sz="2000" dirty="0">
              <a:solidFill>
                <a:srgbClr val="FF0000"/>
              </a:solidFill>
            </a:endParaRPr>
          </a:p>
        </p:txBody>
      </p:sp>
      <p:sp>
        <p:nvSpPr>
          <p:cNvPr id="104" name="Google Shape;104;p8"/>
          <p:cNvSpPr txBox="1">
            <a:spLocks noGrp="1"/>
          </p:cNvSpPr>
          <p:nvPr>
            <p:ph type="body" idx="1"/>
          </p:nvPr>
        </p:nvSpPr>
        <p:spPr>
          <a:xfrm>
            <a:off x="311700" y="921214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Solution:</a:t>
            </a:r>
            <a:r>
              <a:rPr lang="en-IN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(v) 2x + y and x + 3y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given expression is calculated as,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(2x + y) × (x + 3y) = 2x × (x + 3y) + y × (x + 3y)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 simplification, we get</a:t>
            </a:r>
            <a:r>
              <a:rPr lang="en-IN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+ 6xy + 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+ 3y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= 2x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+ 7xy + 3y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Hence, the multiplication of (2x + y) and (x + 3y) = 2x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+ 7xy + 3y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8. Multiply: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IN" sz="1800" b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3abc and – 5a</a:t>
            </a:r>
            <a:r>
              <a:rPr lang="en-IN" sz="1800" b="1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</a:t>
            </a:r>
            <a:r>
              <a:rPr lang="en-IN" sz="1800" b="1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 		(ii) x – y + z and -2x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(iii) 2x – 3y – 5z and -2y		(iv) – 8xyz + 10 x</a:t>
            </a:r>
            <a:r>
              <a:rPr lang="en-IN" sz="1800" b="1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yz</a:t>
            </a:r>
            <a:r>
              <a:rPr lang="en-IN" sz="1800" b="1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and </a:t>
            </a:r>
            <a:r>
              <a:rPr lang="en-IN" sz="1800" b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xyz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(v) </a:t>
            </a:r>
            <a:r>
              <a:rPr lang="en-IN" sz="1800" b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xyz</a:t>
            </a: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and – 13xy</a:t>
            </a:r>
            <a:r>
              <a:rPr lang="en-IN" sz="1800" b="1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 + 15x</a:t>
            </a:r>
            <a:r>
              <a:rPr lang="en-IN" sz="1800" b="1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yz – 6xyz</a:t>
            </a:r>
            <a:r>
              <a:rPr lang="en-IN" sz="1800" b="1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600" dirty="0"/>
          </a:p>
        </p:txBody>
      </p:sp>
    </p:spTree>
    <p:extLst>
      <p:ext uri="{BB962C8B-B14F-4D97-AF65-F5344CB8AC3E}">
        <p14:creationId xmlns:p14="http://schemas.microsoft.com/office/powerpoint/2010/main" val="3780633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433630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8"/>
          <p:cNvSpPr/>
          <p:nvPr/>
        </p:nvSpPr>
        <p:spPr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8"/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IN" sz="2000" dirty="0">
                <a:solidFill>
                  <a:srgbClr val="FF0000"/>
                </a:solidFill>
              </a:rPr>
              <a:t>Evaluation Question EX-19 C</a:t>
            </a:r>
            <a:endParaRPr sz="2000" dirty="0">
              <a:solidFill>
                <a:srgbClr val="FF0000"/>
              </a:solidFill>
            </a:endParaRPr>
          </a:p>
        </p:txBody>
      </p:sp>
      <p:sp>
        <p:nvSpPr>
          <p:cNvPr id="104" name="Google Shape;104;p8"/>
          <p:cNvSpPr txBox="1">
            <a:spLocks noGrp="1"/>
          </p:cNvSpPr>
          <p:nvPr>
            <p:ph type="body" idx="1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Solution:</a:t>
            </a:r>
            <a:r>
              <a:rPr lang="en-IN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3abc and – 5a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given expression is calculated as follows,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3abc × – 5a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 = 3 × – 5 × a × a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× b × b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× c × c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 further calculation, we get</a:t>
            </a:r>
            <a:r>
              <a:rPr lang="en-IN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– 15 × a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× b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× c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1+1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= – 15 × a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× b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× c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baseline="30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= – 15a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Therefore, the multiplication of 3abc and – 5a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 = – 15a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(ii) x – y + z and -2x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given expression is calculated as follows,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(x – y + z) × – 2x = x × – 2x – y × – 2x + z × – 2x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 simplification, we get = – 2x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1+1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+ 2xy – 2xz = – 2x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+ 2xy – 2xz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Therefore, the multiplication of x – y + z and -2x = – 2x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+ 2xy – 2xz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600" dirty="0"/>
          </a:p>
        </p:txBody>
      </p:sp>
    </p:spTree>
    <p:extLst>
      <p:ext uri="{BB962C8B-B14F-4D97-AF65-F5344CB8AC3E}">
        <p14:creationId xmlns:p14="http://schemas.microsoft.com/office/powerpoint/2010/main" val="38774575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433630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8"/>
          <p:cNvSpPr/>
          <p:nvPr/>
        </p:nvSpPr>
        <p:spPr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8"/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IN" sz="2000" dirty="0">
                <a:solidFill>
                  <a:srgbClr val="FF0000"/>
                </a:solidFill>
              </a:rPr>
              <a:t>Evaluation Question EX-19 C</a:t>
            </a:r>
            <a:endParaRPr sz="2000" dirty="0">
              <a:solidFill>
                <a:srgbClr val="FF0000"/>
              </a:solidFill>
            </a:endParaRPr>
          </a:p>
        </p:txBody>
      </p:sp>
      <p:sp>
        <p:nvSpPr>
          <p:cNvPr id="104" name="Google Shape;104;p8"/>
          <p:cNvSpPr txBox="1">
            <a:spLocks noGrp="1"/>
          </p:cNvSpPr>
          <p:nvPr>
            <p:ph type="body" idx="1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Solution:</a:t>
            </a:r>
            <a:r>
              <a:rPr lang="en-IN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(iii) 2x – 3y – 5z and -2y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given expression is calculated as follows,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(2x – 3y – 5z) × – 2y = 2x × – 2y – 3y × – 2y – 5z × – 2y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 further calculation, we get – 4xy + 6y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1+1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+ 10yz = – 4xy + 6y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+ 10yz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Therefore, the multiplication of 2x – 3y – 5z and -2y = – 4xy + 6y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+ 10yz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(iv) – 8xyz + 10 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and 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xyz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given expression is calculated as follows,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(- 8xyz + 10x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× 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xyz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= – 8xyz × 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xyz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+ 10x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× 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xyz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 further calculation, we get  – 8x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1+1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1+1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1+1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+ 10x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2+1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1+1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3+1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= – 8x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+ 10x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Therefore, the multiplication of – 8xyz + 10 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and 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xyz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= – 8x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+ 10x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600" dirty="0"/>
          </a:p>
        </p:txBody>
      </p:sp>
    </p:spTree>
    <p:extLst>
      <p:ext uri="{BB962C8B-B14F-4D97-AF65-F5344CB8AC3E}">
        <p14:creationId xmlns:p14="http://schemas.microsoft.com/office/powerpoint/2010/main" val="20629835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433630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8"/>
          <p:cNvSpPr/>
          <p:nvPr/>
        </p:nvSpPr>
        <p:spPr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8"/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IN" sz="2000" dirty="0">
                <a:solidFill>
                  <a:srgbClr val="FF0000"/>
                </a:solidFill>
              </a:rPr>
              <a:t>Evaluation Question EX-19 C</a:t>
            </a:r>
            <a:endParaRPr sz="2000" dirty="0">
              <a:solidFill>
                <a:srgbClr val="FF0000"/>
              </a:solidFill>
            </a:endParaRPr>
          </a:p>
        </p:txBody>
      </p:sp>
      <p:sp>
        <p:nvSpPr>
          <p:cNvPr id="104" name="Google Shape;104;p8"/>
          <p:cNvSpPr txBox="1">
            <a:spLocks noGrp="1"/>
          </p:cNvSpPr>
          <p:nvPr>
            <p:ph type="body" idx="1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Solution:</a:t>
            </a:r>
            <a:r>
              <a:rPr lang="en-IN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(v) 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xyz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and – 13xy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 + 15x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yz – 6xyz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given expression is calculated as follows,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xyz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× (- 13xy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 + 15x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yz – 6xyz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= 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xyz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× – 13xy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 + 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xyz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×15x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yz – 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xyz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× 6xyz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 simplification, we get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= – 13x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1+1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1+1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+ 15x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1+1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1+1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– 6x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1+1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1+1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1+2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get,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= – 13x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+ 15x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– 6x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Therefore, the multiplication of 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xyz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and – 13xy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 + 15x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yz – 6xyz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= – 13x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+ 15x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– 6x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600" dirty="0"/>
          </a:p>
        </p:txBody>
      </p:sp>
    </p:spTree>
    <p:extLst>
      <p:ext uri="{BB962C8B-B14F-4D97-AF65-F5344CB8AC3E}">
        <p14:creationId xmlns:p14="http://schemas.microsoft.com/office/powerpoint/2010/main" val="12865659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433630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8"/>
          <p:cNvSpPr/>
          <p:nvPr/>
        </p:nvSpPr>
        <p:spPr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8"/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IN" sz="2000" dirty="0">
                <a:solidFill>
                  <a:srgbClr val="FF0000"/>
                </a:solidFill>
              </a:rPr>
              <a:t>Evaluation Question EX-19 C</a:t>
            </a:r>
            <a:endParaRPr sz="2000" dirty="0">
              <a:solidFill>
                <a:srgbClr val="FF0000"/>
              </a:solidFill>
            </a:endParaRPr>
          </a:p>
        </p:txBody>
      </p:sp>
      <p:sp>
        <p:nvSpPr>
          <p:cNvPr id="104" name="Google Shape;104;p8"/>
          <p:cNvSpPr txBox="1">
            <a:spLocks noGrp="1"/>
          </p:cNvSpPr>
          <p:nvPr>
            <p:ph type="body" idx="1"/>
          </p:nvPr>
        </p:nvSpPr>
        <p:spPr>
          <a:xfrm>
            <a:off x="311700" y="8635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9. Find the product of: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IN" sz="1800" b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</a:t>
            </a:r>
            <a:r>
              <a:rPr lang="en-IN" sz="1800" b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</a:t>
            </a: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ab and </a:t>
            </a:r>
            <a:r>
              <a:rPr lang="en-IN" sz="1800" b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</a:t>
            </a: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+ ab		(ii) 2abc – 3xy and 2abc + 3xy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Solution: 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ab and 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+ ab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product of the given expression is calculated as,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ab) × (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+ ab) = 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× (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+ ab) – ab × (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+ ab)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 simplification, we get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= 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× 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+ 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× ab – ab × 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ab × ab = 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+ 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abxy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abxy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a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= 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– a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Hence, the product of (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ab) and (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+ ab) = 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– a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600" dirty="0"/>
          </a:p>
        </p:txBody>
      </p:sp>
    </p:spTree>
    <p:extLst>
      <p:ext uri="{BB962C8B-B14F-4D97-AF65-F5344CB8AC3E}">
        <p14:creationId xmlns:p14="http://schemas.microsoft.com/office/powerpoint/2010/main" val="787693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433630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15"/>
          <p:cNvSpPr/>
          <p:nvPr/>
        </p:nvSpPr>
        <p:spPr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5"/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IN">
                <a:solidFill>
                  <a:srgbClr val="FF0000"/>
                </a:solidFill>
              </a:rPr>
              <a:t>Additional Homework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67" name="Google Shape;1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indent="-228600" algn="just">
              <a:buNone/>
            </a:pPr>
            <a:r>
              <a:rPr lang="en-IN" b="1" dirty="0">
                <a:solidFill>
                  <a:srgbClr val="333333"/>
                </a:solidFill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IN" sz="1800" b="1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6a – (- 5a – 8b) + (3a + b)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28600" algn="just">
              <a:buNone/>
            </a:pPr>
            <a:r>
              <a:rPr lang="en-IN" b="1" dirty="0">
                <a:solidFill>
                  <a:srgbClr val="333333"/>
                </a:solidFill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IN" sz="1800" b="1" dirty="0">
                <a:solidFill>
                  <a:srgbClr val="333333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(p – 2q) – (3q – r)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2286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dirty="0"/>
          </a:p>
        </p:txBody>
      </p:sp>
      <p:sp>
        <p:nvSpPr>
          <p:cNvPr id="168" name="Google Shape;168;p15"/>
          <p:cNvSpPr/>
          <p:nvPr/>
        </p:nvSpPr>
        <p:spPr>
          <a:xfrm>
            <a:off x="1949570" y="1944133"/>
            <a:ext cx="3416060" cy="1820147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BA7C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4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HW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sz="14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Ex.19 C Q. NO 5 TO 9</a:t>
            </a: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"/>
          <p:cNvSpPr txBox="1">
            <a:spLocks noGrp="1"/>
          </p:cNvSpPr>
          <p:nvPr>
            <p:ph type="title"/>
          </p:nvPr>
        </p:nvSpPr>
        <p:spPr>
          <a:xfrm>
            <a:off x="2678654" y="445025"/>
            <a:ext cx="6153646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IN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Learning outcomes </a:t>
            </a:r>
            <a:endParaRPr/>
          </a:p>
        </p:txBody>
      </p:sp>
      <p:pic>
        <p:nvPicPr>
          <p:cNvPr id="57" name="Google Shape;57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90504" y="4518999"/>
            <a:ext cx="1549101" cy="572701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2"/>
          <p:cNvSpPr/>
          <p:nvPr/>
        </p:nvSpPr>
        <p:spPr>
          <a:xfrm>
            <a:off x="828135" y="1690776"/>
            <a:ext cx="6970143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▪"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Students will be able to multiply polynomial by polynomial.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▪"/>
            </a:pPr>
            <a:r>
              <a:rPr lang="en-US" sz="1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Students will develop application skill. </a:t>
            </a:r>
          </a:p>
          <a:p>
            <a:pPr marL="285750" marR="0" lvl="0" indent="-196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None/>
            </a:pPr>
            <a:endParaRPr lang="en-US"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Google Shape;173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06362" y="4400000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1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IN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IN" sz="4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03897" y="4400820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5"/>
          <p:cNvSpPr/>
          <p:nvPr/>
        </p:nvSpPr>
        <p:spPr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AF51D9-8EF3-4F93-A735-738EB9715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PREVIOUS KNOWLEDGE TEST</a:t>
            </a:r>
            <a:endParaRPr lang="en-IN" sz="24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83A37D-1CE7-47D8-9536-89990E1C14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b="1" dirty="0">
                <a:solidFill>
                  <a:srgbClr val="33333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Multiply: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IN" sz="1800" b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a + b by ab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(ii) 3ab – 4b by 3ab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(iii) 2xy – 5by by 4bx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17900" y="4179304"/>
            <a:ext cx="914400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4"/>
          <p:cNvSpPr/>
          <p:nvPr/>
        </p:nvSpPr>
        <p:spPr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4"/>
          <p:cNvSpPr txBox="1">
            <a:spLocks noGrp="1"/>
          </p:cNvSpPr>
          <p:nvPr>
            <p:ph type="title"/>
          </p:nvPr>
        </p:nvSpPr>
        <p:spPr>
          <a:xfrm>
            <a:off x="1043492" y="476827"/>
            <a:ext cx="7788808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4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Negative numbers and Integers </a:t>
            </a:r>
            <a:endParaRPr sz="24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0C942B-ECF0-4A58-8BA9-E06719F7ABCE}"/>
              </a:ext>
            </a:extLst>
          </p:cNvPr>
          <p:cNvSpPr txBox="1"/>
          <p:nvPr/>
        </p:nvSpPr>
        <p:spPr>
          <a:xfrm>
            <a:off x="776177" y="1763623"/>
            <a:ext cx="6858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▪"/>
            </a:pP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Students will Learn multiplication of binomials with the help of a video .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▪"/>
            </a:pP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https://www.youtube.com/watch?v=fGThIRpWEE4</a:t>
            </a:r>
            <a:r>
              <a:rPr lang="en-US" sz="1800" dirty="0"/>
              <a:t>(9.4)</a:t>
            </a:r>
            <a:endParaRPr lang="en-US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endParaRPr lang="en-US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▪"/>
            </a:pPr>
            <a:endParaRPr lang="en-US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▪"/>
            </a:pPr>
            <a:endParaRPr lang="en-US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03897" y="4400820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6"/>
          <p:cNvSpPr/>
          <p:nvPr/>
        </p:nvSpPr>
        <p:spPr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6" descr="Associative, Distributive and Commutative Properties -Practice using these  properties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B9440C-10BD-4422-9309-2CDAA0EB6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198" y="499730"/>
            <a:ext cx="8577102" cy="744279"/>
          </a:xfrm>
        </p:spPr>
        <p:txBody>
          <a:bodyPr/>
          <a:lstStyle/>
          <a:p>
            <a:r>
              <a:rPr lang="en-US" sz="3200" b="1" i="0" u="none" strike="noStrike" cap="none" dirty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FUNDAMENTAL OPERATIONS</a:t>
            </a:r>
            <a:br>
              <a:rPr lang="en-US" sz="3200" b="1" i="0" u="none" strike="noStrike" cap="none" dirty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</a:br>
            <a:endParaRPr lang="en-IN" sz="3200" dirty="0">
              <a:solidFill>
                <a:srgbClr val="FF000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876485C-7BDD-40C0-8AC6-EFBB961407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857250"/>
            <a:ext cx="9144000" cy="3429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03897" y="4400820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6"/>
          <p:cNvSpPr/>
          <p:nvPr/>
        </p:nvSpPr>
        <p:spPr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6" descr="Associative, Distributive and Commutative Properties -Practice using these  properties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B9440C-10BD-4422-9309-2CDAA0EB6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198" y="499730"/>
            <a:ext cx="8577102" cy="744279"/>
          </a:xfrm>
        </p:spPr>
        <p:txBody>
          <a:bodyPr/>
          <a:lstStyle/>
          <a:p>
            <a:r>
              <a:rPr lang="en-US" sz="3200" b="1" i="0" u="none" strike="noStrike" cap="none" dirty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FUNDAMENTAL OPERATIONS</a:t>
            </a:r>
            <a:br>
              <a:rPr lang="en-US" sz="3200" b="1" i="0" u="none" strike="noStrike" cap="none" dirty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</a:br>
            <a:endParaRPr lang="en-IN" sz="3200" dirty="0">
              <a:solidFill>
                <a:srgbClr val="FF000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821E260-4DD3-4AB7-885D-23BFD845FD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0335" y="1380176"/>
            <a:ext cx="5927503" cy="2192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805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433630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8"/>
          <p:cNvSpPr/>
          <p:nvPr/>
        </p:nvSpPr>
        <p:spPr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8"/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IN" sz="2000" dirty="0">
                <a:solidFill>
                  <a:srgbClr val="FF0000"/>
                </a:solidFill>
              </a:rPr>
              <a:t>Evaluation Question EX-19 C</a:t>
            </a:r>
            <a:endParaRPr sz="2000" dirty="0">
              <a:solidFill>
                <a:srgbClr val="FF0000"/>
              </a:solidFill>
            </a:endParaRPr>
          </a:p>
        </p:txBody>
      </p:sp>
      <p:sp>
        <p:nvSpPr>
          <p:cNvPr id="104" name="Google Shape;104;p8"/>
          <p:cNvSpPr txBox="1">
            <a:spLocks noGrp="1"/>
          </p:cNvSpPr>
          <p:nvPr>
            <p:ph type="body" idx="1"/>
          </p:nvPr>
        </p:nvSpPr>
        <p:spPr>
          <a:xfrm>
            <a:off x="311700" y="921214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5. Multiply: (</a:t>
            </a:r>
            <a:r>
              <a:rPr lang="en-IN" sz="1800" b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– x + y – z and – 2x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(ii) </a:t>
            </a:r>
            <a:r>
              <a:rPr lang="en-IN" sz="1800" b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</a:t>
            </a: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</a:t>
            </a:r>
            <a:r>
              <a:rPr lang="en-IN" sz="1800" b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yz</a:t>
            </a: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and x</a:t>
            </a:r>
            <a:r>
              <a:rPr lang="en-IN" sz="1800" b="1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yz</a:t>
            </a:r>
            <a:r>
              <a:rPr lang="en-IN" sz="1800" b="1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(iii) 2xyz + 3xy and – 2y</a:t>
            </a:r>
            <a:r>
              <a:rPr lang="en-IN" sz="1800" b="1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(iv) – 3xy</a:t>
            </a:r>
            <a:r>
              <a:rPr lang="en-IN" sz="1800" b="1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+ 4x</a:t>
            </a:r>
            <a:r>
              <a:rPr lang="en-IN" sz="1800" b="1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 and – </a:t>
            </a:r>
            <a:r>
              <a:rPr lang="en-IN" sz="1800" b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(v) 4xy and – x</a:t>
            </a:r>
            <a:r>
              <a:rPr lang="en-IN" sz="1800" b="1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 – 3x</a:t>
            </a:r>
            <a:r>
              <a:rPr lang="en-IN" sz="1800" b="1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y</a:t>
            </a:r>
            <a:r>
              <a:rPr lang="en-IN" sz="1800" b="1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Solution: 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– x + y – z and – 2x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multiplication of the given expression is calculated as,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(- x + y – z) × – 2x = – x × – 2x + y × – 2x – z × – 2x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 further calculation, we get  2x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1+1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– 2xy + 2xz  = 2x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– 2xy + 2xz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Hence, the multiplication of (- x + y – z) and – 2x is 2x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– 2xy + 2xz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433630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8"/>
          <p:cNvSpPr/>
          <p:nvPr/>
        </p:nvSpPr>
        <p:spPr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8"/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IN" sz="2000" dirty="0">
                <a:solidFill>
                  <a:srgbClr val="FF0000"/>
                </a:solidFill>
              </a:rPr>
              <a:t>Evaluation Question EX-19 C</a:t>
            </a:r>
            <a:endParaRPr sz="2000" dirty="0">
              <a:solidFill>
                <a:srgbClr val="FF0000"/>
              </a:solidFill>
            </a:endParaRPr>
          </a:p>
        </p:txBody>
      </p:sp>
      <p:sp>
        <p:nvSpPr>
          <p:cNvPr id="104" name="Google Shape;104;p8"/>
          <p:cNvSpPr txBox="1">
            <a:spLocks noGrp="1"/>
          </p:cNvSpPr>
          <p:nvPr>
            <p:ph type="body" idx="1"/>
          </p:nvPr>
        </p:nvSpPr>
        <p:spPr>
          <a:xfrm>
            <a:off x="311700" y="921214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Solution: 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(ii) 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yz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and 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multiplication of the given expression is calculated as,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yz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× (x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= 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× 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– 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yz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× 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= 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1+1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– 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1+1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1+2</a:t>
            </a:r>
            <a:r>
              <a:rPr lang="en-IN" baseline="30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= 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– 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Hence, the multiplication of (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yz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and 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= 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– 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(iii) 2xyz + 3xy and – 2y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multiplication of the given expression is calculated as,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(2xyz + 3xy) × – 2y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 = 2xyz × – 2y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 + 3xy × – 2y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 further calculation, we get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= – 4xy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1+1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– 6xy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  = – 4xy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– 6xy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Hence, the multiplication of 2xyz + 3xy and – 2y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 = – 4xy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– 6xy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600" dirty="0"/>
          </a:p>
        </p:txBody>
      </p:sp>
    </p:spTree>
    <p:extLst>
      <p:ext uri="{BB962C8B-B14F-4D97-AF65-F5344CB8AC3E}">
        <p14:creationId xmlns:p14="http://schemas.microsoft.com/office/powerpoint/2010/main" val="362973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63795" y="433630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8"/>
          <p:cNvSpPr/>
          <p:nvPr/>
        </p:nvSpPr>
        <p:spPr>
          <a:xfrm>
            <a:off x="0" y="97795"/>
            <a:ext cx="255198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8"/>
          <p:cNvSpPr txBox="1"/>
          <p:nvPr/>
        </p:nvSpPr>
        <p:spPr>
          <a:xfrm>
            <a:off x="847024" y="2144666"/>
            <a:ext cx="8076824" cy="969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IN" sz="2000" dirty="0">
                <a:solidFill>
                  <a:srgbClr val="FF0000"/>
                </a:solidFill>
              </a:rPr>
              <a:t>Evaluation Question EX-19 C</a:t>
            </a:r>
            <a:endParaRPr sz="2000" dirty="0">
              <a:solidFill>
                <a:srgbClr val="FF0000"/>
              </a:solidFill>
            </a:endParaRPr>
          </a:p>
        </p:txBody>
      </p:sp>
      <p:sp>
        <p:nvSpPr>
          <p:cNvPr id="104" name="Google Shape;104;p8"/>
          <p:cNvSpPr txBox="1">
            <a:spLocks noGrp="1"/>
          </p:cNvSpPr>
          <p:nvPr>
            <p:ph type="body" idx="1"/>
          </p:nvPr>
        </p:nvSpPr>
        <p:spPr>
          <a:xfrm>
            <a:off x="311700" y="921213"/>
            <a:ext cx="8520600" cy="3661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Solution: 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(iv) – 3xy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+ 4x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 and – 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(- 3xy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+ 4x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y) × (– 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)= 3x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1+1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2+1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– 4x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2+1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1+1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 calculation, we get 3x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– 4x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Hence, the multiplication of – 3xy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+ 4x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 and – </a:t>
            </a:r>
            <a:r>
              <a:rPr lang="en-IN" sz="1800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xy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= 3x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– 4x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(v) 4xy and – 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 – 3x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(- 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 – 3x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× 4xy = – 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 × 4xy – 3x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× 4xy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 further calculation, we get – 4x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2+1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1+1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– 12x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2+1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2+1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= – 4x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– 12x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lnSpc>
                <a:spcPct val="107000"/>
              </a:lnSpc>
              <a:spcAft>
                <a:spcPts val="750"/>
              </a:spcAft>
              <a:buNone/>
            </a:pP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Hence, the multiplication of 4xy and – 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 – 3x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= – 4x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– 12x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en-IN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</a:t>
            </a:r>
            <a:r>
              <a:rPr lang="en-IN" sz="1800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600" dirty="0"/>
          </a:p>
        </p:txBody>
      </p:sp>
    </p:spTree>
    <p:extLst>
      <p:ext uri="{BB962C8B-B14F-4D97-AF65-F5344CB8AC3E}">
        <p14:creationId xmlns:p14="http://schemas.microsoft.com/office/powerpoint/2010/main" val="142310372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1796</Words>
  <Application>Microsoft Office PowerPoint</Application>
  <PresentationFormat>On-screen Show (16:9)</PresentationFormat>
  <Paragraphs>156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Noto Sans Symbols</vt:lpstr>
      <vt:lpstr>Roboto</vt:lpstr>
      <vt:lpstr>Simple Light</vt:lpstr>
      <vt:lpstr>PowerPoint Presentation</vt:lpstr>
      <vt:lpstr>Learning outcomes </vt:lpstr>
      <vt:lpstr>PREVIOUS KNOWLEDGE TEST</vt:lpstr>
      <vt:lpstr>Negative numbers and Integers </vt:lpstr>
      <vt:lpstr>FUNDAMENTAL OPERATIONS </vt:lpstr>
      <vt:lpstr>FUNDAMENTAL OPERATIONS </vt:lpstr>
      <vt:lpstr>Evaluation Question EX-19 C</vt:lpstr>
      <vt:lpstr>Evaluation Question EX-19 C</vt:lpstr>
      <vt:lpstr>Evaluation Question EX-19 C</vt:lpstr>
      <vt:lpstr>Evaluation Question EX-19 C</vt:lpstr>
      <vt:lpstr>Evaluation Question EX-19 C</vt:lpstr>
      <vt:lpstr>Evaluation Question EX-19 C</vt:lpstr>
      <vt:lpstr>Evaluation Question EX-19 C</vt:lpstr>
      <vt:lpstr>Evaluation Question EX-19 C</vt:lpstr>
      <vt:lpstr>Evaluation Question EX-19 C</vt:lpstr>
      <vt:lpstr>Evaluation Question EX-19 C</vt:lpstr>
      <vt:lpstr>Evaluation Question EX-19 C</vt:lpstr>
      <vt:lpstr>Evaluation Question EX-19 C</vt:lpstr>
      <vt:lpstr>Additional Homework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Rajib Kumar Roul</cp:lastModifiedBy>
  <cp:revision>36</cp:revision>
  <dcterms:modified xsi:type="dcterms:W3CDTF">2021-06-17T19:40:43Z</dcterms:modified>
</cp:coreProperties>
</file>