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86" r:id="rId3"/>
    <p:sldId id="314" r:id="rId4"/>
    <p:sldId id="307" r:id="rId5"/>
    <p:sldId id="303" r:id="rId6"/>
    <p:sldId id="290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09" r:id="rId15"/>
    <p:sldId id="25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3248" autoAdjust="0"/>
  </p:normalViewPr>
  <p:slideViewPr>
    <p:cSldViewPr snapToGrid="0">
      <p:cViewPr>
        <p:scale>
          <a:sx n="110" d="100"/>
          <a:sy n="110" d="100"/>
        </p:scale>
        <p:origin x="-96" y="4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36004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46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379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63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17106" y="731809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07699" y="1418975"/>
            <a:ext cx="6469812" cy="4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SzPts val="3100"/>
            </a:pPr>
            <a:r>
              <a:rPr lang="en-IN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Framing Algebraic Expressions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400" b="1" i="0" u="none" strike="noStrike" cap="none" dirty="0">
              <a:solidFill>
                <a:srgbClr val="FF0000"/>
              </a:solidFill>
              <a:latin typeface="Calibri" pitchFamily="34" charset="0"/>
              <a:ea typeface="Calibri"/>
              <a:cs typeface="Calibri" pitchFamily="34" charset="0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431985" y="2186736"/>
            <a:ext cx="5702059" cy="1590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latin typeface="Calibri" pitchFamily="34" charset="0"/>
                <a:cs typeface="Calibri" pitchFamily="34" charset="0"/>
              </a:rPr>
              <a:t>SUBJECT : MATHEMATICS</a:t>
            </a:r>
            <a:endParaRPr sz="16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latin typeface="Calibri" pitchFamily="34" charset="0"/>
                <a:cs typeface="Calibri" pitchFamily="34" charset="0"/>
              </a:rPr>
              <a:t>CHAPTER NUMBER: </a:t>
            </a:r>
            <a:r>
              <a:rPr lang="en" sz="1600" b="1" dirty="0" smtClean="0">
                <a:latin typeface="Calibri" pitchFamily="34" charset="0"/>
                <a:cs typeface="Calibri" pitchFamily="34" charset="0"/>
              </a:rPr>
              <a:t>21</a:t>
            </a:r>
            <a:endParaRPr sz="1600" b="1" dirty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latin typeface="Calibri" pitchFamily="34" charset="0"/>
                <a:cs typeface="Calibri" pitchFamily="34" charset="0"/>
              </a:rPr>
              <a:t>CHAPTER </a:t>
            </a:r>
            <a:r>
              <a:rPr lang="en" sz="1600" b="1" dirty="0" smtClean="0">
                <a:latin typeface="Calibri" pitchFamily="34" charset="0"/>
                <a:cs typeface="Calibri" pitchFamily="34" charset="0"/>
              </a:rPr>
              <a:t>NAME:FRAMING ALGEBRAIC EXPRESSIONS.</a:t>
            </a:r>
          </a:p>
          <a:p>
            <a:r>
              <a:rPr lang="en" sz="1600" b="1" dirty="0" smtClean="0">
                <a:latin typeface="Calibri" pitchFamily="34" charset="0"/>
                <a:cs typeface="Calibri" pitchFamily="34" charset="0"/>
              </a:rPr>
              <a:t>SUB TOPIC: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Problem Solving on Evaluation of Algebraic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Expressions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.</a:t>
            </a:r>
            <a:endParaRPr lang="en" sz="1600" b="1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 smtClean="0">
                <a:latin typeface="Calibri" pitchFamily="34" charset="0"/>
                <a:cs typeface="Calibri" pitchFamily="34" charset="0"/>
              </a:rPr>
              <a:t>PERIOD NO:2</a:t>
            </a:r>
            <a:endParaRPr sz="16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51499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15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. If x = 5 and y = 4, evaluate: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8xy	(ii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3x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y	(iii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3y</a:t>
            </a:r>
            <a:r>
              <a:rPr lang="en-IN" sz="1600" b="1" baseline="30000" dirty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Solution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8xy,The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8xy for x = 5 and y = 4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8xy = 8 × x × y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= 8 × 5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4=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160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8xy for x = 5 and y = 4 is 160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3x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y,The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3x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y for x = 5 and y = 4 is calculated as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follows,</a:t>
            </a:r>
          </a:p>
          <a:p>
            <a:pPr marL="114300" indent="0">
              <a:buNone/>
            </a:pPr>
            <a:r>
              <a:rPr lang="en-IN" sz="1600" dirty="0" smtClean="0">
                <a:latin typeface="Calibri" pitchFamily="34" charset="0"/>
                <a:cs typeface="Calibri" pitchFamily="34" charset="0"/>
              </a:rPr>
              <a:t>3x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y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= 3 × x × x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y=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3 × 5 × 5 × 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= 15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20=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300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3x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y for x = 5 and y = 4 is 300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3y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x = 5 and y = 4 is calculated as follows,</a:t>
            </a:r>
          </a:p>
          <a:p>
            <a:pPr marL="114300" indent="0">
              <a:buNone/>
            </a:pPr>
            <a:r>
              <a:rPr lang="en-IN" sz="1600" dirty="0" smtClean="0">
                <a:latin typeface="Calibri" pitchFamily="34" charset="0"/>
                <a:cs typeface="Calibri" pitchFamily="34" charset="0"/>
              </a:rPr>
              <a:t>3y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= 3 × y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y=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3 × 4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4=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48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3y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x = 5 and y = 4 is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48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81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70468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596858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16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. If y = 5 and z = 2, evaluate: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100yz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	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(ii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9y</a:t>
            </a:r>
            <a:r>
              <a:rPr lang="en-IN" sz="1600" b="1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z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(iii)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5y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	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(iv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(5z)</a:t>
            </a:r>
            <a:r>
              <a:rPr lang="en-IN" sz="1600" b="1" baseline="30000" dirty="0">
                <a:latin typeface="Calibri" pitchFamily="34" charset="0"/>
                <a:cs typeface="Calibri" pitchFamily="34" charset="0"/>
              </a:rPr>
              <a:t>3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Solution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100yz,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 value of 100yz for y = 5 and z = 2 is calculated as below,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100yz = 100 × y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z 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100 × 5 × 2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= 100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10=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1000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100yz for y = 5 and z = 2 is 1000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9y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z,The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9y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z for y = 5 and z = 2 is calculated as below,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9y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z = 9 × y × y × z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= 9 × 5 × 5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2=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45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10=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450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9y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z for y = 5 and z = 2 is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450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1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5387" y="773621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18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. If m = 3 and n = 7, evaluate: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12mn		(ii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5mn</a:t>
            </a:r>
            <a:r>
              <a:rPr lang="en-IN" sz="1600" b="1" baseline="30000" dirty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(iii) (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10m)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	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(iv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4n</a:t>
            </a:r>
            <a:r>
              <a:rPr lang="en-IN" sz="1600" b="1" baseline="30000" dirty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Solution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i) 12mn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 value of 12mn for m = 3 and n = 7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12mn = 12 × m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n=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12 × 3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7=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252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12mn for m = 3 and n = 7 is 252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5mn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2,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5mn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m = 3 and n = 7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5mn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= 5 × m × n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= 5 × 3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7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5 × 3 × 7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7=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735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5mn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m = 3 and n = 7 is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735.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92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1322" y="790851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IN" dirty="0">
                <a:latin typeface="Calibri" pitchFamily="34" charset="0"/>
                <a:cs typeface="Calibri" pitchFamily="34" charset="0"/>
              </a:rPr>
              <a:t>iii) (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10m)</a:t>
            </a:r>
            <a:r>
              <a:rPr lang="en-IN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>
                <a:latin typeface="Calibri" pitchFamily="34" charset="0"/>
                <a:cs typeface="Calibri" pitchFamily="34" charset="0"/>
              </a:rPr>
              <a:t>,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dirty="0">
                <a:latin typeface="Calibri" pitchFamily="34" charset="0"/>
                <a:cs typeface="Calibri" pitchFamily="34" charset="0"/>
              </a:rPr>
              <a:t>value of (10m)</a:t>
            </a:r>
            <a:r>
              <a:rPr lang="en-IN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>
                <a:latin typeface="Calibri" pitchFamily="34" charset="0"/>
                <a:cs typeface="Calibri" pitchFamily="34" charset="0"/>
              </a:rPr>
              <a:t> for m = 3 and n = 7 is calculated as follows,</a:t>
            </a:r>
          </a:p>
          <a:p>
            <a:pPr marL="114300" indent="0">
              <a:buNone/>
            </a:pPr>
            <a:r>
              <a:rPr lang="en-IN" dirty="0">
                <a:latin typeface="Calibri" pitchFamily="34" charset="0"/>
                <a:cs typeface="Calibri" pitchFamily="34" charset="0"/>
              </a:rPr>
              <a:t>(10m)</a:t>
            </a:r>
            <a:r>
              <a:rPr lang="en-IN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>
                <a:latin typeface="Calibri" pitchFamily="34" charset="0"/>
                <a:cs typeface="Calibri" pitchFamily="34" charset="0"/>
              </a:rPr>
              <a:t> = (10 × m)</a:t>
            </a:r>
            <a:r>
              <a:rPr lang="en-IN" baseline="30000" dirty="0">
                <a:latin typeface="Calibri" pitchFamily="34" charset="0"/>
                <a:cs typeface="Calibri" pitchFamily="34" charset="0"/>
              </a:rPr>
              <a:t>2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dirty="0">
                <a:latin typeface="Calibri" pitchFamily="34" charset="0"/>
                <a:cs typeface="Calibri" pitchFamily="34" charset="0"/>
              </a:rPr>
              <a:t>= (10 ×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3)</a:t>
            </a:r>
            <a:r>
              <a:rPr lang="en-IN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dirty="0">
                <a:latin typeface="Calibri" pitchFamily="34" charset="0"/>
                <a:cs typeface="Calibri" pitchFamily="34" charset="0"/>
              </a:rPr>
              <a:t>(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30)</a:t>
            </a:r>
            <a:r>
              <a:rPr lang="en-IN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dirty="0">
                <a:latin typeface="Calibri" pitchFamily="34" charset="0"/>
                <a:cs typeface="Calibri" pitchFamily="34" charset="0"/>
              </a:rPr>
              <a:t>900</a:t>
            </a:r>
          </a:p>
          <a:p>
            <a:pPr marL="114300" indent="0">
              <a:buNone/>
            </a:pPr>
            <a:r>
              <a:rPr lang="en-IN" dirty="0">
                <a:latin typeface="Calibri" pitchFamily="34" charset="0"/>
                <a:cs typeface="Calibri" pitchFamily="34" charset="0"/>
              </a:rPr>
              <a:t>Hence, the value of (10m)</a:t>
            </a:r>
            <a:r>
              <a:rPr lang="en-IN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>
                <a:latin typeface="Calibri" pitchFamily="34" charset="0"/>
                <a:cs typeface="Calibri" pitchFamily="34" charset="0"/>
              </a:rPr>
              <a:t> for m = 3 and n = 7 is 900</a:t>
            </a:r>
          </a:p>
          <a:p>
            <a:pPr marL="114300" indent="0">
              <a:buNone/>
            </a:pPr>
            <a:r>
              <a:rPr lang="en-IN" dirty="0">
                <a:latin typeface="Calibri" pitchFamily="34" charset="0"/>
                <a:cs typeface="Calibri" pitchFamily="34" charset="0"/>
              </a:rPr>
              <a:t>(iv)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4n</a:t>
            </a:r>
            <a:r>
              <a:rPr lang="en-IN" baseline="30000" dirty="0" smtClean="0">
                <a:latin typeface="Calibri" pitchFamily="34" charset="0"/>
                <a:cs typeface="Calibri" pitchFamily="34" charset="0"/>
              </a:rPr>
              <a:t>2,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dirty="0">
                <a:latin typeface="Calibri" pitchFamily="34" charset="0"/>
                <a:cs typeface="Calibri" pitchFamily="34" charset="0"/>
              </a:rPr>
              <a:t>value of 4n</a:t>
            </a:r>
            <a:r>
              <a:rPr lang="en-IN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>
                <a:latin typeface="Calibri" pitchFamily="34" charset="0"/>
                <a:cs typeface="Calibri" pitchFamily="34" charset="0"/>
              </a:rPr>
              <a:t> for m = 3 and n = 7 is calculated as follows,</a:t>
            </a:r>
          </a:p>
          <a:p>
            <a:pPr marL="114300" indent="0">
              <a:buNone/>
            </a:pPr>
            <a:r>
              <a:rPr lang="en-IN" dirty="0">
                <a:latin typeface="Calibri" pitchFamily="34" charset="0"/>
                <a:cs typeface="Calibri" pitchFamily="34" charset="0"/>
              </a:rPr>
              <a:t>4n</a:t>
            </a:r>
            <a:r>
              <a:rPr lang="en-IN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>
                <a:latin typeface="Calibri" pitchFamily="34" charset="0"/>
                <a:cs typeface="Calibri" pitchFamily="34" charset="0"/>
              </a:rPr>
              <a:t> = 4 ×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IN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dirty="0">
                <a:latin typeface="Calibri" pitchFamily="34" charset="0"/>
                <a:cs typeface="Calibri" pitchFamily="34" charset="0"/>
              </a:rPr>
              <a:t>4 ×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7</a:t>
            </a:r>
            <a:r>
              <a:rPr lang="en-IN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dirty="0">
                <a:latin typeface="Calibri" pitchFamily="34" charset="0"/>
                <a:cs typeface="Calibri" pitchFamily="34" charset="0"/>
              </a:rPr>
              <a:t>4 × 7 × 7</a:t>
            </a:r>
          </a:p>
          <a:p>
            <a:pPr marL="114300" indent="0">
              <a:buNone/>
            </a:pPr>
            <a:r>
              <a:rPr lang="en-IN" dirty="0">
                <a:latin typeface="Calibri" pitchFamily="34" charset="0"/>
                <a:cs typeface="Calibri" pitchFamily="34" charset="0"/>
              </a:rPr>
              <a:t>= 196</a:t>
            </a:r>
          </a:p>
          <a:p>
            <a:pPr marL="114300" indent="0">
              <a:buNone/>
            </a:pPr>
            <a:r>
              <a:rPr lang="en-IN" dirty="0">
                <a:latin typeface="Calibri" pitchFamily="34" charset="0"/>
                <a:cs typeface="Calibri" pitchFamily="34" charset="0"/>
              </a:rPr>
              <a:t>Hence, the value of 4n</a:t>
            </a:r>
            <a:r>
              <a:rPr lang="en-IN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dirty="0">
                <a:latin typeface="Calibri" pitchFamily="34" charset="0"/>
                <a:cs typeface="Calibri" pitchFamily="34" charset="0"/>
              </a:rPr>
              <a:t> for m = 3 and n = 7 is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196</a:t>
            </a:r>
          </a:p>
          <a:p>
            <a:pPr marL="114300" indent="0">
              <a:buNone/>
            </a:pP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6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1322" y="68736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Additional Homework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N" b="1" dirty="0" smtClean="0"/>
              <a:t>1. </a:t>
            </a:r>
            <a:r>
              <a:rPr lang="en-IN" b="1" dirty="0"/>
              <a:t>Add: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(i) a + b and 2a + 3b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(ii) 2x + y and 3x – 4y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(iii) -3a + 2b and 3a + b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(iv) 4 + x, 5 – 2x and 6x</a:t>
            </a:r>
            <a:endParaRPr lang="en-IN" dirty="0"/>
          </a:p>
        </p:txBody>
      </p:sp>
      <p:sp>
        <p:nvSpPr>
          <p:cNvPr id="2" name="Oval 1"/>
          <p:cNvSpPr/>
          <p:nvPr/>
        </p:nvSpPr>
        <p:spPr>
          <a:xfrm>
            <a:off x="1949570" y="2986939"/>
            <a:ext cx="3416060" cy="18201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HW</a:t>
            </a:r>
          </a:p>
          <a:p>
            <a:pPr algn="ctr"/>
            <a:r>
              <a:rPr lang="en-US" b="1" dirty="0" smtClean="0"/>
              <a:t>Ex. 21 Q.NO. 11 TO 20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2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6362" y="77392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884" y="445025"/>
            <a:ext cx="6153646" cy="572700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outcomes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723" y="826894"/>
            <a:ext cx="1549101" cy="57270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8189" y="974785"/>
            <a:ext cx="74618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/>
            <a:endParaRPr lang="en-IN" sz="2000" dirty="0" smtClean="0">
              <a:latin typeface="Calibri" pitchFamily="34" charset="0"/>
              <a:cs typeface="Calibri" pitchFamily="34" charset="0"/>
            </a:endParaRPr>
          </a:p>
          <a:p>
            <a:pPr marL="400050" indent="-285750">
              <a:buFont typeface="Wingdings" pitchFamily="2" charset="2"/>
              <a:buChar char="§"/>
            </a:pPr>
            <a:r>
              <a:rPr lang="en-IN" sz="2000" dirty="0" smtClean="0">
                <a:latin typeface="Calibri" pitchFamily="34" charset="0"/>
                <a:cs typeface="Calibri" pitchFamily="34" charset="0"/>
              </a:rPr>
              <a:t>Students </a:t>
            </a:r>
            <a:r>
              <a:rPr lang="en-IN" sz="2000" dirty="0">
                <a:latin typeface="Calibri" pitchFamily="34" charset="0"/>
                <a:cs typeface="Calibri" pitchFamily="34" charset="0"/>
              </a:rPr>
              <a:t>will be able to evaluate algebraic expressions. </a:t>
            </a:r>
          </a:p>
          <a:p>
            <a:pPr marL="400050" indent="-285750">
              <a:buFont typeface="Wingdings" pitchFamily="2" charset="2"/>
              <a:buChar char="§"/>
            </a:pPr>
            <a:r>
              <a:rPr lang="en-IN" sz="2000" dirty="0">
                <a:latin typeface="Calibri" pitchFamily="34" charset="0"/>
                <a:cs typeface="Calibri" pitchFamily="34" charset="0"/>
              </a:rPr>
              <a:t>Students will be able </a:t>
            </a:r>
            <a:r>
              <a:rPr lang="en-IN" sz="2000" dirty="0" smtClean="0">
                <a:latin typeface="Calibri" pitchFamily="34" charset="0"/>
                <a:cs typeface="Calibri" pitchFamily="34" charset="0"/>
              </a:rPr>
              <a:t>apply evaluation of algebraic expressions.</a:t>
            </a:r>
            <a:endParaRPr lang="en-IN" sz="20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endParaRPr lang="en-IN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24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Previous Knowledge Test</a:t>
            </a:r>
            <a:endParaRPr lang="en-IN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N" b="1" dirty="0" smtClean="0"/>
              <a:t>1. </a:t>
            </a:r>
            <a:r>
              <a:rPr lang="en-IN" b="1" dirty="0"/>
              <a:t>If a = – 10, evaluate: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(i) 5a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(ii) a</a:t>
            </a:r>
            <a:r>
              <a:rPr lang="en-IN" b="1" baseline="30000" dirty="0"/>
              <a:t>2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(iii) </a:t>
            </a:r>
            <a:r>
              <a:rPr lang="en-IN" b="1" dirty="0" smtClean="0"/>
              <a:t>a</a:t>
            </a:r>
            <a:r>
              <a:rPr lang="en-IN" b="1" baseline="30000" dirty="0" smtClean="0"/>
              <a:t>3</a:t>
            </a:r>
          </a:p>
          <a:p>
            <a:pPr marL="114300" indent="0">
              <a:buNone/>
            </a:pPr>
            <a:r>
              <a:rPr lang="en-IN" b="1" dirty="0"/>
              <a:t>2</a:t>
            </a:r>
            <a:r>
              <a:rPr lang="en-IN" b="1" dirty="0" smtClean="0"/>
              <a:t>. </a:t>
            </a:r>
            <a:r>
              <a:rPr lang="en-IN" b="1" dirty="0"/>
              <a:t>If x = – 6, evaluate: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(i) 11x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(ii) 4x</a:t>
            </a:r>
            <a:r>
              <a:rPr lang="en-IN" b="1" baseline="30000" dirty="0"/>
              <a:t>2</a:t>
            </a:r>
            <a:endParaRPr lang="en-IN" dirty="0"/>
          </a:p>
          <a:p>
            <a:pPr marL="114300" indent="0">
              <a:buNone/>
            </a:pPr>
            <a:r>
              <a:rPr lang="en-IN" b="1" dirty="0"/>
              <a:t>(iii) 2x</a:t>
            </a:r>
            <a:r>
              <a:rPr lang="en-IN" b="1" baseline="30000" dirty="0"/>
              <a:t>3</a:t>
            </a:r>
            <a:endParaRPr lang="en-IN" dirty="0"/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87FE54-A185-4E72-BABD-C045E2D68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9349" y="619871"/>
            <a:ext cx="1549101" cy="5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7900" y="840885"/>
            <a:ext cx="914400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B4AA984-35B5-4C7B-9B56-B1356246C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476827"/>
            <a:ext cx="7788808" cy="572700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en-IN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FRAMING </a:t>
            </a:r>
            <a:r>
              <a:rPr lang="en-IN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ALGEBRAIC </a:t>
            </a:r>
            <a:r>
              <a:rPr lang="en-IN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EXPRESSIONS</a:t>
            </a:r>
            <a:endParaRPr lang="en-IN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202" y="1052422"/>
            <a:ext cx="5534293" cy="4276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0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39086" y="737553"/>
            <a:ext cx="815519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4784" y="737553"/>
            <a:ext cx="60039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FRAMING ALGEBRAIC EXPRESSIONS</a:t>
            </a:r>
            <a:endParaRPr lang="en-IN" sz="16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3" y="790998"/>
            <a:ext cx="6778288" cy="38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4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523616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11. If m = – 7, evaluate: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12m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	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(ii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2m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	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(iii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2m</a:t>
            </a:r>
            <a:r>
              <a:rPr lang="en-IN" sz="1600" b="1" baseline="30000" dirty="0">
                <a:latin typeface="Calibri" pitchFamily="34" charset="0"/>
                <a:cs typeface="Calibri" pitchFamily="34" charset="0"/>
              </a:rPr>
              <a:t>3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Solution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i) 12m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 value of 12m for m = – 7 is calculated as below,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12m = 12 × (- 7)</a:t>
            </a:r>
          </a:p>
          <a:p>
            <a:pPr marL="114300" indent="0">
              <a:buNone/>
            </a:pPr>
            <a:r>
              <a:rPr lang="en-IN" sz="16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– 84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12m for m = – 7 is – 84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(ii) 2m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 value of 2m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m = – 7 is calculated as below,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2m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= 2 × (- 7)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2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49=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98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2m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m = – 7 is 98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2m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m = – 7 is calculated as below,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2m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= 2 × (-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7)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2 × (- 343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)=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– 686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value of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2m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m = – 7 is –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686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23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1474" y="65284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12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. Find the average (A) of four quantities p, q, r and s. If A = 6, p = 3, q = 5 and r = 7; find the value of s.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Solution :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average of four quantities p, q, r and s is calculated as,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A = (p + q + r + s) / 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Substituting the given values in the above expression, we get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6 = (3 + 5 + 7 + s) / 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6 × 4 = 3 + 5 + 7 + s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24 = 15 + s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s = 24 – 15</a:t>
            </a:r>
          </a:p>
          <a:p>
            <a:pPr marL="114300" indent="0">
              <a:buNone/>
            </a:pPr>
            <a:r>
              <a:rPr lang="en-IN" sz="1600" dirty="0" smtClean="0">
                <a:latin typeface="Calibri" pitchFamily="34" charset="0"/>
                <a:cs typeface="Calibri" pitchFamily="34" charset="0"/>
              </a:rPr>
              <a:t>s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= 9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s is 9</a:t>
            </a: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13. If a = 5 and b = 6, evaluate: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3ab	(ii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6a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	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(iii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2b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65285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Solution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: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3ab	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3ab for a = 5 and b = 6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3ab = 3 × a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b=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3 × 5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6 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90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3ab if a = 5 and b = 6 is 90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6a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b,The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6a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b for a = 5 and b = 6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6a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b = 6 × a × a × b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= 6 × 5 × 5 × 6</a:t>
            </a:r>
          </a:p>
          <a:p>
            <a:pPr marL="114300" indent="0">
              <a:buNone/>
            </a:pPr>
            <a:r>
              <a:rPr lang="en-IN" sz="16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6 × 25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6=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900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6a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b if a = 5 and b = 6 is 900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2b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2,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2b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a = 5 and b = 6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2b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= 2 × b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b=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2 × 6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6=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2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36=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72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Therefore, the value of 2b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if a = 5 and b = 6 is 72</a:t>
            </a: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14. If x = 8 and y = 2, evaluate: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b="1" dirty="0">
                <a:latin typeface="Calibri" pitchFamily="34" charset="0"/>
                <a:cs typeface="Calibri" pitchFamily="34" charset="0"/>
              </a:rPr>
              <a:t>(i)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9xy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	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(ii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5x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y	(iii</a:t>
            </a:r>
            <a:r>
              <a:rPr lang="en-IN" sz="1600" b="1" dirty="0">
                <a:latin typeface="Calibri" pitchFamily="34" charset="0"/>
                <a:cs typeface="Calibri" pitchFamily="34" charset="0"/>
              </a:rPr>
              <a:t>) (</a:t>
            </a: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4y)</a:t>
            </a:r>
            <a:r>
              <a:rPr lang="en-IN" sz="1600" b="1" baseline="30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96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85140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AF27D6-1E12-407C-B797-A5381422A50B}"/>
              </a:ext>
            </a:extLst>
          </p:cNvPr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2861"/>
            <a:ext cx="8521700" cy="573088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Evaluation Question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32631" y="591809"/>
            <a:ext cx="7889935" cy="4169972"/>
          </a:xfrm>
        </p:spPr>
        <p:txBody>
          <a:bodyPr/>
          <a:lstStyle/>
          <a:p>
            <a:pPr marL="114300" indent="0">
              <a:buNone/>
            </a:pPr>
            <a:r>
              <a:rPr lang="en-IN" sz="1600" b="1" dirty="0" smtClean="0">
                <a:latin typeface="Calibri" pitchFamily="34" charset="0"/>
                <a:cs typeface="Calibri" pitchFamily="34" charset="0"/>
              </a:rPr>
              <a:t>Solution: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i) 9xy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 value of 9xy for x = 8 and y = 2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9xy = 9 × x × y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9xy = 9 × 8 × 2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9xy = 144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9xy for x = 8 and y = 2 is 144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(ii)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5x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y,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The value of 5x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y for x = 8 and y = 2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5x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y = 5 × x × x × y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= 5 × 8 × 8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2=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640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5x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y for x = 8 and y = 2 is 640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(iii) (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4y)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2,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value of (4y)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x = 8 and y = 2 is calculated as follows,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(4y)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= (4 ×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2)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(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8)</a:t>
            </a:r>
            <a:r>
              <a:rPr lang="en-IN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64</a:t>
            </a:r>
          </a:p>
          <a:p>
            <a:pPr marL="114300" indent="0">
              <a:buNone/>
            </a:pPr>
            <a:r>
              <a:rPr lang="en-IN" sz="1600" dirty="0">
                <a:latin typeface="Calibri" pitchFamily="34" charset="0"/>
                <a:cs typeface="Calibri" pitchFamily="34" charset="0"/>
              </a:rPr>
              <a:t>Hence, the value of (4y)</a:t>
            </a:r>
            <a:r>
              <a:rPr lang="en-IN" sz="1600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IN" sz="1600" dirty="0">
                <a:latin typeface="Calibri" pitchFamily="34" charset="0"/>
                <a:cs typeface="Calibri" pitchFamily="34" charset="0"/>
              </a:rPr>
              <a:t> for x = 8 and y = 2 is </a:t>
            </a:r>
            <a:r>
              <a:rPr lang="en-IN" sz="1600" dirty="0" smtClean="0">
                <a:latin typeface="Calibri" pitchFamily="34" charset="0"/>
                <a:cs typeface="Calibri" pitchFamily="34" charset="0"/>
              </a:rPr>
              <a:t>64</a:t>
            </a:r>
            <a:endParaRPr lang="en-IN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527</Words>
  <Application>Microsoft Office PowerPoint</Application>
  <PresentationFormat>On-screen Show (16:9)</PresentationFormat>
  <Paragraphs>138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Simple Light</vt:lpstr>
      <vt:lpstr>PowerPoint Presentation</vt:lpstr>
      <vt:lpstr>Learning outcomes </vt:lpstr>
      <vt:lpstr>Previous Knowledge Test</vt:lpstr>
      <vt:lpstr>FRAMING ALGEBRAIC EXPRESSIONS</vt:lpstr>
      <vt:lpstr>PowerPoint Presentation</vt:lpstr>
      <vt:lpstr>Evaluation Question</vt:lpstr>
      <vt:lpstr>Evaluation Question</vt:lpstr>
      <vt:lpstr>Evaluation Question</vt:lpstr>
      <vt:lpstr>Evaluation Question</vt:lpstr>
      <vt:lpstr>Evaluation Question</vt:lpstr>
      <vt:lpstr>Evaluation Question</vt:lpstr>
      <vt:lpstr>Evaluation Question</vt:lpstr>
      <vt:lpstr>Evaluation Question</vt:lpstr>
      <vt:lpstr>Additional Homework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127</cp:revision>
  <dcterms:modified xsi:type="dcterms:W3CDTF">2021-12-18T03:57:37Z</dcterms:modified>
</cp:coreProperties>
</file>