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86" r:id="rId3"/>
    <p:sldId id="314" r:id="rId4"/>
    <p:sldId id="307" r:id="rId5"/>
    <p:sldId id="303" r:id="rId6"/>
    <p:sldId id="290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09" r:id="rId15"/>
    <p:sldId id="259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3248" autoAdjust="0"/>
  </p:normalViewPr>
  <p:slideViewPr>
    <p:cSldViewPr snapToGrid="0">
      <p:cViewPr>
        <p:scale>
          <a:sx n="110" d="100"/>
          <a:sy n="110" d="100"/>
        </p:scale>
        <p:origin x="-96" y="4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3360040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56325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56325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56325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462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1379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5632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5632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5632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5632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56325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5632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777640"/>
            <a:ext cx="9144000" cy="1365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417106" y="731809"/>
            <a:ext cx="1578401" cy="7835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207699" y="1418975"/>
            <a:ext cx="6469812" cy="483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buSzPts val="3100"/>
            </a:pPr>
            <a:r>
              <a:rPr lang="en-IN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Framing Algebraic Expressions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endParaRPr sz="2400" b="1" i="0" u="none" strike="noStrike" cap="none" dirty="0">
              <a:solidFill>
                <a:srgbClr val="FF0000"/>
              </a:solidFill>
              <a:latin typeface="Calibri" pitchFamily="34" charset="0"/>
              <a:ea typeface="Calibri"/>
              <a:cs typeface="Calibri" pitchFamily="34" charset="0"/>
              <a:sym typeface="Calibri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431985" y="2186736"/>
            <a:ext cx="5702059" cy="15909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alibri" pitchFamily="34" charset="0"/>
                <a:cs typeface="Calibri" pitchFamily="34" charset="0"/>
              </a:rPr>
              <a:t>SUBJECT : MATHEMATICS</a:t>
            </a:r>
            <a:endParaRPr sz="1600" b="1" dirty="0">
              <a:latin typeface="Calibri" pitchFamily="34" charset="0"/>
              <a:cs typeface="Calibri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alibri" pitchFamily="34" charset="0"/>
                <a:cs typeface="Calibri" pitchFamily="34" charset="0"/>
              </a:rPr>
              <a:t>CHAPTER NUMBER: </a:t>
            </a:r>
            <a:r>
              <a:rPr lang="en" sz="1600" b="1" dirty="0" smtClean="0">
                <a:latin typeface="Calibri" pitchFamily="34" charset="0"/>
                <a:cs typeface="Calibri" pitchFamily="34" charset="0"/>
              </a:rPr>
              <a:t>21</a:t>
            </a:r>
            <a:endParaRPr sz="1600" b="1" dirty="0">
              <a:latin typeface="Calibri" pitchFamily="34" charset="0"/>
              <a:cs typeface="Calibri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alibri" pitchFamily="34" charset="0"/>
                <a:cs typeface="Calibri" pitchFamily="34" charset="0"/>
              </a:rPr>
              <a:t>CHAPTER </a:t>
            </a:r>
            <a:r>
              <a:rPr lang="en" sz="1600" b="1" dirty="0" smtClean="0">
                <a:latin typeface="Calibri" pitchFamily="34" charset="0"/>
                <a:cs typeface="Calibri" pitchFamily="34" charset="0"/>
              </a:rPr>
              <a:t>NAME:FRAMING ALGEBRAIC EXPRESSIONS.</a:t>
            </a:r>
          </a:p>
          <a:p>
            <a:r>
              <a:rPr lang="en" sz="1600" b="1" dirty="0" smtClean="0">
                <a:latin typeface="Calibri" pitchFamily="34" charset="0"/>
                <a:cs typeface="Calibri" pitchFamily="34" charset="0"/>
              </a:rPr>
              <a:t>SUB TOPIC: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Problem Solving on Evaluation of Algebraic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Expressions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.</a:t>
            </a:r>
            <a:endParaRPr lang="en" sz="1600" b="1" dirty="0" smtClean="0">
              <a:latin typeface="Calibri" pitchFamily="34" charset="0"/>
              <a:cs typeface="Calibri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 smtClean="0">
                <a:latin typeface="Calibri" pitchFamily="34" charset="0"/>
                <a:cs typeface="Calibri" pitchFamily="34" charset="0"/>
              </a:rPr>
              <a:t>PERIOD NO:2</a:t>
            </a:r>
            <a:endParaRPr sz="16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63795" y="514990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7AF27D6-1E12-407C-B797-A5381422A50B}"/>
              </a:ext>
            </a:extLst>
          </p:cNvPr>
          <p:cNvSpPr txBox="1"/>
          <p:nvPr/>
        </p:nvSpPr>
        <p:spPr>
          <a:xfrm>
            <a:off x="847024" y="2144666"/>
            <a:ext cx="8076824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1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72861"/>
            <a:ext cx="8521700" cy="573088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Evaluation Question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132631" y="591809"/>
            <a:ext cx="7889935" cy="4169972"/>
          </a:xfrm>
        </p:spPr>
        <p:txBody>
          <a:bodyPr/>
          <a:lstStyle/>
          <a:p>
            <a:pPr marL="114300" indent="0">
              <a:buNone/>
            </a:pPr>
            <a:r>
              <a:rPr lang="en-IN" sz="1600" b="1" dirty="0" smtClean="0">
                <a:latin typeface="Calibri" pitchFamily="34" charset="0"/>
                <a:cs typeface="Calibri" pitchFamily="34" charset="0"/>
              </a:rPr>
              <a:t>15</a:t>
            </a:r>
            <a:r>
              <a:rPr lang="en-IN" sz="1600" b="1" dirty="0">
                <a:latin typeface="Calibri" pitchFamily="34" charset="0"/>
                <a:cs typeface="Calibri" pitchFamily="34" charset="0"/>
              </a:rPr>
              <a:t>. If x = 5 and y = 4, evaluate:</a:t>
            </a:r>
            <a:endParaRPr lang="en-IN" sz="16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r>
              <a:rPr lang="en-IN" sz="1600" b="1" dirty="0">
                <a:latin typeface="Calibri" pitchFamily="34" charset="0"/>
                <a:cs typeface="Calibri" pitchFamily="34" charset="0"/>
              </a:rPr>
              <a:t>(i) </a:t>
            </a:r>
            <a:r>
              <a:rPr lang="en-IN" sz="1600" b="1" dirty="0" smtClean="0">
                <a:latin typeface="Calibri" pitchFamily="34" charset="0"/>
                <a:cs typeface="Calibri" pitchFamily="34" charset="0"/>
              </a:rPr>
              <a:t>8xy	(ii</a:t>
            </a:r>
            <a:r>
              <a:rPr lang="en-IN" sz="1600" b="1" dirty="0">
                <a:latin typeface="Calibri" pitchFamily="34" charset="0"/>
                <a:cs typeface="Calibri" pitchFamily="34" charset="0"/>
              </a:rPr>
              <a:t>) </a:t>
            </a:r>
            <a:r>
              <a:rPr lang="en-IN" sz="1600" b="1" dirty="0" smtClean="0">
                <a:latin typeface="Calibri" pitchFamily="34" charset="0"/>
                <a:cs typeface="Calibri" pitchFamily="34" charset="0"/>
              </a:rPr>
              <a:t>3x</a:t>
            </a:r>
            <a:r>
              <a:rPr lang="en-IN" sz="1600" b="1" baseline="30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IN" sz="1600" b="1" dirty="0" smtClean="0">
                <a:latin typeface="Calibri" pitchFamily="34" charset="0"/>
                <a:cs typeface="Calibri" pitchFamily="34" charset="0"/>
              </a:rPr>
              <a:t>y	(iii</a:t>
            </a:r>
            <a:r>
              <a:rPr lang="en-IN" sz="1600" b="1" dirty="0">
                <a:latin typeface="Calibri" pitchFamily="34" charset="0"/>
                <a:cs typeface="Calibri" pitchFamily="34" charset="0"/>
              </a:rPr>
              <a:t>) 3y</a:t>
            </a:r>
            <a:r>
              <a:rPr lang="en-IN" sz="1600" b="1" baseline="30000" dirty="0">
                <a:latin typeface="Calibri" pitchFamily="34" charset="0"/>
                <a:cs typeface="Calibri" pitchFamily="34" charset="0"/>
              </a:rPr>
              <a:t>2</a:t>
            </a:r>
            <a:endParaRPr lang="en-IN" sz="16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r>
              <a:rPr lang="en-IN" sz="1600" b="1" dirty="0">
                <a:latin typeface="Calibri" pitchFamily="34" charset="0"/>
                <a:cs typeface="Calibri" pitchFamily="34" charset="0"/>
              </a:rPr>
              <a:t>Solution</a:t>
            </a:r>
            <a:r>
              <a:rPr lang="en-IN" sz="1600" b="1" dirty="0" smtClean="0">
                <a:latin typeface="Calibri" pitchFamily="34" charset="0"/>
                <a:cs typeface="Calibri" pitchFamily="34" charset="0"/>
              </a:rPr>
              <a:t>: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i) 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8xy,The 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value of 8xy for x = 5 and y = 4 is calculated as follows,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8xy = 8 × x × y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= 8 × 5 × 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4= 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160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Therefore, the value of 8xy for x = 5 and y = 4 is 160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(ii) 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3x</a:t>
            </a:r>
            <a:r>
              <a:rPr lang="en-IN" sz="1600" baseline="30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y,The 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value of 3x</a:t>
            </a:r>
            <a:r>
              <a:rPr lang="en-IN" sz="1600" baseline="30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y for x = 5 and y = 4 is calculated as 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follows,</a:t>
            </a:r>
          </a:p>
          <a:p>
            <a:pPr marL="114300" indent="0">
              <a:buNone/>
            </a:pPr>
            <a:r>
              <a:rPr lang="en-IN" sz="1600" dirty="0" smtClean="0">
                <a:latin typeface="Calibri" pitchFamily="34" charset="0"/>
                <a:cs typeface="Calibri" pitchFamily="34" charset="0"/>
              </a:rPr>
              <a:t>3x</a:t>
            </a:r>
            <a:r>
              <a:rPr lang="en-IN" sz="1600" baseline="30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y 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= 3 × x × x × 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y= 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3 × 5 × 5 × 4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= 15 × 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20= 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300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Therefore, the value of 3x</a:t>
            </a:r>
            <a:r>
              <a:rPr lang="en-IN" sz="1600" baseline="30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y for x = 5 and y = 4 is 300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(iii) 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value of 3y</a:t>
            </a:r>
            <a:r>
              <a:rPr lang="en-IN" sz="1600" baseline="30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 for x = 5 and y = 4 is calculated as follows,</a:t>
            </a:r>
          </a:p>
          <a:p>
            <a:pPr marL="114300" indent="0">
              <a:buNone/>
            </a:pPr>
            <a:r>
              <a:rPr lang="en-IN" sz="1600" dirty="0" smtClean="0">
                <a:latin typeface="Calibri" pitchFamily="34" charset="0"/>
                <a:cs typeface="Calibri" pitchFamily="34" charset="0"/>
              </a:rPr>
              <a:t>3y</a:t>
            </a:r>
            <a:r>
              <a:rPr lang="en-IN" sz="1600" baseline="30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 = 3 × y × 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y= 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3 × 4 × 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4= 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48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Therefore, the value of 3y</a:t>
            </a:r>
            <a:r>
              <a:rPr lang="en-IN" sz="1600" baseline="30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 for x = 5 and y = 4 is 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48</a:t>
            </a:r>
            <a:endParaRPr lang="en-IN" sz="16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81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63795" y="704682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7AF27D6-1E12-407C-B797-A5381422A50B}"/>
              </a:ext>
            </a:extLst>
          </p:cNvPr>
          <p:cNvSpPr txBox="1"/>
          <p:nvPr/>
        </p:nvSpPr>
        <p:spPr>
          <a:xfrm>
            <a:off x="596858" y="2144666"/>
            <a:ext cx="8076824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1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72861"/>
            <a:ext cx="8521700" cy="573088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Evaluation Question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132631" y="591809"/>
            <a:ext cx="7889935" cy="4169972"/>
          </a:xfrm>
        </p:spPr>
        <p:txBody>
          <a:bodyPr/>
          <a:lstStyle/>
          <a:p>
            <a:pPr marL="114300" indent="0">
              <a:buNone/>
            </a:pPr>
            <a:r>
              <a:rPr lang="en-IN" sz="1600" b="1" dirty="0" smtClean="0">
                <a:latin typeface="Calibri" pitchFamily="34" charset="0"/>
                <a:cs typeface="Calibri" pitchFamily="34" charset="0"/>
              </a:rPr>
              <a:t>16</a:t>
            </a:r>
            <a:r>
              <a:rPr lang="en-IN" sz="1600" b="1" dirty="0">
                <a:latin typeface="Calibri" pitchFamily="34" charset="0"/>
                <a:cs typeface="Calibri" pitchFamily="34" charset="0"/>
              </a:rPr>
              <a:t>. If y = 5 and z = 2, evaluate:</a:t>
            </a:r>
            <a:endParaRPr lang="en-IN" sz="16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r>
              <a:rPr lang="en-IN" sz="1600" b="1" dirty="0">
                <a:latin typeface="Calibri" pitchFamily="34" charset="0"/>
                <a:cs typeface="Calibri" pitchFamily="34" charset="0"/>
              </a:rPr>
              <a:t>(i) </a:t>
            </a:r>
            <a:r>
              <a:rPr lang="en-IN" sz="1600" b="1" dirty="0" smtClean="0">
                <a:latin typeface="Calibri" pitchFamily="34" charset="0"/>
                <a:cs typeface="Calibri" pitchFamily="34" charset="0"/>
              </a:rPr>
              <a:t>100yz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	</a:t>
            </a:r>
            <a:r>
              <a:rPr lang="en-IN" sz="1600" b="1" dirty="0" smtClean="0">
                <a:latin typeface="Calibri" pitchFamily="34" charset="0"/>
                <a:cs typeface="Calibri" pitchFamily="34" charset="0"/>
              </a:rPr>
              <a:t>(ii</a:t>
            </a:r>
            <a:r>
              <a:rPr lang="en-IN" sz="1600" b="1" dirty="0">
                <a:latin typeface="Calibri" pitchFamily="34" charset="0"/>
                <a:cs typeface="Calibri" pitchFamily="34" charset="0"/>
              </a:rPr>
              <a:t>) 9y</a:t>
            </a:r>
            <a:r>
              <a:rPr lang="en-IN" sz="1600" b="1" baseline="30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IN" sz="1600" b="1" dirty="0">
                <a:latin typeface="Calibri" pitchFamily="34" charset="0"/>
                <a:cs typeface="Calibri" pitchFamily="34" charset="0"/>
              </a:rPr>
              <a:t>z</a:t>
            </a:r>
            <a:endParaRPr lang="en-IN" sz="16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r>
              <a:rPr lang="en-IN" sz="1600" b="1" dirty="0">
                <a:latin typeface="Calibri" pitchFamily="34" charset="0"/>
                <a:cs typeface="Calibri" pitchFamily="34" charset="0"/>
              </a:rPr>
              <a:t>(iii) </a:t>
            </a:r>
            <a:r>
              <a:rPr lang="en-IN" sz="1600" b="1" dirty="0" smtClean="0">
                <a:latin typeface="Calibri" pitchFamily="34" charset="0"/>
                <a:cs typeface="Calibri" pitchFamily="34" charset="0"/>
              </a:rPr>
              <a:t>5y</a:t>
            </a:r>
            <a:r>
              <a:rPr lang="en-IN" sz="1600" b="1" baseline="30000" dirty="0" smtClean="0">
                <a:latin typeface="Calibri" pitchFamily="34" charset="0"/>
                <a:cs typeface="Calibri" pitchFamily="34" charset="0"/>
              </a:rPr>
              <a:t>2	</a:t>
            </a:r>
            <a:r>
              <a:rPr lang="en-IN" sz="1600" b="1" dirty="0" smtClean="0">
                <a:latin typeface="Calibri" pitchFamily="34" charset="0"/>
                <a:cs typeface="Calibri" pitchFamily="34" charset="0"/>
              </a:rPr>
              <a:t>(iv</a:t>
            </a:r>
            <a:r>
              <a:rPr lang="en-IN" sz="1600" b="1" dirty="0">
                <a:latin typeface="Calibri" pitchFamily="34" charset="0"/>
                <a:cs typeface="Calibri" pitchFamily="34" charset="0"/>
              </a:rPr>
              <a:t>) (5z)</a:t>
            </a:r>
            <a:r>
              <a:rPr lang="en-IN" sz="1600" b="1" baseline="30000" dirty="0">
                <a:latin typeface="Calibri" pitchFamily="34" charset="0"/>
                <a:cs typeface="Calibri" pitchFamily="34" charset="0"/>
              </a:rPr>
              <a:t>3</a:t>
            </a:r>
            <a:endParaRPr lang="en-IN" sz="16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r>
              <a:rPr lang="en-IN" sz="1600" b="1" dirty="0">
                <a:latin typeface="Calibri" pitchFamily="34" charset="0"/>
                <a:cs typeface="Calibri" pitchFamily="34" charset="0"/>
              </a:rPr>
              <a:t>Solution</a:t>
            </a:r>
            <a:r>
              <a:rPr lang="en-IN" sz="1600" b="1" dirty="0" smtClean="0">
                <a:latin typeface="Calibri" pitchFamily="34" charset="0"/>
                <a:cs typeface="Calibri" pitchFamily="34" charset="0"/>
              </a:rPr>
              <a:t>: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i) 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100yz,</a:t>
            </a:r>
            <a:endParaRPr lang="en-IN" sz="16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The value of 100yz for y = 5 and z = 2 is calculated as below,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100yz = 100 × y × 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z = 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100 × 5 × 2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= 100 × 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10= 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1000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Hence, the value of 100yz for y = 5 and z = 2 is 1000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(ii) 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9y</a:t>
            </a:r>
            <a:r>
              <a:rPr lang="en-IN" sz="1600" baseline="30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z,The 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value of 9y</a:t>
            </a:r>
            <a:r>
              <a:rPr lang="en-IN" sz="1600" baseline="30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z for y = 5 and z = 2 is calculated as below,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9y</a:t>
            </a:r>
            <a:r>
              <a:rPr lang="en-IN" sz="1600" baseline="30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z = 9 × y × y × z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= 9 × 5 × 5 × 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2= 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45 × 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10= 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450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Hence, the value of 9y</a:t>
            </a:r>
            <a:r>
              <a:rPr lang="en-IN" sz="1600" baseline="30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z for y = 5 and z = 2 is 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450</a:t>
            </a:r>
            <a:endParaRPr lang="en-IN" sz="16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71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65387" y="773621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7AF27D6-1E12-407C-B797-A5381422A50B}"/>
              </a:ext>
            </a:extLst>
          </p:cNvPr>
          <p:cNvSpPr txBox="1"/>
          <p:nvPr/>
        </p:nvSpPr>
        <p:spPr>
          <a:xfrm>
            <a:off x="847024" y="2144666"/>
            <a:ext cx="8076824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1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72861"/>
            <a:ext cx="8521700" cy="573088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Evaluation Question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132631" y="591809"/>
            <a:ext cx="7889935" cy="4169972"/>
          </a:xfrm>
        </p:spPr>
        <p:txBody>
          <a:bodyPr/>
          <a:lstStyle/>
          <a:p>
            <a:pPr marL="114300" indent="0">
              <a:buNone/>
            </a:pPr>
            <a:r>
              <a:rPr lang="en-IN" sz="1600" b="1" dirty="0" smtClean="0">
                <a:latin typeface="Calibri" pitchFamily="34" charset="0"/>
                <a:cs typeface="Calibri" pitchFamily="34" charset="0"/>
              </a:rPr>
              <a:t>18</a:t>
            </a:r>
            <a:r>
              <a:rPr lang="en-IN" sz="1600" b="1" dirty="0">
                <a:latin typeface="Calibri" pitchFamily="34" charset="0"/>
                <a:cs typeface="Calibri" pitchFamily="34" charset="0"/>
              </a:rPr>
              <a:t>. If m = 3 and n = 7, evaluate:</a:t>
            </a:r>
            <a:endParaRPr lang="en-IN" sz="16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r>
              <a:rPr lang="en-IN" sz="1600" b="1" dirty="0">
                <a:latin typeface="Calibri" pitchFamily="34" charset="0"/>
                <a:cs typeface="Calibri" pitchFamily="34" charset="0"/>
              </a:rPr>
              <a:t>(i) </a:t>
            </a:r>
            <a:r>
              <a:rPr lang="en-IN" sz="1600" b="1" dirty="0" smtClean="0">
                <a:latin typeface="Calibri" pitchFamily="34" charset="0"/>
                <a:cs typeface="Calibri" pitchFamily="34" charset="0"/>
              </a:rPr>
              <a:t>12mn		(ii</a:t>
            </a:r>
            <a:r>
              <a:rPr lang="en-IN" sz="1600" b="1" dirty="0">
                <a:latin typeface="Calibri" pitchFamily="34" charset="0"/>
                <a:cs typeface="Calibri" pitchFamily="34" charset="0"/>
              </a:rPr>
              <a:t>) 5mn</a:t>
            </a:r>
            <a:r>
              <a:rPr lang="en-IN" sz="1600" b="1" baseline="30000" dirty="0">
                <a:latin typeface="Calibri" pitchFamily="34" charset="0"/>
                <a:cs typeface="Calibri" pitchFamily="34" charset="0"/>
              </a:rPr>
              <a:t>2</a:t>
            </a:r>
            <a:endParaRPr lang="en-IN" sz="16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r>
              <a:rPr lang="en-IN" sz="1600" b="1" dirty="0">
                <a:latin typeface="Calibri" pitchFamily="34" charset="0"/>
                <a:cs typeface="Calibri" pitchFamily="34" charset="0"/>
              </a:rPr>
              <a:t>(iii) (</a:t>
            </a:r>
            <a:r>
              <a:rPr lang="en-IN" sz="1600" b="1" dirty="0" smtClean="0">
                <a:latin typeface="Calibri" pitchFamily="34" charset="0"/>
                <a:cs typeface="Calibri" pitchFamily="34" charset="0"/>
              </a:rPr>
              <a:t>10m)</a:t>
            </a:r>
            <a:r>
              <a:rPr lang="en-IN" sz="1600" b="1" baseline="30000" dirty="0" smtClean="0">
                <a:latin typeface="Calibri" pitchFamily="34" charset="0"/>
                <a:cs typeface="Calibri" pitchFamily="34" charset="0"/>
              </a:rPr>
              <a:t>2	</a:t>
            </a:r>
            <a:r>
              <a:rPr lang="en-IN" sz="1600" b="1" dirty="0" smtClean="0">
                <a:latin typeface="Calibri" pitchFamily="34" charset="0"/>
                <a:cs typeface="Calibri" pitchFamily="34" charset="0"/>
              </a:rPr>
              <a:t>(iv</a:t>
            </a:r>
            <a:r>
              <a:rPr lang="en-IN" sz="1600" b="1" dirty="0">
                <a:latin typeface="Calibri" pitchFamily="34" charset="0"/>
                <a:cs typeface="Calibri" pitchFamily="34" charset="0"/>
              </a:rPr>
              <a:t>) 4n</a:t>
            </a:r>
            <a:r>
              <a:rPr lang="en-IN" sz="1600" b="1" baseline="30000" dirty="0">
                <a:latin typeface="Calibri" pitchFamily="34" charset="0"/>
                <a:cs typeface="Calibri" pitchFamily="34" charset="0"/>
              </a:rPr>
              <a:t>2</a:t>
            </a:r>
            <a:endParaRPr lang="en-IN" sz="16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r>
              <a:rPr lang="en-IN" sz="1600" b="1" dirty="0">
                <a:latin typeface="Calibri" pitchFamily="34" charset="0"/>
                <a:cs typeface="Calibri" pitchFamily="34" charset="0"/>
              </a:rPr>
              <a:t>Solution</a:t>
            </a:r>
            <a:r>
              <a:rPr lang="en-IN" sz="1600" b="1" dirty="0" smtClean="0">
                <a:latin typeface="Calibri" pitchFamily="34" charset="0"/>
                <a:cs typeface="Calibri" pitchFamily="34" charset="0"/>
              </a:rPr>
              <a:t>: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i) 12mn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The value of 12mn for m = 3 and n = 7 is calculated as follows,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12mn = 12 × m × 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n= 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12 × 3 × 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7= 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252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Hence, the value of 12mn for m = 3 and n = 7 is 252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(ii) 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5mn</a:t>
            </a:r>
            <a:r>
              <a:rPr lang="en-IN" sz="1600" baseline="30000" dirty="0" smtClean="0">
                <a:latin typeface="Calibri" pitchFamily="34" charset="0"/>
                <a:cs typeface="Calibri" pitchFamily="34" charset="0"/>
              </a:rPr>
              <a:t>2,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value of 5mn</a:t>
            </a:r>
            <a:r>
              <a:rPr lang="en-IN" sz="1600" baseline="30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 for m = 3 and n = 7 is calculated as follows,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5mn</a:t>
            </a:r>
            <a:r>
              <a:rPr lang="en-IN" sz="1600" baseline="30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 = 5 × m × n</a:t>
            </a:r>
            <a:r>
              <a:rPr lang="en-IN" sz="1600" baseline="30000" dirty="0">
                <a:latin typeface="Calibri" pitchFamily="34" charset="0"/>
                <a:cs typeface="Calibri" pitchFamily="34" charset="0"/>
              </a:rPr>
              <a:t>2</a:t>
            </a:r>
            <a:endParaRPr lang="en-IN" sz="16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= 5 × 3 × 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7</a:t>
            </a:r>
            <a:r>
              <a:rPr lang="en-IN" sz="1600" baseline="30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= 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5 × 3 × 7 × 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7= 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735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Hence, the value of 5mn</a:t>
            </a:r>
            <a:r>
              <a:rPr lang="en-IN" sz="1600" baseline="30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 for m = 3 and n = 7 is 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735.</a:t>
            </a:r>
            <a:endParaRPr lang="en-IN" sz="16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92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1322" y="790851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7AF27D6-1E12-407C-B797-A5381422A50B}"/>
              </a:ext>
            </a:extLst>
          </p:cNvPr>
          <p:cNvSpPr txBox="1"/>
          <p:nvPr/>
        </p:nvSpPr>
        <p:spPr>
          <a:xfrm>
            <a:off x="847024" y="2144666"/>
            <a:ext cx="8076824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1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72861"/>
            <a:ext cx="8521700" cy="573088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Evaluation Question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132631" y="591809"/>
            <a:ext cx="7889935" cy="4169972"/>
          </a:xfrm>
        </p:spPr>
        <p:txBody>
          <a:bodyPr/>
          <a:lstStyle/>
          <a:p>
            <a:pPr marL="114300" indent="0">
              <a:buNone/>
            </a:pPr>
            <a:r>
              <a:rPr lang="en-IN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IN" dirty="0">
                <a:latin typeface="Calibri" pitchFamily="34" charset="0"/>
                <a:cs typeface="Calibri" pitchFamily="34" charset="0"/>
              </a:rPr>
              <a:t>iii) (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10m)</a:t>
            </a:r>
            <a:r>
              <a:rPr lang="en-IN" baseline="30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IN" dirty="0">
                <a:latin typeface="Calibri" pitchFamily="34" charset="0"/>
                <a:cs typeface="Calibri" pitchFamily="34" charset="0"/>
              </a:rPr>
              <a:t>,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IN" dirty="0">
                <a:latin typeface="Calibri" pitchFamily="34" charset="0"/>
                <a:cs typeface="Calibri" pitchFamily="34" charset="0"/>
              </a:rPr>
              <a:t>value of (10m)</a:t>
            </a:r>
            <a:r>
              <a:rPr lang="en-IN" baseline="30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IN" dirty="0">
                <a:latin typeface="Calibri" pitchFamily="34" charset="0"/>
                <a:cs typeface="Calibri" pitchFamily="34" charset="0"/>
              </a:rPr>
              <a:t> for m = 3 and n = 7 is calculated as follows,</a:t>
            </a:r>
          </a:p>
          <a:p>
            <a:pPr marL="114300" indent="0">
              <a:buNone/>
            </a:pPr>
            <a:r>
              <a:rPr lang="en-IN" dirty="0">
                <a:latin typeface="Calibri" pitchFamily="34" charset="0"/>
                <a:cs typeface="Calibri" pitchFamily="34" charset="0"/>
              </a:rPr>
              <a:t>(10m)</a:t>
            </a:r>
            <a:r>
              <a:rPr lang="en-IN" baseline="30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IN" dirty="0">
                <a:latin typeface="Calibri" pitchFamily="34" charset="0"/>
                <a:cs typeface="Calibri" pitchFamily="34" charset="0"/>
              </a:rPr>
              <a:t> = (10 × m)</a:t>
            </a:r>
            <a:r>
              <a:rPr lang="en-IN" baseline="30000" dirty="0">
                <a:latin typeface="Calibri" pitchFamily="34" charset="0"/>
                <a:cs typeface="Calibri" pitchFamily="34" charset="0"/>
              </a:rPr>
              <a:t>2</a:t>
            </a:r>
            <a:endParaRPr lang="en-IN" dirty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r>
              <a:rPr lang="en-IN" dirty="0">
                <a:latin typeface="Calibri" pitchFamily="34" charset="0"/>
                <a:cs typeface="Calibri" pitchFamily="34" charset="0"/>
              </a:rPr>
              <a:t>= (10 × 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3)</a:t>
            </a:r>
            <a:r>
              <a:rPr lang="en-IN" baseline="30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= </a:t>
            </a:r>
            <a:r>
              <a:rPr lang="en-IN" dirty="0">
                <a:latin typeface="Calibri" pitchFamily="34" charset="0"/>
                <a:cs typeface="Calibri" pitchFamily="34" charset="0"/>
              </a:rPr>
              <a:t>(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30)</a:t>
            </a:r>
            <a:r>
              <a:rPr lang="en-IN" baseline="30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= </a:t>
            </a:r>
            <a:r>
              <a:rPr lang="en-IN" dirty="0">
                <a:latin typeface="Calibri" pitchFamily="34" charset="0"/>
                <a:cs typeface="Calibri" pitchFamily="34" charset="0"/>
              </a:rPr>
              <a:t>900</a:t>
            </a:r>
          </a:p>
          <a:p>
            <a:pPr marL="114300" indent="0">
              <a:buNone/>
            </a:pPr>
            <a:r>
              <a:rPr lang="en-IN" dirty="0">
                <a:latin typeface="Calibri" pitchFamily="34" charset="0"/>
                <a:cs typeface="Calibri" pitchFamily="34" charset="0"/>
              </a:rPr>
              <a:t>Hence, the value of (10m)</a:t>
            </a:r>
            <a:r>
              <a:rPr lang="en-IN" baseline="30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IN" dirty="0">
                <a:latin typeface="Calibri" pitchFamily="34" charset="0"/>
                <a:cs typeface="Calibri" pitchFamily="34" charset="0"/>
              </a:rPr>
              <a:t> for m = 3 and n = 7 is 900</a:t>
            </a:r>
          </a:p>
          <a:p>
            <a:pPr marL="114300" indent="0">
              <a:buNone/>
            </a:pPr>
            <a:r>
              <a:rPr lang="en-IN" dirty="0">
                <a:latin typeface="Calibri" pitchFamily="34" charset="0"/>
                <a:cs typeface="Calibri" pitchFamily="34" charset="0"/>
              </a:rPr>
              <a:t>(iv) 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4n</a:t>
            </a:r>
            <a:r>
              <a:rPr lang="en-IN" baseline="30000" dirty="0" smtClean="0">
                <a:latin typeface="Calibri" pitchFamily="34" charset="0"/>
                <a:cs typeface="Calibri" pitchFamily="34" charset="0"/>
              </a:rPr>
              <a:t>2,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IN" dirty="0">
                <a:latin typeface="Calibri" pitchFamily="34" charset="0"/>
                <a:cs typeface="Calibri" pitchFamily="34" charset="0"/>
              </a:rPr>
              <a:t>value of 4n</a:t>
            </a:r>
            <a:r>
              <a:rPr lang="en-IN" baseline="30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IN" dirty="0">
                <a:latin typeface="Calibri" pitchFamily="34" charset="0"/>
                <a:cs typeface="Calibri" pitchFamily="34" charset="0"/>
              </a:rPr>
              <a:t> for m = 3 and n = 7 is calculated as follows,</a:t>
            </a:r>
          </a:p>
          <a:p>
            <a:pPr marL="114300" indent="0">
              <a:buNone/>
            </a:pPr>
            <a:r>
              <a:rPr lang="en-IN" dirty="0">
                <a:latin typeface="Calibri" pitchFamily="34" charset="0"/>
                <a:cs typeface="Calibri" pitchFamily="34" charset="0"/>
              </a:rPr>
              <a:t>4n</a:t>
            </a:r>
            <a:r>
              <a:rPr lang="en-IN" baseline="30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IN" dirty="0">
                <a:latin typeface="Calibri" pitchFamily="34" charset="0"/>
                <a:cs typeface="Calibri" pitchFamily="34" charset="0"/>
              </a:rPr>
              <a:t> = 4 × 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n</a:t>
            </a:r>
            <a:r>
              <a:rPr lang="en-IN" baseline="30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= </a:t>
            </a:r>
            <a:r>
              <a:rPr lang="en-IN" dirty="0">
                <a:latin typeface="Calibri" pitchFamily="34" charset="0"/>
                <a:cs typeface="Calibri" pitchFamily="34" charset="0"/>
              </a:rPr>
              <a:t>4 × 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7</a:t>
            </a:r>
            <a:r>
              <a:rPr lang="en-IN" baseline="30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= </a:t>
            </a:r>
            <a:r>
              <a:rPr lang="en-IN" dirty="0">
                <a:latin typeface="Calibri" pitchFamily="34" charset="0"/>
                <a:cs typeface="Calibri" pitchFamily="34" charset="0"/>
              </a:rPr>
              <a:t>4 × 7 × 7</a:t>
            </a:r>
          </a:p>
          <a:p>
            <a:pPr marL="114300" indent="0">
              <a:buNone/>
            </a:pPr>
            <a:r>
              <a:rPr lang="en-IN" dirty="0">
                <a:latin typeface="Calibri" pitchFamily="34" charset="0"/>
                <a:cs typeface="Calibri" pitchFamily="34" charset="0"/>
              </a:rPr>
              <a:t>= 196</a:t>
            </a:r>
          </a:p>
          <a:p>
            <a:pPr marL="114300" indent="0">
              <a:buNone/>
            </a:pPr>
            <a:r>
              <a:rPr lang="en-IN" dirty="0">
                <a:latin typeface="Calibri" pitchFamily="34" charset="0"/>
                <a:cs typeface="Calibri" pitchFamily="34" charset="0"/>
              </a:rPr>
              <a:t>Hence, the value of 4n</a:t>
            </a:r>
            <a:r>
              <a:rPr lang="en-IN" baseline="30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IN" dirty="0">
                <a:latin typeface="Calibri" pitchFamily="34" charset="0"/>
                <a:cs typeface="Calibri" pitchFamily="34" charset="0"/>
              </a:rPr>
              <a:t> for m = 3 and n = 7 is 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196</a:t>
            </a:r>
          </a:p>
          <a:p>
            <a:pPr marL="114300" indent="0">
              <a:buNone/>
            </a:pPr>
            <a:endParaRPr lang="en-IN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96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1322" y="687364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7AF27D6-1E12-407C-B797-A5381422A50B}"/>
              </a:ext>
            </a:extLst>
          </p:cNvPr>
          <p:cNvSpPr txBox="1"/>
          <p:nvPr/>
        </p:nvSpPr>
        <p:spPr>
          <a:xfrm>
            <a:off x="847024" y="2144666"/>
            <a:ext cx="8076824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1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Additional Homework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IN" b="1" dirty="0" smtClean="0"/>
              <a:t>1. </a:t>
            </a:r>
            <a:r>
              <a:rPr lang="en-IN" b="1" dirty="0"/>
              <a:t>Add:</a:t>
            </a:r>
            <a:endParaRPr lang="en-IN" dirty="0"/>
          </a:p>
          <a:p>
            <a:pPr marL="114300" indent="0">
              <a:buNone/>
            </a:pPr>
            <a:r>
              <a:rPr lang="en-IN" b="1" dirty="0"/>
              <a:t>(i) a + b and 2a + 3b</a:t>
            </a:r>
            <a:endParaRPr lang="en-IN" dirty="0"/>
          </a:p>
          <a:p>
            <a:pPr marL="114300" indent="0">
              <a:buNone/>
            </a:pPr>
            <a:r>
              <a:rPr lang="en-IN" b="1" dirty="0"/>
              <a:t>(ii) 2x + y and 3x – 4y</a:t>
            </a:r>
            <a:endParaRPr lang="en-IN" dirty="0"/>
          </a:p>
          <a:p>
            <a:pPr marL="114300" indent="0">
              <a:buNone/>
            </a:pPr>
            <a:r>
              <a:rPr lang="en-IN" b="1" dirty="0"/>
              <a:t>(iii) -3a + 2b and 3a + b</a:t>
            </a:r>
            <a:endParaRPr lang="en-IN" dirty="0"/>
          </a:p>
          <a:p>
            <a:pPr marL="114300" indent="0">
              <a:buNone/>
            </a:pPr>
            <a:r>
              <a:rPr lang="en-IN" b="1" dirty="0"/>
              <a:t>(iv) 4 + x, 5 – 2x and 6x</a:t>
            </a:r>
            <a:endParaRPr lang="en-IN" dirty="0"/>
          </a:p>
        </p:txBody>
      </p:sp>
      <p:sp>
        <p:nvSpPr>
          <p:cNvPr id="2" name="Oval 1"/>
          <p:cNvSpPr/>
          <p:nvPr/>
        </p:nvSpPr>
        <p:spPr>
          <a:xfrm>
            <a:off x="1949570" y="2986939"/>
            <a:ext cx="3416060" cy="18201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HW</a:t>
            </a:r>
          </a:p>
          <a:p>
            <a:pPr algn="ctr"/>
            <a:r>
              <a:rPr lang="en-US" b="1" dirty="0" smtClean="0"/>
              <a:t>Ex. 21 Q.NO. 11 TO 20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25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06362" y="773920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621425" y="743500"/>
            <a:ext cx="7801200" cy="3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sz="4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sz="40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DC50AA-92E1-4EA1-8232-C13860002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7884" y="445025"/>
            <a:ext cx="6153646" cy="572700"/>
          </a:xfrm>
        </p:spPr>
        <p:txBody>
          <a:bodyPr/>
          <a:lstStyle/>
          <a:p>
            <a:r>
              <a:rPr lang="en-I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Learning outcomes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987FE54-A185-4E72-BABD-C045E2D687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723" y="826894"/>
            <a:ext cx="1549101" cy="57270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88189" y="974785"/>
            <a:ext cx="746184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/>
            <a:endParaRPr lang="en-IN" sz="2000" dirty="0" smtClean="0">
              <a:latin typeface="Calibri" pitchFamily="34" charset="0"/>
              <a:cs typeface="Calibri" pitchFamily="34" charset="0"/>
            </a:endParaRPr>
          </a:p>
          <a:p>
            <a:pPr marL="400050" indent="-285750">
              <a:buFont typeface="Wingdings" pitchFamily="2" charset="2"/>
              <a:buChar char="§"/>
            </a:pPr>
            <a:r>
              <a:rPr lang="en-IN" sz="2000" dirty="0" smtClean="0">
                <a:latin typeface="Calibri" pitchFamily="34" charset="0"/>
                <a:cs typeface="Calibri" pitchFamily="34" charset="0"/>
              </a:rPr>
              <a:t>Students </a:t>
            </a:r>
            <a:r>
              <a:rPr lang="en-IN" sz="2000" dirty="0">
                <a:latin typeface="Calibri" pitchFamily="34" charset="0"/>
                <a:cs typeface="Calibri" pitchFamily="34" charset="0"/>
              </a:rPr>
              <a:t>will be able to evaluate algebraic expressions. </a:t>
            </a:r>
          </a:p>
          <a:p>
            <a:pPr marL="400050" indent="-285750">
              <a:buFont typeface="Wingdings" pitchFamily="2" charset="2"/>
              <a:buChar char="§"/>
            </a:pPr>
            <a:r>
              <a:rPr lang="en-IN" sz="2000" dirty="0">
                <a:latin typeface="Calibri" pitchFamily="34" charset="0"/>
                <a:cs typeface="Calibri" pitchFamily="34" charset="0"/>
              </a:rPr>
              <a:t>Students will be able </a:t>
            </a:r>
            <a:r>
              <a:rPr lang="en-IN" sz="2000" dirty="0" smtClean="0">
                <a:latin typeface="Calibri" pitchFamily="34" charset="0"/>
                <a:cs typeface="Calibri" pitchFamily="34" charset="0"/>
              </a:rPr>
              <a:t>apply evaluation of algebraic expressions.</a:t>
            </a:r>
            <a:endParaRPr lang="en-IN" sz="20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endParaRPr lang="en-IN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24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DC50AA-92E1-4EA1-8232-C13860002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Previous Knowledge Test</a:t>
            </a:r>
            <a:endParaRPr lang="en-IN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IN" b="1" dirty="0" smtClean="0"/>
              <a:t>1. </a:t>
            </a:r>
            <a:r>
              <a:rPr lang="en-IN" b="1" dirty="0"/>
              <a:t>If a = – 10, evaluate:</a:t>
            </a:r>
            <a:endParaRPr lang="en-IN" dirty="0"/>
          </a:p>
          <a:p>
            <a:pPr marL="114300" indent="0">
              <a:buNone/>
            </a:pPr>
            <a:r>
              <a:rPr lang="en-IN" b="1" dirty="0"/>
              <a:t>(i) 5a</a:t>
            </a:r>
            <a:endParaRPr lang="en-IN" dirty="0"/>
          </a:p>
          <a:p>
            <a:pPr marL="114300" indent="0">
              <a:buNone/>
            </a:pPr>
            <a:r>
              <a:rPr lang="en-IN" b="1" dirty="0"/>
              <a:t>(ii) a</a:t>
            </a:r>
            <a:r>
              <a:rPr lang="en-IN" b="1" baseline="30000" dirty="0"/>
              <a:t>2</a:t>
            </a:r>
            <a:endParaRPr lang="en-IN" dirty="0"/>
          </a:p>
          <a:p>
            <a:pPr marL="114300" indent="0">
              <a:buNone/>
            </a:pPr>
            <a:r>
              <a:rPr lang="en-IN" b="1" dirty="0"/>
              <a:t>(iii) </a:t>
            </a:r>
            <a:r>
              <a:rPr lang="en-IN" b="1" dirty="0" smtClean="0"/>
              <a:t>a</a:t>
            </a:r>
            <a:r>
              <a:rPr lang="en-IN" b="1" baseline="30000" dirty="0" smtClean="0"/>
              <a:t>3</a:t>
            </a:r>
          </a:p>
          <a:p>
            <a:pPr marL="114300" indent="0">
              <a:buNone/>
            </a:pPr>
            <a:r>
              <a:rPr lang="en-IN" b="1" dirty="0"/>
              <a:t>2</a:t>
            </a:r>
            <a:r>
              <a:rPr lang="en-IN" b="1" dirty="0" smtClean="0"/>
              <a:t>. </a:t>
            </a:r>
            <a:r>
              <a:rPr lang="en-IN" b="1" dirty="0"/>
              <a:t>If x = – 6, evaluate:</a:t>
            </a:r>
            <a:endParaRPr lang="en-IN" dirty="0"/>
          </a:p>
          <a:p>
            <a:pPr marL="114300" indent="0">
              <a:buNone/>
            </a:pPr>
            <a:r>
              <a:rPr lang="en-IN" b="1" dirty="0"/>
              <a:t>(i) 11x</a:t>
            </a:r>
            <a:endParaRPr lang="en-IN" dirty="0"/>
          </a:p>
          <a:p>
            <a:pPr marL="114300" indent="0">
              <a:buNone/>
            </a:pPr>
            <a:r>
              <a:rPr lang="en-IN" b="1" dirty="0"/>
              <a:t>(ii) 4x</a:t>
            </a:r>
            <a:r>
              <a:rPr lang="en-IN" b="1" baseline="30000" dirty="0"/>
              <a:t>2</a:t>
            </a:r>
            <a:endParaRPr lang="en-IN" dirty="0"/>
          </a:p>
          <a:p>
            <a:pPr marL="114300" indent="0">
              <a:buNone/>
            </a:pPr>
            <a:r>
              <a:rPr lang="en-IN" b="1" dirty="0"/>
              <a:t>(iii) 2x</a:t>
            </a:r>
            <a:r>
              <a:rPr lang="en-IN" b="1" baseline="30000" dirty="0"/>
              <a:t>3</a:t>
            </a:r>
            <a:endParaRPr lang="en-IN" dirty="0"/>
          </a:p>
          <a:p>
            <a:pPr marL="114300" indent="0">
              <a:buNone/>
            </a:pPr>
            <a:endParaRPr lang="en-IN" dirty="0"/>
          </a:p>
          <a:p>
            <a:pPr marL="114300" indent="0">
              <a:buNone/>
            </a:pPr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987FE54-A185-4E72-BABD-C045E2D687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9349" y="619871"/>
            <a:ext cx="1549101" cy="57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70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17900" y="840885"/>
            <a:ext cx="914400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DB4AA984-35B5-4C7B-9B56-B1356246C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2" y="476827"/>
            <a:ext cx="7788808" cy="572700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en-IN" sz="2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FRAMING </a:t>
            </a:r>
            <a:r>
              <a:rPr lang="en-IN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ALGEBRAIC </a:t>
            </a:r>
            <a:r>
              <a:rPr lang="en-IN" sz="2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EXPRESSIONS</a:t>
            </a:r>
            <a:endParaRPr lang="en-IN" sz="2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202" y="1052422"/>
            <a:ext cx="5534293" cy="4276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101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39086" y="737553"/>
            <a:ext cx="815519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4784" y="737553"/>
            <a:ext cx="60039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FRAMING ALGEBRAIC EXPRESSIONS</a:t>
            </a:r>
            <a:endParaRPr lang="en-IN" sz="16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23" y="790998"/>
            <a:ext cx="6778288" cy="38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443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63795" y="523616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7AF27D6-1E12-407C-B797-A5381422A50B}"/>
              </a:ext>
            </a:extLst>
          </p:cNvPr>
          <p:cNvSpPr txBox="1"/>
          <p:nvPr/>
        </p:nvSpPr>
        <p:spPr>
          <a:xfrm>
            <a:off x="847024" y="2144666"/>
            <a:ext cx="8076824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1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72861"/>
            <a:ext cx="8521700" cy="573088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Evaluation Question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132631" y="591809"/>
            <a:ext cx="7889935" cy="4169972"/>
          </a:xfrm>
        </p:spPr>
        <p:txBody>
          <a:bodyPr/>
          <a:lstStyle/>
          <a:p>
            <a:pPr marL="114300" indent="0">
              <a:buNone/>
            </a:pPr>
            <a:r>
              <a:rPr lang="en-IN" sz="1600" b="1" dirty="0">
                <a:latin typeface="Calibri" pitchFamily="34" charset="0"/>
                <a:cs typeface="Calibri" pitchFamily="34" charset="0"/>
              </a:rPr>
              <a:t>11. If m = – 7, evaluate:</a:t>
            </a:r>
            <a:endParaRPr lang="en-IN" sz="16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r>
              <a:rPr lang="en-IN" sz="1600" b="1" dirty="0">
                <a:latin typeface="Calibri" pitchFamily="34" charset="0"/>
                <a:cs typeface="Calibri" pitchFamily="34" charset="0"/>
              </a:rPr>
              <a:t>(i) </a:t>
            </a:r>
            <a:r>
              <a:rPr lang="en-IN" sz="1600" b="1" dirty="0" smtClean="0">
                <a:latin typeface="Calibri" pitchFamily="34" charset="0"/>
                <a:cs typeface="Calibri" pitchFamily="34" charset="0"/>
              </a:rPr>
              <a:t>12m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	</a:t>
            </a:r>
            <a:r>
              <a:rPr lang="en-IN" sz="1600" b="1" dirty="0" smtClean="0">
                <a:latin typeface="Calibri" pitchFamily="34" charset="0"/>
                <a:cs typeface="Calibri" pitchFamily="34" charset="0"/>
              </a:rPr>
              <a:t>(ii</a:t>
            </a:r>
            <a:r>
              <a:rPr lang="en-IN" sz="1600" b="1" dirty="0">
                <a:latin typeface="Calibri" pitchFamily="34" charset="0"/>
                <a:cs typeface="Calibri" pitchFamily="34" charset="0"/>
              </a:rPr>
              <a:t>) </a:t>
            </a:r>
            <a:r>
              <a:rPr lang="en-IN" sz="1600" b="1" dirty="0" smtClean="0">
                <a:latin typeface="Calibri" pitchFamily="34" charset="0"/>
                <a:cs typeface="Calibri" pitchFamily="34" charset="0"/>
              </a:rPr>
              <a:t>2m</a:t>
            </a:r>
            <a:r>
              <a:rPr lang="en-IN" sz="1600" b="1" baseline="30000" dirty="0" smtClean="0">
                <a:latin typeface="Calibri" pitchFamily="34" charset="0"/>
                <a:cs typeface="Calibri" pitchFamily="34" charset="0"/>
              </a:rPr>
              <a:t>2	</a:t>
            </a:r>
            <a:r>
              <a:rPr lang="en-IN" sz="1600" b="1" dirty="0" smtClean="0">
                <a:latin typeface="Calibri" pitchFamily="34" charset="0"/>
                <a:cs typeface="Calibri" pitchFamily="34" charset="0"/>
              </a:rPr>
              <a:t>(iii</a:t>
            </a:r>
            <a:r>
              <a:rPr lang="en-IN" sz="1600" b="1" dirty="0">
                <a:latin typeface="Calibri" pitchFamily="34" charset="0"/>
                <a:cs typeface="Calibri" pitchFamily="34" charset="0"/>
              </a:rPr>
              <a:t>) 2m</a:t>
            </a:r>
            <a:r>
              <a:rPr lang="en-IN" sz="1600" b="1" baseline="30000" dirty="0">
                <a:latin typeface="Calibri" pitchFamily="34" charset="0"/>
                <a:cs typeface="Calibri" pitchFamily="34" charset="0"/>
              </a:rPr>
              <a:t>3</a:t>
            </a:r>
            <a:endParaRPr lang="en-IN" sz="16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r>
              <a:rPr lang="en-IN" sz="1600" b="1" dirty="0">
                <a:latin typeface="Calibri" pitchFamily="34" charset="0"/>
                <a:cs typeface="Calibri" pitchFamily="34" charset="0"/>
              </a:rPr>
              <a:t>Solution</a:t>
            </a:r>
            <a:r>
              <a:rPr lang="en-IN" sz="1600" b="1" dirty="0" smtClean="0">
                <a:latin typeface="Calibri" pitchFamily="34" charset="0"/>
                <a:cs typeface="Calibri" pitchFamily="34" charset="0"/>
              </a:rPr>
              <a:t>: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i) 12m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The value of 12m for m = – 7 is calculated as below,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12m = 12 × (- 7)</a:t>
            </a:r>
          </a:p>
          <a:p>
            <a:pPr marL="114300" indent="0">
              <a:buNone/>
            </a:pPr>
            <a:r>
              <a:rPr lang="en-IN" sz="1600" dirty="0" smtClean="0">
                <a:latin typeface="Calibri" pitchFamily="34" charset="0"/>
                <a:cs typeface="Calibri" pitchFamily="34" charset="0"/>
              </a:rPr>
              <a:t>= 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– 84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Therefore, the value of 12m for m = – 7 is – 84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(ii) 2m</a:t>
            </a:r>
            <a:r>
              <a:rPr lang="en-IN" sz="1600" baseline="30000" dirty="0">
                <a:latin typeface="Calibri" pitchFamily="34" charset="0"/>
                <a:cs typeface="Calibri" pitchFamily="34" charset="0"/>
              </a:rPr>
              <a:t>2</a:t>
            </a:r>
            <a:endParaRPr lang="en-IN" sz="16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The value of 2m</a:t>
            </a:r>
            <a:r>
              <a:rPr lang="en-IN" sz="1600" baseline="30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 for m = – 7 is calculated as below,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2m</a:t>
            </a:r>
            <a:r>
              <a:rPr lang="en-IN" sz="1600" baseline="30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 = 2 × (- 7)</a:t>
            </a:r>
            <a:r>
              <a:rPr lang="en-IN" sz="1600" baseline="30000" dirty="0">
                <a:latin typeface="Calibri" pitchFamily="34" charset="0"/>
                <a:cs typeface="Calibri" pitchFamily="34" charset="0"/>
              </a:rPr>
              <a:t>2</a:t>
            </a:r>
            <a:endParaRPr lang="en-IN" sz="16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r>
              <a:rPr lang="en-IN" sz="1600" dirty="0" smtClean="0">
                <a:latin typeface="Calibri" pitchFamily="34" charset="0"/>
                <a:cs typeface="Calibri" pitchFamily="34" charset="0"/>
              </a:rPr>
              <a:t>= 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2 × 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49= 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98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Therefore, the value of 2m</a:t>
            </a:r>
            <a:r>
              <a:rPr lang="en-IN" sz="1600" baseline="30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 for m = – 7 is 98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(iii) 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value of 2m</a:t>
            </a:r>
            <a:r>
              <a:rPr lang="en-IN" sz="1600" baseline="30000" dirty="0">
                <a:latin typeface="Calibri" pitchFamily="34" charset="0"/>
                <a:cs typeface="Calibri" pitchFamily="34" charset="0"/>
              </a:rPr>
              <a:t>3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 for m = – 7 is calculated as below,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2m</a:t>
            </a:r>
            <a:r>
              <a:rPr lang="en-IN" sz="1600" baseline="30000" dirty="0">
                <a:latin typeface="Calibri" pitchFamily="34" charset="0"/>
                <a:cs typeface="Calibri" pitchFamily="34" charset="0"/>
              </a:rPr>
              <a:t>3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 = 2 × (-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7)</a:t>
            </a:r>
            <a:r>
              <a:rPr lang="en-IN" sz="1600" baseline="30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= 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2 × (- 343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)= 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– 686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Therefore, the 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value of 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2m</a:t>
            </a:r>
            <a:r>
              <a:rPr lang="en-IN" sz="1600" baseline="30000" dirty="0">
                <a:latin typeface="Calibri" pitchFamily="34" charset="0"/>
                <a:cs typeface="Calibri" pitchFamily="34" charset="0"/>
              </a:rPr>
              <a:t>3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 for m = – 7 is – 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686</a:t>
            </a:r>
            <a:endParaRPr lang="en-IN" sz="16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23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11474" y="652847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7AF27D6-1E12-407C-B797-A5381422A50B}"/>
              </a:ext>
            </a:extLst>
          </p:cNvPr>
          <p:cNvSpPr txBox="1"/>
          <p:nvPr/>
        </p:nvSpPr>
        <p:spPr>
          <a:xfrm>
            <a:off x="847024" y="2144666"/>
            <a:ext cx="8076824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1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72861"/>
            <a:ext cx="8521700" cy="573088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Evaluation Question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132631" y="591809"/>
            <a:ext cx="7889935" cy="4169972"/>
          </a:xfrm>
        </p:spPr>
        <p:txBody>
          <a:bodyPr/>
          <a:lstStyle/>
          <a:p>
            <a:pPr marL="114300" indent="0">
              <a:buNone/>
            </a:pPr>
            <a:r>
              <a:rPr lang="en-IN" sz="1600" b="1" dirty="0" smtClean="0">
                <a:latin typeface="Calibri" pitchFamily="34" charset="0"/>
                <a:cs typeface="Calibri" pitchFamily="34" charset="0"/>
              </a:rPr>
              <a:t>12</a:t>
            </a:r>
            <a:r>
              <a:rPr lang="en-IN" sz="1600" b="1" dirty="0">
                <a:latin typeface="Calibri" pitchFamily="34" charset="0"/>
                <a:cs typeface="Calibri" pitchFamily="34" charset="0"/>
              </a:rPr>
              <a:t>. Find the average (A) of four quantities p, q, r and s. If A = 6, p = 3, q = 5 and r = 7; find the value of s.</a:t>
            </a:r>
            <a:endParaRPr lang="en-IN" sz="16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r>
              <a:rPr lang="en-IN" sz="1600" b="1" dirty="0" smtClean="0">
                <a:latin typeface="Calibri" pitchFamily="34" charset="0"/>
                <a:cs typeface="Calibri" pitchFamily="34" charset="0"/>
              </a:rPr>
              <a:t>Solution : 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average of four quantities p, q, r and s is calculated as,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A = (p + q + r + s) / 4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Substituting the given values in the above expression, we get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6 = (3 + 5 + 7 + s) / 4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6 × 4 = 3 + 5 + 7 + s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24 = 15 + s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s = 24 – 15</a:t>
            </a:r>
          </a:p>
          <a:p>
            <a:pPr marL="114300" indent="0">
              <a:buNone/>
            </a:pPr>
            <a:r>
              <a:rPr lang="en-IN" sz="1600" dirty="0" smtClean="0">
                <a:latin typeface="Calibri" pitchFamily="34" charset="0"/>
                <a:cs typeface="Calibri" pitchFamily="34" charset="0"/>
              </a:rPr>
              <a:t>s 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= 9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Hence, the value of s is 9</a:t>
            </a:r>
          </a:p>
          <a:p>
            <a:pPr marL="114300" indent="0">
              <a:buNone/>
            </a:pPr>
            <a:r>
              <a:rPr lang="en-IN" sz="1600" b="1" dirty="0">
                <a:latin typeface="Calibri" pitchFamily="34" charset="0"/>
                <a:cs typeface="Calibri" pitchFamily="34" charset="0"/>
              </a:rPr>
              <a:t>13. If a = 5 and b = 6, evaluate:</a:t>
            </a:r>
            <a:endParaRPr lang="en-IN" sz="16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r>
              <a:rPr lang="en-IN" sz="1600" b="1" dirty="0">
                <a:latin typeface="Calibri" pitchFamily="34" charset="0"/>
                <a:cs typeface="Calibri" pitchFamily="34" charset="0"/>
              </a:rPr>
              <a:t>(i) </a:t>
            </a:r>
            <a:r>
              <a:rPr lang="en-IN" sz="1600" b="1" dirty="0" smtClean="0">
                <a:latin typeface="Calibri" pitchFamily="34" charset="0"/>
                <a:cs typeface="Calibri" pitchFamily="34" charset="0"/>
              </a:rPr>
              <a:t>3ab	(ii</a:t>
            </a:r>
            <a:r>
              <a:rPr lang="en-IN" sz="1600" b="1" dirty="0">
                <a:latin typeface="Calibri" pitchFamily="34" charset="0"/>
                <a:cs typeface="Calibri" pitchFamily="34" charset="0"/>
              </a:rPr>
              <a:t>) </a:t>
            </a:r>
            <a:r>
              <a:rPr lang="en-IN" sz="1600" b="1" dirty="0" smtClean="0">
                <a:latin typeface="Calibri" pitchFamily="34" charset="0"/>
                <a:cs typeface="Calibri" pitchFamily="34" charset="0"/>
              </a:rPr>
              <a:t>6a</a:t>
            </a:r>
            <a:r>
              <a:rPr lang="en-IN" sz="1600" b="1" baseline="30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IN" sz="1600" b="1" dirty="0" smtClean="0">
                <a:latin typeface="Calibri" pitchFamily="34" charset="0"/>
                <a:cs typeface="Calibri" pitchFamily="34" charset="0"/>
              </a:rPr>
              <a:t>b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	</a:t>
            </a:r>
            <a:r>
              <a:rPr lang="en-IN" sz="1600" b="1" dirty="0" smtClean="0">
                <a:latin typeface="Calibri" pitchFamily="34" charset="0"/>
                <a:cs typeface="Calibri" pitchFamily="34" charset="0"/>
              </a:rPr>
              <a:t>(iii</a:t>
            </a:r>
            <a:r>
              <a:rPr lang="en-IN" sz="1600" b="1" dirty="0">
                <a:latin typeface="Calibri" pitchFamily="34" charset="0"/>
                <a:cs typeface="Calibri" pitchFamily="34" charset="0"/>
              </a:rPr>
              <a:t>) </a:t>
            </a:r>
            <a:r>
              <a:rPr lang="en-IN" sz="1600" b="1" dirty="0" smtClean="0">
                <a:latin typeface="Calibri" pitchFamily="34" charset="0"/>
                <a:cs typeface="Calibri" pitchFamily="34" charset="0"/>
              </a:rPr>
              <a:t>2b</a:t>
            </a:r>
            <a:r>
              <a:rPr lang="en-IN" sz="1600" b="1" baseline="30000" dirty="0" smtClean="0">
                <a:latin typeface="Calibri" pitchFamily="34" charset="0"/>
                <a:cs typeface="Calibri" pitchFamily="34" charset="0"/>
              </a:rPr>
              <a:t>2</a:t>
            </a:r>
            <a:endParaRPr lang="en-IN" sz="16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7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63795" y="652852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7AF27D6-1E12-407C-B797-A5381422A50B}"/>
              </a:ext>
            </a:extLst>
          </p:cNvPr>
          <p:cNvSpPr txBox="1"/>
          <p:nvPr/>
        </p:nvSpPr>
        <p:spPr>
          <a:xfrm>
            <a:off x="847024" y="2144666"/>
            <a:ext cx="8076824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1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72861"/>
            <a:ext cx="8521700" cy="573088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Evaluation Question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132631" y="591809"/>
            <a:ext cx="7889935" cy="4169972"/>
          </a:xfrm>
        </p:spPr>
        <p:txBody>
          <a:bodyPr/>
          <a:lstStyle/>
          <a:p>
            <a:pPr marL="114300" indent="0">
              <a:buNone/>
            </a:pPr>
            <a:r>
              <a:rPr lang="en-IN" sz="1600" b="1" dirty="0" smtClean="0">
                <a:latin typeface="Calibri" pitchFamily="34" charset="0"/>
                <a:cs typeface="Calibri" pitchFamily="34" charset="0"/>
              </a:rPr>
              <a:t>Solution</a:t>
            </a:r>
            <a:r>
              <a:rPr lang="en-IN" sz="1600" b="1" dirty="0">
                <a:latin typeface="Calibri" pitchFamily="34" charset="0"/>
                <a:cs typeface="Calibri" pitchFamily="34" charset="0"/>
              </a:rPr>
              <a:t>:</a:t>
            </a:r>
            <a:endParaRPr lang="en-IN" sz="16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(i) 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3ab	The 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value of 3ab for a = 5 and b = 6 is calculated as follows,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3ab = 3 × a × 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b= 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3 × 5 × 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6 = 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90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Therefore, the value of 3ab if a = 5 and b = 6 is 90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(ii) 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6a</a:t>
            </a:r>
            <a:r>
              <a:rPr lang="en-IN" sz="1600" baseline="30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b,The 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value of 6a</a:t>
            </a:r>
            <a:r>
              <a:rPr lang="en-IN" sz="1600" baseline="30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b for a = 5 and b = 6 is calculated as follows,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6a</a:t>
            </a:r>
            <a:r>
              <a:rPr lang="en-IN" sz="1600" baseline="30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b = 6 × a × a × b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= 6 × 5 × 5 × 6</a:t>
            </a:r>
          </a:p>
          <a:p>
            <a:pPr marL="114300" indent="0">
              <a:buNone/>
            </a:pPr>
            <a:r>
              <a:rPr lang="en-IN" sz="1600" dirty="0" smtClean="0">
                <a:latin typeface="Calibri" pitchFamily="34" charset="0"/>
                <a:cs typeface="Calibri" pitchFamily="34" charset="0"/>
              </a:rPr>
              <a:t>= 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6 × 25 × 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6= 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900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Therefore, the value of 6a</a:t>
            </a:r>
            <a:r>
              <a:rPr lang="en-IN" sz="1600" baseline="30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b if a = 5 and b = 6 is 900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(iii) 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2b</a:t>
            </a:r>
            <a:r>
              <a:rPr lang="en-IN" sz="1600" baseline="30000" dirty="0" smtClean="0">
                <a:latin typeface="Calibri" pitchFamily="34" charset="0"/>
                <a:cs typeface="Calibri" pitchFamily="34" charset="0"/>
              </a:rPr>
              <a:t>2,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value of 2b</a:t>
            </a:r>
            <a:r>
              <a:rPr lang="en-IN" sz="1600" baseline="30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 for a = 5 and b = 6 is calculated as follows,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2b</a:t>
            </a:r>
            <a:r>
              <a:rPr lang="en-IN" sz="1600" baseline="30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 = 2 × b × 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b= 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2 × 6 × 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6= 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2 × 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36= 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72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Therefore, the value of 2b</a:t>
            </a:r>
            <a:r>
              <a:rPr lang="en-IN" sz="1600" baseline="30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 if a = 5 and b = 6 is 72</a:t>
            </a:r>
          </a:p>
          <a:p>
            <a:pPr marL="114300" indent="0">
              <a:buNone/>
            </a:pPr>
            <a:r>
              <a:rPr lang="en-IN" sz="1600" b="1" dirty="0">
                <a:latin typeface="Calibri" pitchFamily="34" charset="0"/>
                <a:cs typeface="Calibri" pitchFamily="34" charset="0"/>
              </a:rPr>
              <a:t>14. If x = 8 and y = 2, evaluate:</a:t>
            </a:r>
            <a:endParaRPr lang="en-IN" sz="16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r>
              <a:rPr lang="en-IN" sz="1600" b="1" dirty="0">
                <a:latin typeface="Calibri" pitchFamily="34" charset="0"/>
                <a:cs typeface="Calibri" pitchFamily="34" charset="0"/>
              </a:rPr>
              <a:t>(i) </a:t>
            </a:r>
            <a:r>
              <a:rPr lang="en-IN" sz="1600" b="1" dirty="0" smtClean="0">
                <a:latin typeface="Calibri" pitchFamily="34" charset="0"/>
                <a:cs typeface="Calibri" pitchFamily="34" charset="0"/>
              </a:rPr>
              <a:t>9xy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	</a:t>
            </a:r>
            <a:r>
              <a:rPr lang="en-IN" sz="1600" b="1" dirty="0" smtClean="0">
                <a:latin typeface="Calibri" pitchFamily="34" charset="0"/>
                <a:cs typeface="Calibri" pitchFamily="34" charset="0"/>
              </a:rPr>
              <a:t>(ii</a:t>
            </a:r>
            <a:r>
              <a:rPr lang="en-IN" sz="1600" b="1" dirty="0">
                <a:latin typeface="Calibri" pitchFamily="34" charset="0"/>
                <a:cs typeface="Calibri" pitchFamily="34" charset="0"/>
              </a:rPr>
              <a:t>) </a:t>
            </a:r>
            <a:r>
              <a:rPr lang="en-IN" sz="1600" b="1" dirty="0" smtClean="0">
                <a:latin typeface="Calibri" pitchFamily="34" charset="0"/>
                <a:cs typeface="Calibri" pitchFamily="34" charset="0"/>
              </a:rPr>
              <a:t>5x</a:t>
            </a:r>
            <a:r>
              <a:rPr lang="en-IN" sz="1600" b="1" baseline="30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IN" sz="1600" b="1" dirty="0" smtClean="0">
                <a:latin typeface="Calibri" pitchFamily="34" charset="0"/>
                <a:cs typeface="Calibri" pitchFamily="34" charset="0"/>
              </a:rPr>
              <a:t>y	(iii</a:t>
            </a:r>
            <a:r>
              <a:rPr lang="en-IN" sz="1600" b="1" dirty="0">
                <a:latin typeface="Calibri" pitchFamily="34" charset="0"/>
                <a:cs typeface="Calibri" pitchFamily="34" charset="0"/>
              </a:rPr>
              <a:t>) (</a:t>
            </a:r>
            <a:r>
              <a:rPr lang="en-IN" sz="1600" b="1" dirty="0" smtClean="0">
                <a:latin typeface="Calibri" pitchFamily="34" charset="0"/>
                <a:cs typeface="Calibri" pitchFamily="34" charset="0"/>
              </a:rPr>
              <a:t>4y)</a:t>
            </a:r>
            <a:r>
              <a:rPr lang="en-IN" sz="1600" b="1" baseline="30000" dirty="0" smtClean="0">
                <a:latin typeface="Calibri" pitchFamily="34" charset="0"/>
                <a:cs typeface="Calibri" pitchFamily="34" charset="0"/>
              </a:rPr>
              <a:t>2</a:t>
            </a:r>
            <a:endParaRPr lang="en-IN" sz="16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96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63795" y="851404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7AF27D6-1E12-407C-B797-A5381422A50B}"/>
              </a:ext>
            </a:extLst>
          </p:cNvPr>
          <p:cNvSpPr txBox="1"/>
          <p:nvPr/>
        </p:nvSpPr>
        <p:spPr>
          <a:xfrm>
            <a:off x="847024" y="2144666"/>
            <a:ext cx="8076824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1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72861"/>
            <a:ext cx="8521700" cy="573088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Evaluation Question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132631" y="591809"/>
            <a:ext cx="7889935" cy="4169972"/>
          </a:xfrm>
        </p:spPr>
        <p:txBody>
          <a:bodyPr/>
          <a:lstStyle/>
          <a:p>
            <a:pPr marL="114300" indent="0">
              <a:buNone/>
            </a:pPr>
            <a:r>
              <a:rPr lang="en-IN" sz="1600" b="1" dirty="0" smtClean="0">
                <a:latin typeface="Calibri" pitchFamily="34" charset="0"/>
                <a:cs typeface="Calibri" pitchFamily="34" charset="0"/>
              </a:rPr>
              <a:t>Solution: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i) 9xy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The value of 9xy for x = 8 and y = 2 is calculated as follows,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9xy = 9 × x × y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9xy = 9 × 8 × 2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9xy = 144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Hence, the value of 9xy for x = 8 and y = 2 is 144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(ii) 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5x</a:t>
            </a:r>
            <a:r>
              <a:rPr lang="en-IN" sz="1600" baseline="30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y,</a:t>
            </a:r>
            <a:endParaRPr lang="en-IN" sz="16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The value of 5x</a:t>
            </a:r>
            <a:r>
              <a:rPr lang="en-IN" sz="1600" baseline="30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y for x = 8 and y = 2 is calculated as follows,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5x</a:t>
            </a:r>
            <a:r>
              <a:rPr lang="en-IN" sz="1600" baseline="30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y = 5 × x × x × y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= 5 × 8 × 8 × 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2= 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640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Hence, the value of 5x</a:t>
            </a:r>
            <a:r>
              <a:rPr lang="en-IN" sz="1600" baseline="30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y for x = 8 and y = 2 is 640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(iii) (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4y)</a:t>
            </a:r>
            <a:r>
              <a:rPr lang="en-IN" sz="1600" baseline="30000" dirty="0" smtClean="0">
                <a:latin typeface="Calibri" pitchFamily="34" charset="0"/>
                <a:cs typeface="Calibri" pitchFamily="34" charset="0"/>
              </a:rPr>
              <a:t>2,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value of (4y)</a:t>
            </a:r>
            <a:r>
              <a:rPr lang="en-IN" sz="1600" baseline="30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 for x = 8 and y = 2 is calculated as follows,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(4y)</a:t>
            </a:r>
            <a:r>
              <a:rPr lang="en-IN" sz="1600" baseline="30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 = (4 × 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2)</a:t>
            </a:r>
            <a:r>
              <a:rPr lang="en-IN" sz="1600" baseline="30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= 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(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8)</a:t>
            </a:r>
            <a:r>
              <a:rPr lang="en-IN" sz="1600" baseline="30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= 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64</a:t>
            </a:r>
          </a:p>
          <a:p>
            <a:pPr marL="114300" indent="0">
              <a:buNone/>
            </a:pPr>
            <a:r>
              <a:rPr lang="en-IN" sz="1600" dirty="0">
                <a:latin typeface="Calibri" pitchFamily="34" charset="0"/>
                <a:cs typeface="Calibri" pitchFamily="34" charset="0"/>
              </a:rPr>
              <a:t>Hence, the value of (4y)</a:t>
            </a:r>
            <a:r>
              <a:rPr lang="en-IN" sz="1600" baseline="30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IN" sz="1600" dirty="0">
                <a:latin typeface="Calibri" pitchFamily="34" charset="0"/>
                <a:cs typeface="Calibri" pitchFamily="34" charset="0"/>
              </a:rPr>
              <a:t> for x = 8 and y = 2 is </a:t>
            </a:r>
            <a:r>
              <a:rPr lang="en-IN" sz="1600" dirty="0" smtClean="0">
                <a:latin typeface="Calibri" pitchFamily="34" charset="0"/>
                <a:cs typeface="Calibri" pitchFamily="34" charset="0"/>
              </a:rPr>
              <a:t>64</a:t>
            </a:r>
            <a:endParaRPr lang="en-IN" sz="16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0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2653</TotalTime>
  <Words>527</Words>
  <Application>Microsoft Office PowerPoint</Application>
  <PresentationFormat>On-screen Show (16:9)</PresentationFormat>
  <Paragraphs>138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Simple Light</vt:lpstr>
      <vt:lpstr>PowerPoint Presentation</vt:lpstr>
      <vt:lpstr>Learning outcomes </vt:lpstr>
      <vt:lpstr>Previous Knowledge Test</vt:lpstr>
      <vt:lpstr>FRAMING ALGEBRAIC EXPRESSIONS</vt:lpstr>
      <vt:lpstr>PowerPoint Presentation</vt:lpstr>
      <vt:lpstr>Evaluation Question</vt:lpstr>
      <vt:lpstr>Evaluation Question</vt:lpstr>
      <vt:lpstr>Evaluation Question</vt:lpstr>
      <vt:lpstr>Evaluation Question</vt:lpstr>
      <vt:lpstr>Evaluation Question</vt:lpstr>
      <vt:lpstr>Evaluation Question</vt:lpstr>
      <vt:lpstr>Evaluation Question</vt:lpstr>
      <vt:lpstr>Evaluation Question</vt:lpstr>
      <vt:lpstr>Additional Homework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Windows User</cp:lastModifiedBy>
  <cp:revision>127</cp:revision>
  <dcterms:modified xsi:type="dcterms:W3CDTF">2021-12-18T03:57:37Z</dcterms:modified>
</cp:coreProperties>
</file>