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86" r:id="rId3"/>
    <p:sldId id="288" r:id="rId4"/>
    <p:sldId id="294" r:id="rId5"/>
    <p:sldId id="309" r:id="rId6"/>
    <p:sldId id="303" r:id="rId7"/>
    <p:sldId id="302" r:id="rId8"/>
    <p:sldId id="291" r:id="rId9"/>
    <p:sldId id="307" r:id="rId10"/>
    <p:sldId id="308" r:id="rId11"/>
    <p:sldId id="306" r:id="rId12"/>
    <p:sldId id="259"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3248" autoAdjust="0"/>
  </p:normalViewPr>
  <p:slideViewPr>
    <p:cSldViewPr snapToGrid="0">
      <p:cViewPr>
        <p:scale>
          <a:sx n="110" d="100"/>
          <a:sy n="110" d="100"/>
        </p:scale>
        <p:origin x="-96"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5:54.682" idx="1">
    <p:pos x="6000" y="0"/>
    <p:text>@Format for content and slide heading is missing? Just like you have mentioned in DOC., We need to specify, for each slide's heading and text content, what will be the font style +amanrouniyar@odmegroup.org
_Assigned to you_
-Swoyan Satyendu</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233360040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 name="Google Shape;75;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718798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53462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951379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908974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598056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598056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5980565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2009014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6" name="Google Shape;16;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comments" Target="../comments/commen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a:stretch/>
        </p:blipFill>
        <p:spPr>
          <a:xfrm>
            <a:off x="0" y="3777640"/>
            <a:ext cx="9144000" cy="1365860"/>
          </a:xfrm>
          <a:prstGeom prst="rect">
            <a:avLst/>
          </a:prstGeom>
          <a:noFill/>
          <a:ln>
            <a:noFill/>
          </a:ln>
        </p:spPr>
      </p:pic>
      <p:pic>
        <p:nvPicPr>
          <p:cNvPr id="55" name="Google Shape;55;p13"/>
          <p:cNvPicPr preferRelativeResize="0"/>
          <p:nvPr/>
        </p:nvPicPr>
        <p:blipFill rotWithShape="1">
          <a:blip r:embed="rId4">
            <a:alphaModFix/>
          </a:blip>
          <a:srcRect/>
          <a:stretch/>
        </p:blipFill>
        <p:spPr>
          <a:xfrm>
            <a:off x="222675" y="214225"/>
            <a:ext cx="1578401" cy="783575"/>
          </a:xfrm>
          <a:prstGeom prst="rect">
            <a:avLst/>
          </a:prstGeom>
          <a:noFill/>
          <a:ln>
            <a:noFill/>
          </a:ln>
        </p:spPr>
      </p:pic>
      <p:sp>
        <p:nvSpPr>
          <p:cNvPr id="56" name="Google Shape;56;p13"/>
          <p:cNvSpPr txBox="1"/>
          <p:nvPr/>
        </p:nvSpPr>
        <p:spPr>
          <a:xfrm>
            <a:off x="439947" y="1231834"/>
            <a:ext cx="7901796" cy="527955"/>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3100"/>
              <a:buFont typeface="Arial"/>
              <a:buNone/>
            </a:pPr>
            <a:r>
              <a:rPr lang="en-IN" sz="2500" dirty="0" smtClean="0">
                <a:solidFill>
                  <a:srgbClr val="FF0000"/>
                </a:solidFill>
                <a:latin typeface="Calibri"/>
                <a:ea typeface="Calibri"/>
                <a:cs typeface="Calibri"/>
                <a:sym typeface="Calibri"/>
              </a:rPr>
              <a:t>NUMBERS IN INDIAN AND INERNATIONAL SYSTEMS</a:t>
            </a:r>
            <a:endParaRPr sz="2500" b="0" i="0" u="none" strike="noStrike" cap="none" dirty="0">
              <a:solidFill>
                <a:srgbClr val="FF0000"/>
              </a:solidFill>
              <a:latin typeface="Calibri"/>
              <a:ea typeface="Calibri"/>
              <a:cs typeface="Calibri"/>
              <a:sym typeface="Calibri"/>
            </a:endParaRPr>
          </a:p>
        </p:txBody>
      </p:sp>
      <p:sp>
        <p:nvSpPr>
          <p:cNvPr id="57" name="Google Shape;57;p13"/>
          <p:cNvSpPr txBox="1"/>
          <p:nvPr/>
        </p:nvSpPr>
        <p:spPr>
          <a:xfrm>
            <a:off x="5874275" y="98375"/>
            <a:ext cx="3176100" cy="126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8" name="Google Shape;58;p13"/>
          <p:cNvSpPr txBox="1"/>
          <p:nvPr/>
        </p:nvSpPr>
        <p:spPr>
          <a:xfrm>
            <a:off x="1207698" y="2411013"/>
            <a:ext cx="6875253" cy="197120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dirty="0"/>
              <a:t>SUBJECT : MATHEMATICS</a:t>
            </a:r>
            <a:endParaRPr b="1" dirty="0"/>
          </a:p>
          <a:p>
            <a:pPr marL="0" lvl="0" indent="0" algn="l" rtl="0">
              <a:spcBef>
                <a:spcPts val="0"/>
              </a:spcBef>
              <a:spcAft>
                <a:spcPts val="0"/>
              </a:spcAft>
              <a:buNone/>
            </a:pPr>
            <a:r>
              <a:rPr lang="en" b="1" dirty="0"/>
              <a:t>CHAPTER NUMBER</a:t>
            </a:r>
            <a:r>
              <a:rPr lang="en" b="1"/>
              <a:t>: </a:t>
            </a:r>
            <a:r>
              <a:rPr lang="en" b="1" smtClean="0"/>
              <a:t>03</a:t>
            </a:r>
            <a:endParaRPr b="1" dirty="0"/>
          </a:p>
          <a:p>
            <a:pPr lvl="0"/>
            <a:r>
              <a:rPr lang="en" b="1" dirty="0"/>
              <a:t>CHAPTER NAME </a:t>
            </a:r>
            <a:r>
              <a:rPr lang="en" b="1" dirty="0" smtClean="0"/>
              <a:t>: </a:t>
            </a:r>
            <a:r>
              <a:rPr lang="en" b="1" dirty="0"/>
              <a:t>NUMBERS IN INDIAN AND INTERNATIONAL </a:t>
            </a:r>
            <a:r>
              <a:rPr lang="en" b="1" dirty="0" smtClean="0"/>
              <a:t>SYSTEMS</a:t>
            </a:r>
          </a:p>
          <a:p>
            <a:r>
              <a:rPr lang="en" b="1" dirty="0" smtClean="0"/>
              <a:t>SUB TOPIC :</a:t>
            </a:r>
            <a:r>
              <a:rPr lang="en-IN" b="1" dirty="0"/>
              <a:t>Hindu-Arabic System of Numeration, International System of Numeration </a:t>
            </a:r>
            <a:endParaRPr lang="en" b="1" dirty="0" smtClean="0"/>
          </a:p>
          <a:p>
            <a:r>
              <a:rPr lang="en" b="1" dirty="0" smtClean="0"/>
              <a:t>PERIOD NO:1</a:t>
            </a:r>
            <a:endParaRP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pic>
        <p:nvPicPr>
          <p:cNvPr id="63" name="Google Shape;63;p14"/>
          <p:cNvPicPr preferRelativeResize="0"/>
          <p:nvPr/>
        </p:nvPicPr>
        <p:blipFill rotWithShape="1">
          <a:blip r:embed="rId3">
            <a:alphaModFix/>
          </a:blip>
          <a:srcRect/>
          <a:stretch/>
        </p:blipFill>
        <p:spPr>
          <a:xfrm>
            <a:off x="7825801" y="4456321"/>
            <a:ext cx="1232526" cy="611875"/>
          </a:xfrm>
          <a:prstGeom prst="rect">
            <a:avLst/>
          </a:prstGeom>
          <a:noFill/>
          <a:ln>
            <a:noFill/>
          </a:ln>
        </p:spPr>
      </p:pic>
      <p:sp>
        <p:nvSpPr>
          <p:cNvPr id="8" name="Rectangle 7">
            <a:extLst>
              <a:ext uri="{FF2B5EF4-FFF2-40B4-BE49-F238E27FC236}">
                <a16:creationId xmlns:a16="http://schemas.microsoft.com/office/drawing/2014/main" xmlns="" id="{734A2662-4B06-4904-A8B7-3703B1425CC2}"/>
              </a:ext>
            </a:extLst>
          </p:cNvPr>
          <p:cNvSpPr>
            <a:spLocks noChangeArrowheads="1"/>
          </p:cNvSpPr>
          <p:nvPr/>
        </p:nvSpPr>
        <p:spPr bwMode="auto">
          <a:xfrm>
            <a:off x="0" y="97795"/>
            <a:ext cx="25519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lstStyle/>
          <a:p>
            <a:r>
              <a:rPr lang="en-IN" sz="2400" dirty="0" smtClean="0">
                <a:solidFill>
                  <a:srgbClr val="FF0000"/>
                </a:solidFill>
              </a:rPr>
              <a:t>Evaluation Question</a:t>
            </a:r>
            <a:endParaRPr lang="en-IN" sz="2400" dirty="0">
              <a:solidFill>
                <a:srgbClr val="FF0000"/>
              </a:solidFill>
            </a:endParaRPr>
          </a:p>
        </p:txBody>
      </p:sp>
      <p:sp>
        <p:nvSpPr>
          <p:cNvPr id="3" name="Text Placeholder 2"/>
          <p:cNvSpPr>
            <a:spLocks noGrp="1"/>
          </p:cNvSpPr>
          <p:nvPr>
            <p:ph type="body" idx="1"/>
          </p:nvPr>
        </p:nvSpPr>
        <p:spPr/>
        <p:txBody>
          <a:bodyPr/>
          <a:lstStyle/>
          <a:p>
            <a:pPr marL="114300" indent="0">
              <a:buNone/>
            </a:pPr>
            <a:r>
              <a:rPr lang="en-IN" sz="1400" b="1" dirty="0"/>
              <a:t>3.Write the following numbers, by placing the commas, according to International system :</a:t>
            </a:r>
            <a:br>
              <a:rPr lang="en-IN" sz="1400" b="1" dirty="0"/>
            </a:br>
            <a:r>
              <a:rPr lang="en-IN" sz="1400" b="1" dirty="0"/>
              <a:t>(i) 6509820 = ………..</a:t>
            </a:r>
            <a:br>
              <a:rPr lang="en-IN" sz="1400" b="1" dirty="0"/>
            </a:br>
            <a:r>
              <a:rPr lang="en-IN" sz="1400" b="1" dirty="0"/>
              <a:t>(ii) 428140584 = …………</a:t>
            </a:r>
            <a:br>
              <a:rPr lang="en-IN" sz="1400" b="1" dirty="0"/>
            </a:br>
            <a:r>
              <a:rPr lang="en-IN" sz="1400" b="1" dirty="0"/>
              <a:t>(iii) 63560981 = ……….</a:t>
            </a:r>
            <a:endParaRPr lang="en-IN" sz="1400" dirty="0"/>
          </a:p>
          <a:p>
            <a:pPr marL="114300" indent="0">
              <a:buNone/>
            </a:pPr>
            <a:r>
              <a:rPr lang="en-IN" sz="1400" b="1" dirty="0"/>
              <a:t>Solution:</a:t>
            </a:r>
            <a:endParaRPr lang="en-IN" sz="1400" dirty="0"/>
          </a:p>
          <a:p>
            <a:pPr marL="114300" indent="0">
              <a:buNone/>
            </a:pPr>
            <a:r>
              <a:rPr lang="en-IN" sz="1400" dirty="0"/>
              <a:t>Numbers placing the commas, according to International system are</a:t>
            </a:r>
          </a:p>
          <a:p>
            <a:pPr marL="114300" indent="0">
              <a:buNone/>
            </a:pPr>
            <a:r>
              <a:rPr lang="en-IN" sz="1400" dirty="0"/>
              <a:t>(i) 6509820 = 6, 509, 820</a:t>
            </a:r>
          </a:p>
          <a:p>
            <a:pPr marL="114300" indent="0">
              <a:buNone/>
            </a:pPr>
            <a:r>
              <a:rPr lang="en-IN" sz="1400" dirty="0"/>
              <a:t>(ii) 428140584 = 428, 140, 584</a:t>
            </a:r>
          </a:p>
          <a:p>
            <a:pPr marL="114300" indent="0">
              <a:buNone/>
            </a:pPr>
            <a:r>
              <a:rPr lang="en-IN" sz="1400" dirty="0"/>
              <a:t>(iii) 63560981 = 63, 560, 981</a:t>
            </a:r>
          </a:p>
          <a:p>
            <a:endParaRPr lang="en-IN" sz="1400" dirty="0"/>
          </a:p>
        </p:txBody>
      </p:sp>
    </p:spTree>
    <p:extLst>
      <p:ext uri="{BB962C8B-B14F-4D97-AF65-F5344CB8AC3E}">
        <p14:creationId xmlns:p14="http://schemas.microsoft.com/office/powerpoint/2010/main" val="3035576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711F3D-4545-4E55-A8E4-52941DB66516}"/>
              </a:ext>
            </a:extLst>
          </p:cNvPr>
          <p:cNvSpPr>
            <a:spLocks noGrp="1"/>
          </p:cNvSpPr>
          <p:nvPr>
            <p:ph type="title"/>
          </p:nvPr>
        </p:nvSpPr>
        <p:spPr>
          <a:xfrm>
            <a:off x="1731980" y="445025"/>
            <a:ext cx="7100319" cy="572700"/>
          </a:xfrm>
        </p:spPr>
        <p:txBody>
          <a:bodyPr/>
          <a:lstStyle/>
          <a:p>
            <a:r>
              <a:rPr lang="en-IN" sz="1800" dirty="0">
                <a:solidFill>
                  <a:srgbClr val="FF0000"/>
                </a:solidFill>
                <a:latin typeface="Calibri" panose="020F0502020204030204" pitchFamily="34" charset="0"/>
                <a:cs typeface="Calibri" panose="020F0502020204030204" pitchFamily="34" charset="0"/>
              </a:rPr>
              <a:t>Home assignment</a:t>
            </a:r>
            <a:endParaRPr lang="en-IN" sz="1800" dirty="0">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xmlns="" id="{B4D32567-0E57-4CF9-8A81-06A8FE1D3DC7}"/>
              </a:ext>
            </a:extLst>
          </p:cNvPr>
          <p:cNvSpPr>
            <a:spLocks noGrp="1"/>
          </p:cNvSpPr>
          <p:nvPr>
            <p:ph type="body" idx="1"/>
          </p:nvPr>
        </p:nvSpPr>
        <p:spPr/>
        <p:txBody>
          <a:bodyPr/>
          <a:lstStyle/>
          <a:p>
            <a:pPr marL="114300" indent="0">
              <a:buNone/>
            </a:pPr>
            <a:r>
              <a:rPr lang="en-IN" sz="1400" b="1" dirty="0" smtClean="0">
                <a:solidFill>
                  <a:srgbClr val="FF0000"/>
                </a:solidFill>
              </a:rPr>
              <a:t>          </a:t>
            </a:r>
            <a:r>
              <a:rPr lang="en-IN" b="1" dirty="0" smtClean="0">
                <a:solidFill>
                  <a:srgbClr val="FF0000"/>
                </a:solidFill>
              </a:rPr>
              <a:t>AHA</a:t>
            </a:r>
          </a:p>
          <a:p>
            <a:pPr marL="114300" indent="0">
              <a:buNone/>
            </a:pPr>
            <a:r>
              <a:rPr lang="en-IN" sz="1400" dirty="0"/>
              <a:t>1. The successor of 1 million is</a:t>
            </a:r>
          </a:p>
          <a:p>
            <a:pPr marL="114300" indent="0">
              <a:buNone/>
            </a:pPr>
            <a:r>
              <a:rPr lang="en-IN" sz="1400" dirty="0"/>
              <a:t>(a) 2 millions  (b) 1000001 (c) 100001 (d) 10001</a:t>
            </a:r>
          </a:p>
          <a:p>
            <a:pPr marL="114300" indent="0">
              <a:buNone/>
            </a:pPr>
            <a:r>
              <a:rPr lang="en-US" sz="1400" dirty="0"/>
              <a:t>2. Place commas correctly and write the numerals:</a:t>
            </a:r>
            <a:endParaRPr lang="en-IN" sz="1400" dirty="0"/>
          </a:p>
          <a:p>
            <a:pPr marL="114300" indent="0">
              <a:buNone/>
            </a:pPr>
            <a:r>
              <a:rPr lang="en-US" sz="1400" dirty="0"/>
              <a:t> (a) Seventy three lakh seventy five thousand three hundred seven.</a:t>
            </a:r>
            <a:endParaRPr lang="en-IN" sz="1400" dirty="0"/>
          </a:p>
          <a:p>
            <a:pPr marL="114300" indent="0">
              <a:buNone/>
            </a:pPr>
            <a:r>
              <a:rPr lang="en-US" sz="1400" dirty="0"/>
              <a:t> (b) Nine crore five lakh forty one.</a:t>
            </a:r>
            <a:endParaRPr lang="en-IN" sz="1400" dirty="0"/>
          </a:p>
          <a:p>
            <a:pPr marL="114300" indent="0">
              <a:buNone/>
            </a:pPr>
            <a:r>
              <a:rPr lang="en-US" sz="1400" dirty="0"/>
              <a:t> (c) Seven crore fifty two lakh twenty one thousand three hundred two.</a:t>
            </a:r>
            <a:endParaRPr lang="en-IN" sz="1400" dirty="0"/>
          </a:p>
          <a:p>
            <a:pPr marL="114300" indent="0">
              <a:buNone/>
            </a:pPr>
            <a:r>
              <a:rPr lang="en-US" sz="1400" dirty="0"/>
              <a:t> (d) Fifty eight million four hundred twenty three thousand two hundred two.</a:t>
            </a:r>
            <a:endParaRPr lang="en-IN" sz="1400" dirty="0"/>
          </a:p>
          <a:p>
            <a:pPr marL="114300" indent="0">
              <a:buNone/>
            </a:pPr>
            <a:r>
              <a:rPr lang="en-US" sz="1400" dirty="0"/>
              <a:t> (e) Twenty three lakh thirty thousand ten. </a:t>
            </a:r>
            <a:endParaRPr lang="en-IN" sz="1400" dirty="0"/>
          </a:p>
          <a:p>
            <a:pPr marL="114300" indent="0">
              <a:buNone/>
            </a:pPr>
            <a:r>
              <a:rPr lang="en-US" sz="1400" dirty="0"/>
              <a:t>3. Insert commas suitably and write the names according to Indian System of Numeration :</a:t>
            </a:r>
            <a:endParaRPr lang="en-IN" sz="1400" dirty="0"/>
          </a:p>
          <a:p>
            <a:pPr marL="114300" indent="0">
              <a:buNone/>
            </a:pPr>
            <a:r>
              <a:rPr lang="en-US" sz="1400" dirty="0"/>
              <a:t> (a) 87595762	 (b) 8546283 </a:t>
            </a:r>
            <a:endParaRPr lang="en-IN" sz="1400" dirty="0"/>
          </a:p>
          <a:p>
            <a:pPr marL="114300" indent="0">
              <a:buNone/>
            </a:pPr>
            <a:r>
              <a:rPr lang="en-US" sz="1400" dirty="0"/>
              <a:t>(c) 99900046	 (d) 98432701</a:t>
            </a:r>
            <a:endParaRPr lang="en-IN" sz="1400" dirty="0"/>
          </a:p>
          <a:p>
            <a:endParaRPr lang="en-IN" sz="1400" dirty="0"/>
          </a:p>
          <a:p>
            <a:pPr marL="114300" indent="0">
              <a:buNone/>
            </a:pPr>
            <a:endParaRPr lang="en-IN" sz="1400" dirty="0">
              <a:solidFill>
                <a:srgbClr val="FF0000"/>
              </a:solidFill>
            </a:endParaRPr>
          </a:p>
        </p:txBody>
      </p:sp>
      <p:pic>
        <p:nvPicPr>
          <p:cNvPr id="4" name="Picture 3">
            <a:extLst>
              <a:ext uri="{FF2B5EF4-FFF2-40B4-BE49-F238E27FC236}">
                <a16:creationId xmlns:a16="http://schemas.microsoft.com/office/drawing/2014/main" xmlns="" id="{DD2959E1-6375-4356-B7C6-5D109E4C1CFF}"/>
              </a:ext>
            </a:extLst>
          </p:cNvPr>
          <p:cNvPicPr>
            <a:picLocks noChangeAspect="1"/>
          </p:cNvPicPr>
          <p:nvPr/>
        </p:nvPicPr>
        <p:blipFill>
          <a:blip r:embed="rId3"/>
          <a:stretch>
            <a:fillRect/>
          </a:stretch>
        </p:blipFill>
        <p:spPr>
          <a:xfrm>
            <a:off x="7594704" y="4390600"/>
            <a:ext cx="1237595" cy="615749"/>
          </a:xfrm>
          <a:prstGeom prst="rect">
            <a:avLst/>
          </a:prstGeom>
        </p:spPr>
      </p:pic>
      <p:sp>
        <p:nvSpPr>
          <p:cNvPr id="5" name="Oval 4"/>
          <p:cNvSpPr/>
          <p:nvPr/>
        </p:nvSpPr>
        <p:spPr>
          <a:xfrm>
            <a:off x="2225615" y="4149306"/>
            <a:ext cx="2216989" cy="7502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HW</a:t>
            </a:r>
          </a:p>
          <a:p>
            <a:pPr algn="ctr"/>
            <a:r>
              <a:rPr lang="en-IN" dirty="0" smtClean="0"/>
              <a:t>EX.3. Q.NO.4</a:t>
            </a:r>
            <a:endParaRPr lang="en-IN" dirty="0"/>
          </a:p>
        </p:txBody>
      </p:sp>
    </p:spTree>
    <p:extLst>
      <p:ext uri="{BB962C8B-B14F-4D97-AF65-F5344CB8AC3E}">
        <p14:creationId xmlns:p14="http://schemas.microsoft.com/office/powerpoint/2010/main" val="990036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pic>
        <p:nvPicPr>
          <p:cNvPr id="77" name="Google Shape;77;p16"/>
          <p:cNvPicPr preferRelativeResize="0"/>
          <p:nvPr/>
        </p:nvPicPr>
        <p:blipFill rotWithShape="1">
          <a:blip r:embed="rId3">
            <a:alphaModFix/>
          </a:blip>
          <a:srcRect/>
          <a:stretch/>
        </p:blipFill>
        <p:spPr>
          <a:xfrm>
            <a:off x="7806362" y="4400000"/>
            <a:ext cx="1232526" cy="611875"/>
          </a:xfrm>
          <a:prstGeom prst="rect">
            <a:avLst/>
          </a:prstGeom>
          <a:noFill/>
          <a:ln>
            <a:noFill/>
          </a:ln>
        </p:spPr>
      </p:pic>
      <p:sp>
        <p:nvSpPr>
          <p:cNvPr id="78" name="Google Shape;78;p16"/>
          <p:cNvSpPr txBox="1"/>
          <p:nvPr/>
        </p:nvSpPr>
        <p:spPr>
          <a:xfrm>
            <a:off x="621425" y="743500"/>
            <a:ext cx="7801200" cy="35622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000000"/>
                </a:solidFill>
                <a:latin typeface="Arial"/>
                <a:ea typeface="Arial"/>
                <a:cs typeface="Arial"/>
                <a:sym typeface="Arial"/>
              </a:rPr>
              <a:t>THANKING YOU</a:t>
            </a:r>
            <a:endParaRPr sz="4000" b="1" i="0" u="none" strike="noStrike" cap="none">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FF0000"/>
                </a:solidFill>
                <a:latin typeface="Arial"/>
                <a:ea typeface="Arial"/>
                <a:cs typeface="Arial"/>
                <a:sym typeface="Arial"/>
              </a:rPr>
              <a:t>ODM EDUCATIONAL GROUP</a:t>
            </a:r>
            <a:endParaRPr sz="4000" b="1" i="0" u="none" strike="noStrike" cap="none">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DC50AA-92E1-4EA1-8232-C138600022BD}"/>
              </a:ext>
            </a:extLst>
          </p:cNvPr>
          <p:cNvSpPr>
            <a:spLocks noGrp="1"/>
          </p:cNvSpPr>
          <p:nvPr>
            <p:ph type="title"/>
          </p:nvPr>
        </p:nvSpPr>
        <p:spPr>
          <a:xfrm>
            <a:off x="2678654" y="445025"/>
            <a:ext cx="6153646" cy="572700"/>
          </a:xfrm>
        </p:spPr>
        <p:txBody>
          <a:bodyPr/>
          <a:lstStyle/>
          <a:p>
            <a:r>
              <a:rPr lang="en-IN" dirty="0">
                <a:solidFill>
                  <a:srgbClr val="FF0000"/>
                </a:solidFill>
                <a:latin typeface="Calibri" panose="020F0502020204030204" pitchFamily="34" charset="0"/>
                <a:cs typeface="Calibri" panose="020F0502020204030204" pitchFamily="34" charset="0"/>
              </a:rPr>
              <a:t>Learning outcomes </a:t>
            </a:r>
          </a:p>
        </p:txBody>
      </p:sp>
      <p:sp>
        <p:nvSpPr>
          <p:cNvPr id="15" name="TextBox 14">
            <a:extLst>
              <a:ext uri="{FF2B5EF4-FFF2-40B4-BE49-F238E27FC236}">
                <a16:creationId xmlns:a16="http://schemas.microsoft.com/office/drawing/2014/main" xmlns="" id="{7FDCA470-F94A-4770-8999-EEE0CD45DF12}"/>
              </a:ext>
            </a:extLst>
          </p:cNvPr>
          <p:cNvSpPr txBox="1"/>
          <p:nvPr/>
        </p:nvSpPr>
        <p:spPr>
          <a:xfrm>
            <a:off x="957533" y="1431985"/>
            <a:ext cx="7444596" cy="1477328"/>
          </a:xfrm>
          <a:prstGeom prst="rect">
            <a:avLst/>
          </a:prstGeom>
          <a:noFill/>
        </p:spPr>
        <p:txBody>
          <a:bodyPr wrap="square">
            <a:spAutoFit/>
          </a:bodyPr>
          <a:lstStyle/>
          <a:p>
            <a:pPr lvl="0"/>
            <a:r>
              <a:rPr lang="en-US" sz="1800" dirty="0" smtClean="0"/>
              <a:t>*Students </a:t>
            </a:r>
            <a:r>
              <a:rPr lang="en-US" sz="1800" dirty="0"/>
              <a:t>will be able to write numbers in Hindu-Arabic system of numeration.</a:t>
            </a:r>
            <a:endParaRPr lang="en-IN" sz="1800" dirty="0"/>
          </a:p>
          <a:p>
            <a:pPr lvl="0"/>
            <a:r>
              <a:rPr lang="en-US" sz="1800" dirty="0" smtClean="0"/>
              <a:t>*Students </a:t>
            </a:r>
            <a:r>
              <a:rPr lang="en-US" sz="1800" dirty="0"/>
              <a:t>will be able to write numbers in international system of numeration</a:t>
            </a:r>
            <a:endParaRPr lang="en-IN" sz="1800" dirty="0"/>
          </a:p>
          <a:p>
            <a:pPr lvl="0"/>
            <a:endParaRPr lang="en-US" sz="1800" dirty="0">
              <a:latin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xmlns="" id="{7987FE54-A185-4E72-BABD-C045E2D687F9}"/>
              </a:ext>
            </a:extLst>
          </p:cNvPr>
          <p:cNvPicPr>
            <a:picLocks noChangeAspect="1"/>
          </p:cNvPicPr>
          <p:nvPr/>
        </p:nvPicPr>
        <p:blipFill>
          <a:blip r:embed="rId2"/>
          <a:stretch>
            <a:fillRect/>
          </a:stretch>
        </p:blipFill>
        <p:spPr>
          <a:xfrm>
            <a:off x="7390504" y="4518999"/>
            <a:ext cx="1549101" cy="572701"/>
          </a:xfrm>
          <a:prstGeom prst="rect">
            <a:avLst/>
          </a:prstGeom>
        </p:spPr>
      </p:pic>
    </p:spTree>
    <p:extLst>
      <p:ext uri="{BB962C8B-B14F-4D97-AF65-F5344CB8AC3E}">
        <p14:creationId xmlns:p14="http://schemas.microsoft.com/office/powerpoint/2010/main" val="1173244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pic>
        <p:nvPicPr>
          <p:cNvPr id="63" name="Google Shape;63;p14"/>
          <p:cNvPicPr preferRelativeResize="0"/>
          <p:nvPr/>
        </p:nvPicPr>
        <p:blipFill rotWithShape="1">
          <a:blip r:embed="rId3">
            <a:alphaModFix/>
          </a:blip>
          <a:srcRect/>
          <a:stretch/>
        </p:blipFill>
        <p:spPr>
          <a:xfrm>
            <a:off x="7745505" y="4029483"/>
            <a:ext cx="1098241" cy="611875"/>
          </a:xfrm>
          <a:prstGeom prst="rect">
            <a:avLst/>
          </a:prstGeom>
          <a:noFill/>
          <a:ln>
            <a:noFill/>
          </a:ln>
        </p:spPr>
      </p:pic>
      <p:sp>
        <p:nvSpPr>
          <p:cNvPr id="64" name="Google Shape;64;p14"/>
          <p:cNvSpPr txBox="1"/>
          <p:nvPr/>
        </p:nvSpPr>
        <p:spPr>
          <a:xfrm>
            <a:off x="1549101" y="359317"/>
            <a:ext cx="7046259" cy="483176"/>
          </a:xfrm>
          <a:prstGeom prst="rect">
            <a:avLst/>
          </a:prstGeom>
          <a:noFill/>
          <a:ln>
            <a:noFill/>
          </a:ln>
        </p:spPr>
        <p:txBody>
          <a:bodyPr spcFirstLastPara="1" wrap="square" lIns="91425" tIns="91425" rIns="91425" bIns="91425" anchor="t" anchorCtr="0">
            <a:noAutofit/>
          </a:bodyPr>
          <a:lstStyle/>
          <a:p>
            <a:pPr lvl="0">
              <a:buSzPts val="2200"/>
            </a:pPr>
            <a:r>
              <a:rPr lang="en-IN" sz="1800" dirty="0">
                <a:solidFill>
                  <a:srgbClr val="FF0000"/>
                </a:solidFill>
              </a:rPr>
              <a:t>Hindu-Arabic System of Numeration, International System of Numeration </a:t>
            </a:r>
            <a:endParaRPr sz="1800" b="1" i="0" u="none" strike="noStrike" cap="none" dirty="0">
              <a:solidFill>
                <a:srgbClr val="FF0000"/>
              </a:solidFill>
              <a:latin typeface="Calibri Light" panose="020F0302020204030204" pitchFamily="34" charset="0"/>
              <a:cs typeface="Calibri Light" panose="020F0302020204030204" pitchFamily="34" charset="0"/>
              <a:sym typeface="Arial"/>
            </a:endParaRPr>
          </a:p>
        </p:txBody>
      </p:sp>
      <p:sp>
        <p:nvSpPr>
          <p:cNvPr id="2" name="AutoShape 2" descr="Learn Use of commas in Indian system of numeration. in 2 minu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2051"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6425" t="-45600" r="1676" b="23204"/>
          <a:stretch/>
        </p:blipFill>
        <p:spPr bwMode="auto">
          <a:xfrm>
            <a:off x="534837" y="-1091092"/>
            <a:ext cx="6469811" cy="4595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4155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pic>
        <p:nvPicPr>
          <p:cNvPr id="63" name="Google Shape;63;p14"/>
          <p:cNvPicPr preferRelativeResize="0"/>
          <p:nvPr/>
        </p:nvPicPr>
        <p:blipFill rotWithShape="1">
          <a:blip r:embed="rId3">
            <a:alphaModFix/>
          </a:blip>
          <a:srcRect/>
          <a:stretch/>
        </p:blipFill>
        <p:spPr>
          <a:xfrm>
            <a:off x="7917900" y="4179304"/>
            <a:ext cx="914400" cy="611875"/>
          </a:xfrm>
          <a:prstGeom prst="rect">
            <a:avLst/>
          </a:prstGeom>
          <a:noFill/>
          <a:ln>
            <a:noFill/>
          </a:ln>
        </p:spPr>
      </p:pic>
      <p:sp>
        <p:nvSpPr>
          <p:cNvPr id="8" name="Rectangle 7">
            <a:extLst>
              <a:ext uri="{FF2B5EF4-FFF2-40B4-BE49-F238E27FC236}">
                <a16:creationId xmlns:a16="http://schemas.microsoft.com/office/drawing/2014/main" xmlns="" id="{734A2662-4B06-4904-A8B7-3703B1425CC2}"/>
              </a:ext>
            </a:extLst>
          </p:cNvPr>
          <p:cNvSpPr>
            <a:spLocks noChangeArrowheads="1"/>
          </p:cNvSpPr>
          <p:nvPr/>
        </p:nvSpPr>
        <p:spPr bwMode="auto">
          <a:xfrm>
            <a:off x="0" y="97795"/>
            <a:ext cx="25519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IN" sz="1600" dirty="0" smtClean="0">
                <a:solidFill>
                  <a:srgbClr val="FF0000"/>
                </a:solidFill>
              </a:rPr>
              <a:t>International Place Value Chart</a:t>
            </a:r>
            <a:endParaRPr lang="en-IN" sz="1600" dirty="0">
              <a:solidFill>
                <a:srgbClr val="FF0000"/>
              </a:solidFill>
            </a:endParaRPr>
          </a:p>
        </p:txBody>
      </p:sp>
      <p:pic>
        <p:nvPicPr>
          <p:cNvPr id="2" name="Picture 2" descr="Place value Table International System of Numeration - Maths Class VI -  CBSE/ ISCE/ NCERT - YouTube"/>
          <p:cNvPicPr>
            <a:picLocks noChangeAspect="1" noChangeArrowheads="1"/>
          </p:cNvPicPr>
          <p:nvPr/>
        </p:nvPicPr>
        <p:blipFill rotWithShape="1">
          <a:blip r:embed="rId4">
            <a:extLst>
              <a:ext uri="{28A0092B-C50C-407E-A947-70E740481C1C}">
                <a14:useLocalDpi xmlns:a14="http://schemas.microsoft.com/office/drawing/2010/main" val="0"/>
              </a:ext>
            </a:extLst>
          </a:blip>
          <a:srcRect l="1677" t="23869" r="1858" b="4054"/>
          <a:stretch/>
        </p:blipFill>
        <p:spPr bwMode="auto">
          <a:xfrm>
            <a:off x="205844" y="747374"/>
            <a:ext cx="7273257" cy="3056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461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936" y="445025"/>
            <a:ext cx="8461364" cy="434869"/>
          </a:xfrm>
        </p:spPr>
        <p:txBody>
          <a:bodyPr/>
          <a:lstStyle/>
          <a:p>
            <a:r>
              <a:rPr lang="en-IN" sz="1600" dirty="0" smtClean="0">
                <a:solidFill>
                  <a:srgbClr val="FF0000"/>
                </a:solidFill>
              </a:rPr>
              <a:t>Comparison of Indian and International place value System</a:t>
            </a:r>
            <a:endParaRPr lang="en-IN" sz="1600" dirty="0">
              <a:solidFill>
                <a:srgbClr val="FF000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7864" y="1101026"/>
            <a:ext cx="5816539" cy="388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7210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pic>
        <p:nvPicPr>
          <p:cNvPr id="63" name="Google Shape;63;p14"/>
          <p:cNvPicPr preferRelativeResize="0"/>
          <p:nvPr/>
        </p:nvPicPr>
        <p:blipFill rotWithShape="1">
          <a:blip r:embed="rId3">
            <a:alphaModFix/>
          </a:blip>
          <a:srcRect/>
          <a:stretch/>
        </p:blipFill>
        <p:spPr>
          <a:xfrm>
            <a:off x="8108097" y="4392734"/>
            <a:ext cx="815519" cy="611875"/>
          </a:xfrm>
          <a:prstGeom prst="rect">
            <a:avLst/>
          </a:prstGeom>
          <a:noFill/>
          <a:ln>
            <a:noFill/>
          </a:ln>
        </p:spPr>
      </p:pic>
      <p:sp>
        <p:nvSpPr>
          <p:cNvPr id="8" name="Rectangle 7">
            <a:extLst>
              <a:ext uri="{FF2B5EF4-FFF2-40B4-BE49-F238E27FC236}">
                <a16:creationId xmlns:a16="http://schemas.microsoft.com/office/drawing/2014/main" xmlns="" id="{734A2662-4B06-4904-A8B7-3703B1425CC2}"/>
              </a:ext>
            </a:extLst>
          </p:cNvPr>
          <p:cNvSpPr>
            <a:spLocks noChangeArrowheads="1"/>
          </p:cNvSpPr>
          <p:nvPr/>
        </p:nvSpPr>
        <p:spPr bwMode="auto">
          <a:xfrm>
            <a:off x="0" y="97795"/>
            <a:ext cx="25519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Rectangle 1"/>
          <p:cNvSpPr/>
          <p:nvPr/>
        </p:nvSpPr>
        <p:spPr>
          <a:xfrm>
            <a:off x="802257" y="1362974"/>
            <a:ext cx="8453886" cy="1323439"/>
          </a:xfrm>
          <a:prstGeom prst="rect">
            <a:avLst/>
          </a:prstGeom>
        </p:spPr>
        <p:txBody>
          <a:bodyPr wrap="square">
            <a:spAutoFit/>
          </a:bodyPr>
          <a:lstStyle/>
          <a:p>
            <a:r>
              <a:rPr lang="en-US" sz="2000" dirty="0"/>
              <a:t>Hindu Hindu-Arabic System of Numeration and International System of Numeration will be explained with the help of  video</a:t>
            </a:r>
            <a:endParaRPr lang="en-IN" sz="2000" dirty="0"/>
          </a:p>
          <a:p>
            <a:r>
              <a:rPr lang="en-US" sz="2000" dirty="0">
                <a:solidFill>
                  <a:srgbClr val="0070C0"/>
                </a:solidFill>
              </a:rPr>
              <a:t>https://www.youtube.com/watch?v=-</a:t>
            </a:r>
            <a:r>
              <a:rPr lang="en-US" sz="2000" dirty="0" smtClean="0">
                <a:solidFill>
                  <a:srgbClr val="0070C0"/>
                </a:solidFill>
              </a:rPr>
              <a:t>NCphKgoE3M</a:t>
            </a:r>
            <a:endParaRPr lang="en-IN" sz="2000" dirty="0"/>
          </a:p>
          <a:p>
            <a:r>
              <a:rPr lang="en-US" sz="2000" u="sng" dirty="0">
                <a:solidFill>
                  <a:srgbClr val="0070C0"/>
                </a:solidFill>
              </a:rPr>
              <a:t>https://</a:t>
            </a:r>
            <a:r>
              <a:rPr lang="en-US" sz="2000" u="sng" dirty="0" smtClean="0">
                <a:solidFill>
                  <a:srgbClr val="0070C0"/>
                </a:solidFill>
              </a:rPr>
              <a:t>www.youtube.com/watch?v=jKo_NrYcAaA</a:t>
            </a:r>
            <a:endParaRPr lang="en-IN" sz="2000" dirty="0">
              <a:solidFill>
                <a:srgbClr val="0070C0"/>
              </a:solidFill>
            </a:endParaRPr>
          </a:p>
        </p:txBody>
      </p:sp>
    </p:spTree>
    <p:extLst>
      <p:ext uri="{BB962C8B-B14F-4D97-AF65-F5344CB8AC3E}">
        <p14:creationId xmlns:p14="http://schemas.microsoft.com/office/powerpoint/2010/main" val="504430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pic>
        <p:nvPicPr>
          <p:cNvPr id="63" name="Google Shape;63;p14"/>
          <p:cNvPicPr preferRelativeResize="0"/>
          <p:nvPr/>
        </p:nvPicPr>
        <p:blipFill rotWithShape="1">
          <a:blip r:embed="rId3">
            <a:alphaModFix/>
          </a:blip>
          <a:srcRect/>
          <a:stretch/>
        </p:blipFill>
        <p:spPr>
          <a:xfrm>
            <a:off x="7803897" y="4400820"/>
            <a:ext cx="1232526" cy="611875"/>
          </a:xfrm>
          <a:prstGeom prst="rect">
            <a:avLst/>
          </a:prstGeom>
          <a:noFill/>
          <a:ln>
            <a:noFill/>
          </a:ln>
        </p:spPr>
      </p:pic>
      <p:sp>
        <p:nvSpPr>
          <p:cNvPr id="8" name="Rectangle 7">
            <a:extLst>
              <a:ext uri="{FF2B5EF4-FFF2-40B4-BE49-F238E27FC236}">
                <a16:creationId xmlns:a16="http://schemas.microsoft.com/office/drawing/2014/main" xmlns="" id="{734A2662-4B06-4904-A8B7-3703B1425CC2}"/>
              </a:ext>
            </a:extLst>
          </p:cNvPr>
          <p:cNvSpPr>
            <a:spLocks noChangeArrowheads="1"/>
          </p:cNvSpPr>
          <p:nvPr/>
        </p:nvSpPr>
        <p:spPr bwMode="auto">
          <a:xfrm>
            <a:off x="0" y="97795"/>
            <a:ext cx="25519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angle 2"/>
          <p:cNvSpPr/>
          <p:nvPr/>
        </p:nvSpPr>
        <p:spPr>
          <a:xfrm>
            <a:off x="905774" y="948906"/>
            <a:ext cx="5096265" cy="400110"/>
          </a:xfrm>
          <a:prstGeom prst="rect">
            <a:avLst/>
          </a:prstGeom>
        </p:spPr>
        <p:txBody>
          <a:bodyPr wrap="square">
            <a:spAutoFit/>
          </a:bodyPr>
          <a:lstStyle/>
          <a:p>
            <a:r>
              <a:rPr lang="en-IN" sz="2000" b="1" dirty="0" smtClean="0">
                <a:solidFill>
                  <a:srgbClr val="FF0000"/>
                </a:solidFill>
              </a:rPr>
              <a:t>Some Points to Remember</a:t>
            </a:r>
            <a:endParaRPr lang="en-IN" sz="2000" b="1" dirty="0">
              <a:solidFill>
                <a:srgbClr val="FF0000"/>
              </a:solidFill>
            </a:endParaRPr>
          </a:p>
        </p:txBody>
      </p:sp>
      <p:sp>
        <p:nvSpPr>
          <p:cNvPr id="2" name="Rectangle 1"/>
          <p:cNvSpPr/>
          <p:nvPr/>
        </p:nvSpPr>
        <p:spPr>
          <a:xfrm>
            <a:off x="388189" y="1682151"/>
            <a:ext cx="7254815" cy="2031325"/>
          </a:xfrm>
          <a:prstGeom prst="rect">
            <a:avLst/>
          </a:prstGeom>
        </p:spPr>
        <p:txBody>
          <a:bodyPr wrap="square">
            <a:spAutoFit/>
          </a:bodyPr>
          <a:lstStyle/>
          <a:p>
            <a:r>
              <a:rPr lang="en-IN" b="1" dirty="0" smtClean="0"/>
              <a:t>1.Do </a:t>
            </a:r>
            <a:r>
              <a:rPr lang="en-IN" b="1" dirty="0"/>
              <a:t>not write the periods in </a:t>
            </a:r>
            <a:r>
              <a:rPr lang="en-IN" b="1" dirty="0" smtClean="0"/>
              <a:t>plural</a:t>
            </a:r>
            <a:r>
              <a:rPr lang="en-IN" dirty="0" smtClean="0"/>
              <a:t>:</a:t>
            </a:r>
          </a:p>
          <a:p>
            <a:r>
              <a:rPr lang="en-IN" dirty="0" smtClean="0"/>
              <a:t>Never </a:t>
            </a:r>
            <a:r>
              <a:rPr lang="en-IN" dirty="0"/>
              <a:t>write 5493 as five thousands four </a:t>
            </a:r>
            <a:r>
              <a:rPr lang="en-IN" dirty="0" smtClean="0"/>
              <a:t>hundreds </a:t>
            </a:r>
            <a:r>
              <a:rPr lang="en-IN" dirty="0"/>
              <a:t>ninety three. </a:t>
            </a:r>
            <a:endParaRPr lang="en-IN" dirty="0" smtClean="0"/>
          </a:p>
          <a:p>
            <a:r>
              <a:rPr lang="en-IN" dirty="0" smtClean="0">
                <a:solidFill>
                  <a:srgbClr val="7030A0"/>
                </a:solidFill>
              </a:rPr>
              <a:t>Correct </a:t>
            </a:r>
            <a:r>
              <a:rPr lang="en-IN" dirty="0">
                <a:solidFill>
                  <a:srgbClr val="7030A0"/>
                </a:solidFill>
              </a:rPr>
              <a:t>form is </a:t>
            </a:r>
            <a:r>
              <a:rPr lang="en-IN" dirty="0"/>
              <a:t>: Five thousand four hundred ninety three</a:t>
            </a:r>
            <a:r>
              <a:rPr lang="en-IN" dirty="0" smtClean="0"/>
              <a:t>.</a:t>
            </a:r>
          </a:p>
          <a:p>
            <a:r>
              <a:rPr lang="en-IN" b="1" dirty="0" smtClean="0"/>
              <a:t>2</a:t>
            </a:r>
            <a:r>
              <a:rPr lang="en-IN" b="1" dirty="0"/>
              <a:t>. Do not use the word 'and before tens and </a:t>
            </a:r>
            <a:r>
              <a:rPr lang="en-IN" b="1" dirty="0" smtClean="0"/>
              <a:t>ones:</a:t>
            </a:r>
          </a:p>
          <a:p>
            <a:r>
              <a:rPr lang="en-IN" dirty="0" smtClean="0"/>
              <a:t> </a:t>
            </a:r>
            <a:r>
              <a:rPr lang="en-IN" dirty="0"/>
              <a:t>Do not read 5493 as five thousand four hundred and ninety three. </a:t>
            </a:r>
            <a:endParaRPr lang="en-IN" dirty="0" smtClean="0"/>
          </a:p>
          <a:p>
            <a:r>
              <a:rPr lang="en-IN" dirty="0" smtClean="0">
                <a:solidFill>
                  <a:srgbClr val="7030A0"/>
                </a:solidFill>
              </a:rPr>
              <a:t>Correct </a:t>
            </a:r>
            <a:r>
              <a:rPr lang="en-IN" dirty="0">
                <a:solidFill>
                  <a:srgbClr val="7030A0"/>
                </a:solidFill>
              </a:rPr>
              <a:t>form is </a:t>
            </a:r>
            <a:r>
              <a:rPr lang="en-IN" dirty="0"/>
              <a:t>: Five thousand four hundred ninety three</a:t>
            </a:r>
            <a:r>
              <a:rPr lang="en-IN" dirty="0" smtClean="0"/>
              <a:t>.</a:t>
            </a:r>
          </a:p>
          <a:p>
            <a:r>
              <a:rPr lang="en-IN" b="1" dirty="0" smtClean="0"/>
              <a:t>3</a:t>
            </a:r>
            <a:r>
              <a:rPr lang="en-IN" b="1" dirty="0"/>
              <a:t>. Do not put commas when writing the numeral </a:t>
            </a:r>
            <a:r>
              <a:rPr lang="en-IN" dirty="0" smtClean="0"/>
              <a:t>:</a:t>
            </a:r>
          </a:p>
          <a:p>
            <a:r>
              <a:rPr lang="en-IN" dirty="0" smtClean="0"/>
              <a:t> </a:t>
            </a:r>
            <a:r>
              <a:rPr lang="en-IN" dirty="0"/>
              <a:t>Never write 2468 as two thousand, four hundred, sixty eight</a:t>
            </a:r>
            <a:r>
              <a:rPr lang="en-IN" dirty="0" smtClean="0"/>
              <a:t>.</a:t>
            </a:r>
          </a:p>
          <a:p>
            <a:r>
              <a:rPr lang="en-IN" dirty="0" smtClean="0">
                <a:solidFill>
                  <a:srgbClr val="7030A0"/>
                </a:solidFill>
              </a:rPr>
              <a:t> </a:t>
            </a:r>
            <a:r>
              <a:rPr lang="en-IN" dirty="0">
                <a:solidFill>
                  <a:srgbClr val="7030A0"/>
                </a:solidFill>
              </a:rPr>
              <a:t>Correct way is </a:t>
            </a:r>
            <a:r>
              <a:rPr lang="en-IN" dirty="0"/>
              <a:t>: Two thousand four hundred sixty eight.</a:t>
            </a:r>
          </a:p>
        </p:txBody>
      </p:sp>
    </p:spTree>
    <p:extLst>
      <p:ext uri="{BB962C8B-B14F-4D97-AF65-F5344CB8AC3E}">
        <p14:creationId xmlns:p14="http://schemas.microsoft.com/office/powerpoint/2010/main" val="1398844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pic>
        <p:nvPicPr>
          <p:cNvPr id="63" name="Google Shape;63;p14"/>
          <p:cNvPicPr preferRelativeResize="0"/>
          <p:nvPr/>
        </p:nvPicPr>
        <p:blipFill rotWithShape="1">
          <a:blip r:embed="rId3">
            <a:alphaModFix/>
          </a:blip>
          <a:srcRect/>
          <a:stretch/>
        </p:blipFill>
        <p:spPr>
          <a:xfrm>
            <a:off x="7825801" y="4456321"/>
            <a:ext cx="1232526" cy="611875"/>
          </a:xfrm>
          <a:prstGeom prst="rect">
            <a:avLst/>
          </a:prstGeom>
          <a:noFill/>
          <a:ln>
            <a:noFill/>
          </a:ln>
        </p:spPr>
      </p:pic>
      <p:sp>
        <p:nvSpPr>
          <p:cNvPr id="8" name="Rectangle 7">
            <a:extLst>
              <a:ext uri="{FF2B5EF4-FFF2-40B4-BE49-F238E27FC236}">
                <a16:creationId xmlns:a16="http://schemas.microsoft.com/office/drawing/2014/main" xmlns="" id="{734A2662-4B06-4904-A8B7-3703B1425CC2}"/>
              </a:ext>
            </a:extLst>
          </p:cNvPr>
          <p:cNvSpPr>
            <a:spLocks noChangeArrowheads="1"/>
          </p:cNvSpPr>
          <p:nvPr/>
        </p:nvSpPr>
        <p:spPr bwMode="auto">
          <a:xfrm>
            <a:off x="0" y="97795"/>
            <a:ext cx="25519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lstStyle/>
          <a:p>
            <a:r>
              <a:rPr lang="en-IN" sz="2400" dirty="0" smtClean="0">
                <a:solidFill>
                  <a:srgbClr val="FF0000"/>
                </a:solidFill>
              </a:rPr>
              <a:t>Evaluation Question</a:t>
            </a:r>
            <a:endParaRPr lang="en-IN" sz="2400" dirty="0">
              <a:solidFill>
                <a:srgbClr val="FF0000"/>
              </a:solidFill>
            </a:endParaRPr>
          </a:p>
        </p:txBody>
      </p:sp>
      <p:sp>
        <p:nvSpPr>
          <p:cNvPr id="3" name="Text Placeholder 2"/>
          <p:cNvSpPr>
            <a:spLocks noGrp="1"/>
          </p:cNvSpPr>
          <p:nvPr>
            <p:ph type="body" idx="1"/>
          </p:nvPr>
        </p:nvSpPr>
        <p:spPr/>
        <p:txBody>
          <a:bodyPr/>
          <a:lstStyle/>
          <a:p>
            <a:pPr marL="114300" indent="0">
              <a:buNone/>
            </a:pPr>
            <a:r>
              <a:rPr lang="en-IN" sz="1400" b="1" dirty="0"/>
              <a:t>1. Write the following numerals using Indian System or International system (as required) in words:</a:t>
            </a:r>
            <a:br>
              <a:rPr lang="en-IN" sz="1400" b="1" dirty="0"/>
            </a:br>
            <a:r>
              <a:rPr lang="en-IN" sz="1400" b="1" dirty="0"/>
              <a:t>(i) 4, 35, 342 = …………..</a:t>
            </a:r>
            <a:br>
              <a:rPr lang="en-IN" sz="1400" b="1" dirty="0"/>
            </a:br>
            <a:r>
              <a:rPr lang="en-IN" sz="1400" b="1" dirty="0"/>
              <a:t>(ii) 36, 71, 430 = …………..</a:t>
            </a:r>
            <a:br>
              <a:rPr lang="en-IN" sz="1400" b="1" dirty="0"/>
            </a:br>
            <a:r>
              <a:rPr lang="en-IN" sz="1400" b="1" dirty="0"/>
              <a:t>(iii) 4, 28, 30, 004 = …………..</a:t>
            </a:r>
            <a:br>
              <a:rPr lang="en-IN" sz="1400" b="1" dirty="0"/>
            </a:br>
            <a:r>
              <a:rPr lang="en-IN" sz="1400" b="1" dirty="0"/>
              <a:t>(iv) 75, 132, 684 = ……………</a:t>
            </a:r>
            <a:br>
              <a:rPr lang="en-IN" sz="1400" b="1" dirty="0"/>
            </a:br>
            <a:r>
              <a:rPr lang="en-IN" sz="1400" b="1" dirty="0"/>
              <a:t>(v) 815, 906 = …………….</a:t>
            </a:r>
            <a:endParaRPr lang="en-IN" sz="1400" dirty="0"/>
          </a:p>
          <a:p>
            <a:pPr marL="114300" indent="0">
              <a:buNone/>
            </a:pPr>
            <a:r>
              <a:rPr lang="en-IN" sz="1400" b="1" dirty="0"/>
              <a:t>Solution:</a:t>
            </a:r>
            <a:endParaRPr lang="en-IN" sz="1400" dirty="0"/>
          </a:p>
          <a:p>
            <a:pPr marL="114300" indent="0">
              <a:buNone/>
            </a:pPr>
            <a:r>
              <a:rPr lang="en-IN" sz="1400" dirty="0"/>
              <a:t>The given numbers in Indian System words can be written as follows:</a:t>
            </a:r>
          </a:p>
          <a:p>
            <a:pPr marL="114300" indent="0">
              <a:buNone/>
            </a:pPr>
            <a:r>
              <a:rPr lang="en-IN" sz="1400" dirty="0"/>
              <a:t>(i) 4, 35, 342 = Four lakh, thirty five thousand, three hundred forty two</a:t>
            </a:r>
          </a:p>
          <a:p>
            <a:pPr marL="114300" indent="0">
              <a:buNone/>
            </a:pPr>
            <a:r>
              <a:rPr lang="en-IN" sz="1400" dirty="0"/>
              <a:t>(ii) 36, 71, 430 = Thirty six lakh, seventy one thousand four hundred thirty</a:t>
            </a:r>
          </a:p>
          <a:p>
            <a:pPr marL="114300" indent="0">
              <a:buNone/>
            </a:pPr>
            <a:r>
              <a:rPr lang="en-IN" sz="1400" dirty="0"/>
              <a:t>(iii) 4, 28, 30, 004 = Four crore, twenty eighty lakh, thirty thousand four</a:t>
            </a:r>
          </a:p>
          <a:p>
            <a:pPr marL="114300" indent="0">
              <a:buNone/>
            </a:pPr>
            <a:r>
              <a:rPr lang="en-IN" sz="1400" dirty="0"/>
              <a:t>(iv) 75, 132, 684 = Seventy five million, one hundred thirty two thousand, six hundred eighty four</a:t>
            </a:r>
          </a:p>
          <a:p>
            <a:pPr marL="114300" indent="0">
              <a:buNone/>
            </a:pPr>
            <a:r>
              <a:rPr lang="en-IN" sz="1400" dirty="0"/>
              <a:t>(v) 815, 906 = Eight hundred fifteen thousand, nine hundred six</a:t>
            </a:r>
          </a:p>
          <a:p>
            <a:pPr marL="114300" indent="0">
              <a:buNone/>
            </a:pPr>
            <a:r>
              <a:rPr lang="en-IN" sz="1400" dirty="0"/>
              <a:t/>
            </a:r>
            <a:br>
              <a:rPr lang="en-IN" sz="1400" dirty="0"/>
            </a:br>
            <a:endParaRPr lang="en-IN" sz="1400" dirty="0"/>
          </a:p>
        </p:txBody>
      </p:sp>
    </p:spTree>
    <p:extLst>
      <p:ext uri="{BB962C8B-B14F-4D97-AF65-F5344CB8AC3E}">
        <p14:creationId xmlns:p14="http://schemas.microsoft.com/office/powerpoint/2010/main" val="2268845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pic>
        <p:nvPicPr>
          <p:cNvPr id="63" name="Google Shape;63;p14"/>
          <p:cNvPicPr preferRelativeResize="0"/>
          <p:nvPr/>
        </p:nvPicPr>
        <p:blipFill rotWithShape="1">
          <a:blip r:embed="rId3">
            <a:alphaModFix/>
          </a:blip>
          <a:srcRect/>
          <a:stretch/>
        </p:blipFill>
        <p:spPr>
          <a:xfrm>
            <a:off x="7825801" y="4456321"/>
            <a:ext cx="1232526" cy="611875"/>
          </a:xfrm>
          <a:prstGeom prst="rect">
            <a:avLst/>
          </a:prstGeom>
          <a:noFill/>
          <a:ln>
            <a:noFill/>
          </a:ln>
        </p:spPr>
      </p:pic>
      <p:sp>
        <p:nvSpPr>
          <p:cNvPr id="8" name="Rectangle 7">
            <a:extLst>
              <a:ext uri="{FF2B5EF4-FFF2-40B4-BE49-F238E27FC236}">
                <a16:creationId xmlns:a16="http://schemas.microsoft.com/office/drawing/2014/main" xmlns="" id="{734A2662-4B06-4904-A8B7-3703B1425CC2}"/>
              </a:ext>
            </a:extLst>
          </p:cNvPr>
          <p:cNvSpPr>
            <a:spLocks noChangeArrowheads="1"/>
          </p:cNvSpPr>
          <p:nvPr/>
        </p:nvSpPr>
        <p:spPr bwMode="auto">
          <a:xfrm>
            <a:off x="0" y="97795"/>
            <a:ext cx="25519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lstStyle/>
          <a:p>
            <a:r>
              <a:rPr lang="en-IN" sz="2400" dirty="0" smtClean="0">
                <a:solidFill>
                  <a:srgbClr val="FF0000"/>
                </a:solidFill>
              </a:rPr>
              <a:t>Evaluation Question</a:t>
            </a:r>
            <a:endParaRPr lang="en-IN" sz="2400" dirty="0">
              <a:solidFill>
                <a:srgbClr val="FF0000"/>
              </a:solidFill>
            </a:endParaRPr>
          </a:p>
        </p:txBody>
      </p:sp>
      <p:sp>
        <p:nvSpPr>
          <p:cNvPr id="3" name="Text Placeholder 2"/>
          <p:cNvSpPr>
            <a:spLocks noGrp="1"/>
          </p:cNvSpPr>
          <p:nvPr>
            <p:ph type="body" idx="1"/>
          </p:nvPr>
        </p:nvSpPr>
        <p:spPr/>
        <p:txBody>
          <a:bodyPr/>
          <a:lstStyle/>
          <a:p>
            <a:pPr marL="114300" indent="0">
              <a:buNone/>
            </a:pPr>
            <a:r>
              <a:rPr lang="en-IN" sz="1400" b="1" dirty="0"/>
              <a:t>2. Write the following numbers, placing the commas, according to Indian system :</a:t>
            </a:r>
            <a:br>
              <a:rPr lang="en-IN" sz="1400" b="1" dirty="0"/>
            </a:br>
            <a:r>
              <a:rPr lang="en-IN" sz="1400" b="1" dirty="0"/>
              <a:t>(i) 835629 = …………</a:t>
            </a:r>
            <a:br>
              <a:rPr lang="en-IN" sz="1400" b="1" dirty="0"/>
            </a:br>
            <a:r>
              <a:rPr lang="en-IN" sz="1400" b="1" dirty="0"/>
              <a:t>(ii) 35640254 = …………</a:t>
            </a:r>
            <a:br>
              <a:rPr lang="en-IN" sz="1400" b="1" dirty="0"/>
            </a:br>
            <a:r>
              <a:rPr lang="en-IN" sz="1400" b="1" dirty="0"/>
              <a:t>(iii) 2826040 = ………</a:t>
            </a:r>
            <a:endParaRPr lang="en-IN" sz="1400" dirty="0"/>
          </a:p>
          <a:p>
            <a:pPr marL="114300" indent="0">
              <a:buNone/>
            </a:pPr>
            <a:r>
              <a:rPr lang="en-IN" sz="1400" b="1" dirty="0"/>
              <a:t>Solution:</a:t>
            </a:r>
            <a:endParaRPr lang="en-IN" sz="1400" dirty="0"/>
          </a:p>
          <a:p>
            <a:pPr marL="114300" indent="0">
              <a:buNone/>
            </a:pPr>
            <a:r>
              <a:rPr lang="en-IN" sz="1400" dirty="0"/>
              <a:t>Numbers placing the commas, according to Indian system can be written as follows:</a:t>
            </a:r>
          </a:p>
          <a:p>
            <a:pPr marL="114300" indent="0">
              <a:buNone/>
            </a:pPr>
            <a:r>
              <a:rPr lang="en-IN" sz="1400" dirty="0"/>
              <a:t>(i) 835629 = 8, 35, 629</a:t>
            </a:r>
          </a:p>
          <a:p>
            <a:pPr marL="114300" indent="0">
              <a:buNone/>
            </a:pPr>
            <a:r>
              <a:rPr lang="en-IN" sz="1400" dirty="0"/>
              <a:t>(ii) 35640254 = 3, 56, 40, 254</a:t>
            </a:r>
          </a:p>
          <a:p>
            <a:pPr marL="114300" indent="0">
              <a:buNone/>
            </a:pPr>
            <a:r>
              <a:rPr lang="en-IN" sz="1400" dirty="0"/>
              <a:t>(iii) 2826040 = 28, 26, 040</a:t>
            </a:r>
          </a:p>
          <a:p>
            <a:pPr marL="114300" indent="0">
              <a:buNone/>
            </a:pPr>
            <a:endParaRPr lang="en-IN" sz="1400" dirty="0"/>
          </a:p>
        </p:txBody>
      </p:sp>
    </p:spTree>
    <p:extLst>
      <p:ext uri="{BB962C8B-B14F-4D97-AF65-F5344CB8AC3E}">
        <p14:creationId xmlns:p14="http://schemas.microsoft.com/office/powerpoint/2010/main" val="934685080"/>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1769</TotalTime>
  <Words>414</Words>
  <Application>Microsoft Office PowerPoint</Application>
  <PresentationFormat>On-screen Show (16:9)</PresentationFormat>
  <Paragraphs>66</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Simple Light</vt:lpstr>
      <vt:lpstr>PowerPoint Presentation</vt:lpstr>
      <vt:lpstr>Learning outcomes </vt:lpstr>
      <vt:lpstr>PowerPoint Presentation</vt:lpstr>
      <vt:lpstr>International Place Value Chart</vt:lpstr>
      <vt:lpstr>Comparison of Indian and International place value System</vt:lpstr>
      <vt:lpstr>PowerPoint Presentation</vt:lpstr>
      <vt:lpstr>PowerPoint Presentation</vt:lpstr>
      <vt:lpstr>Evaluation Question</vt:lpstr>
      <vt:lpstr>Evaluation Question</vt:lpstr>
      <vt:lpstr>Evaluation Question</vt:lpstr>
      <vt:lpstr>Home assignment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Windows User</cp:lastModifiedBy>
  <cp:revision>83</cp:revision>
  <dcterms:modified xsi:type="dcterms:W3CDTF">2021-04-07T04:57:14Z</dcterms:modified>
</cp:coreProperties>
</file>