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86" r:id="rId3"/>
    <p:sldId id="317" r:id="rId4"/>
    <p:sldId id="307" r:id="rId5"/>
    <p:sldId id="290" r:id="rId6"/>
    <p:sldId id="312" r:id="rId7"/>
    <p:sldId id="318" r:id="rId8"/>
    <p:sldId id="311" r:id="rId9"/>
    <p:sldId id="320" r:id="rId10"/>
    <p:sldId id="321" r:id="rId11"/>
    <p:sldId id="319" r:id="rId12"/>
    <p:sldId id="322" r:id="rId13"/>
    <p:sldId id="309" r:id="rId14"/>
    <p:sldId id="25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248" autoAdjust="0"/>
  </p:normalViewPr>
  <p:slideViewPr>
    <p:cSldViewPr snapToGrid="0">
      <p:cViewPr>
        <p:scale>
          <a:sx n="110" d="100"/>
          <a:sy n="110" d="100"/>
        </p:scale>
        <p:origin x="-96" y="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36004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46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5599" y="102081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07699" y="1418975"/>
            <a:ext cx="6469812" cy="4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IN" sz="30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NATURAL NUMBERS AND WHOLE NUMBERS</a:t>
            </a:r>
            <a:endParaRPr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89999" y="2411013"/>
            <a:ext cx="4944045" cy="147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MATHEMATICS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NUMBER: </a:t>
            </a:r>
            <a:r>
              <a:rPr lang="en" b="1" dirty="0" smtClean="0"/>
              <a:t>05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 NATURAL NUMBERS AND WHOLE NUMBERS</a:t>
            </a:r>
          </a:p>
          <a:p>
            <a:r>
              <a:rPr lang="en" b="1" dirty="0" smtClean="0"/>
              <a:t>SUB TOPIC: </a:t>
            </a:r>
            <a:r>
              <a:rPr lang="en-IN" b="1" dirty="0" smtClean="0"/>
              <a:t>Properties</a:t>
            </a:r>
            <a:r>
              <a:rPr lang="en" b="1" dirty="0" smtClean="0"/>
              <a:t> of whole numbers for </a:t>
            </a:r>
            <a:r>
              <a:rPr lang="en" b="1" dirty="0"/>
              <a:t> </a:t>
            </a:r>
            <a:r>
              <a:rPr lang="en" b="1" dirty="0" smtClean="0"/>
              <a:t>Division </a:t>
            </a:r>
          </a:p>
          <a:p>
            <a:r>
              <a:rPr lang="en" b="1" dirty="0" smtClean="0"/>
              <a:t>PERIOD NO</a:t>
            </a:r>
            <a:r>
              <a:rPr lang="en" b="1" smtClean="0"/>
              <a:t>: </a:t>
            </a:r>
            <a:r>
              <a:rPr lang="en" b="1" smtClean="0"/>
              <a:t>6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9508" y="56661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b="1" dirty="0"/>
              <a:t>Solution:</a:t>
            </a:r>
            <a:endParaRPr lang="en-IN" dirty="0"/>
          </a:p>
          <a:p>
            <a:pPr marL="114300" indent="0">
              <a:buNone/>
            </a:pPr>
            <a:r>
              <a:rPr lang="en-IN" dirty="0"/>
              <a:t>We know that, any number divided by 1, always gives the number itself</a:t>
            </a:r>
          </a:p>
          <a:p>
            <a:pPr marL="114300" indent="0">
              <a:buNone/>
            </a:pPr>
            <a:r>
              <a:rPr lang="en-IN" dirty="0"/>
              <a:t>The value of x can be any number 1, 2, 3, 4, 5,6……and so on.</a:t>
            </a:r>
          </a:p>
          <a:p>
            <a:pPr marL="114300" indent="0">
              <a:buNone/>
            </a:pPr>
            <a:r>
              <a:rPr lang="en-IN" b="1" dirty="0"/>
              <a:t>3. Fill in the blanks: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(i) 987 ÷ 1 = ………..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(ii) 0 ÷ 987 = ……..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(iii) 336 – (888 ÷ 888) = …………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(iv) (23 ÷ 23) – (437 ÷ 437) = </a:t>
            </a:r>
            <a:r>
              <a:rPr lang="en-IN" b="1" dirty="0" smtClean="0"/>
              <a:t>………..</a:t>
            </a:r>
          </a:p>
          <a:p>
            <a:pPr marL="114300" indent="0">
              <a:buNone/>
            </a:pPr>
            <a:r>
              <a:rPr lang="en-IN" b="1" dirty="0"/>
              <a:t>Solution:</a:t>
            </a:r>
            <a:endParaRPr lang="en-IN" dirty="0"/>
          </a:p>
          <a:p>
            <a:pPr marL="114300" indent="0">
              <a:buNone/>
            </a:pPr>
            <a:r>
              <a:rPr lang="en-IN" dirty="0"/>
              <a:t>(i) 987 ÷ 1 = </a:t>
            </a:r>
            <a:r>
              <a:rPr lang="en-IN" b="1" dirty="0"/>
              <a:t>987</a:t>
            </a:r>
            <a:endParaRPr lang="en-IN" dirty="0"/>
          </a:p>
          <a:p>
            <a:pPr marL="114300" indent="0">
              <a:buNone/>
            </a:pPr>
            <a:r>
              <a:rPr lang="en-IN" dirty="0"/>
              <a:t>(ii) 0 ÷ 987 = </a:t>
            </a:r>
            <a:r>
              <a:rPr lang="en-IN" b="1" dirty="0"/>
              <a:t>0</a:t>
            </a:r>
            <a:endParaRPr lang="en-IN" dirty="0"/>
          </a:p>
          <a:p>
            <a:pPr marL="114300" indent="0">
              <a:buNone/>
            </a:pPr>
            <a:endParaRPr lang="en-IN" b="1" dirty="0" smtClean="0"/>
          </a:p>
          <a:p>
            <a:pPr marL="11430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34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2256" y="43721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8" y="163903"/>
            <a:ext cx="8444111" cy="422694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03849"/>
            <a:ext cx="8577101" cy="3965026"/>
          </a:xfrm>
        </p:spPr>
        <p:txBody>
          <a:bodyPr/>
          <a:lstStyle/>
          <a:p>
            <a:pPr marL="114300" indent="0">
              <a:buNone/>
            </a:pPr>
            <a:r>
              <a:rPr lang="en-IN" sz="1600" dirty="0" smtClean="0"/>
              <a:t>(</a:t>
            </a:r>
            <a:r>
              <a:rPr lang="en-IN" sz="1600" dirty="0"/>
              <a:t>iii) 336 – (888 ÷ 888) = </a:t>
            </a:r>
            <a:r>
              <a:rPr lang="en-IN" sz="1600" b="1" dirty="0"/>
              <a:t>335</a:t>
            </a:r>
            <a:endParaRPr lang="en-IN" sz="1600" dirty="0"/>
          </a:p>
          <a:p>
            <a:pPr marL="114300" indent="0">
              <a:buNone/>
            </a:pPr>
            <a:r>
              <a:rPr lang="en-IN" sz="1600" dirty="0"/>
              <a:t>(iv) (23 ÷ 23) – (437 ÷ 437) = </a:t>
            </a:r>
            <a:r>
              <a:rPr lang="en-IN" sz="1600" b="1" dirty="0"/>
              <a:t>0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4. Which of the following statements are true?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(i) 12 ÷ (6 × 2) = (12 ÷ 6) × (12 ÷ 2)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(ii) a ÷ (b – c) = a / b – a / c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(iii) (a – b) ÷ c = a / c – b / c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(iv) (15 – 13) ÷ 8 = (15 ÷ 8) – (13 ÷ 8)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(v) 8 ÷ (15 – 13) = 8 / 15 – 8 / </a:t>
            </a:r>
            <a:r>
              <a:rPr lang="en-IN" sz="1600" b="1" dirty="0" smtClean="0"/>
              <a:t>13</a:t>
            </a:r>
          </a:p>
          <a:p>
            <a:pPr marL="114300" indent="0">
              <a:buNone/>
            </a:pPr>
            <a:r>
              <a:rPr lang="en-IN" sz="1600" b="1" dirty="0"/>
              <a:t>Solution:</a:t>
            </a:r>
            <a:endParaRPr lang="en-IN" sz="1600" dirty="0"/>
          </a:p>
          <a:p>
            <a:pPr marL="114300" indent="0">
              <a:buNone/>
            </a:pPr>
            <a:r>
              <a:rPr lang="en-IN" sz="1600" dirty="0"/>
              <a:t>(i) 12 ÷ (6 × 2) = (12 ÷ 6) × (12 ÷ 2)                </a:t>
            </a:r>
          </a:p>
          <a:p>
            <a:pPr marL="114300" indent="0">
              <a:buNone/>
            </a:pPr>
            <a:r>
              <a:rPr lang="en-IN" sz="1600" dirty="0"/>
              <a:t>12 ÷ 12 = 2 × 6</a:t>
            </a:r>
          </a:p>
          <a:p>
            <a:pPr marL="114300" indent="0">
              <a:buNone/>
            </a:pPr>
            <a:r>
              <a:rPr lang="en-IN" sz="1600" dirty="0"/>
              <a:t>1 ≠ 12</a:t>
            </a:r>
          </a:p>
          <a:p>
            <a:pPr marL="114300" indent="0">
              <a:buNone/>
            </a:pPr>
            <a:r>
              <a:rPr lang="en-IN" sz="1600" dirty="0"/>
              <a:t>Hence, the statement is false</a:t>
            </a:r>
          </a:p>
          <a:p>
            <a:pPr marL="114300" indent="0">
              <a:buNone/>
            </a:pPr>
            <a:endParaRPr lang="en-IN" sz="1600" b="1" dirty="0" smtClean="0"/>
          </a:p>
          <a:p>
            <a:pPr marL="114300" indent="0">
              <a:buNone/>
            </a:pPr>
            <a:endParaRPr lang="en-IN" sz="1600" dirty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3293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1322" y="454461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8" y="163903"/>
            <a:ext cx="8444111" cy="422694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03849"/>
            <a:ext cx="8577101" cy="3965026"/>
          </a:xfrm>
        </p:spPr>
        <p:txBody>
          <a:bodyPr/>
          <a:lstStyle/>
          <a:p>
            <a:pPr marL="114300" indent="0">
              <a:buNone/>
            </a:pPr>
            <a:r>
              <a:rPr lang="en-IN" sz="1600" dirty="0" smtClean="0"/>
              <a:t>(</a:t>
            </a:r>
            <a:r>
              <a:rPr lang="en-IN" sz="1600" dirty="0"/>
              <a:t>ii) a ÷ (b – c) = a / b – a / </a:t>
            </a:r>
            <a:r>
              <a:rPr lang="en-IN" sz="1600" dirty="0" smtClean="0"/>
              <a:t>c</a:t>
            </a:r>
          </a:p>
          <a:p>
            <a:pPr marL="114300" indent="0">
              <a:buNone/>
            </a:pPr>
            <a:r>
              <a:rPr lang="en-IN" sz="1600" dirty="0" smtClean="0"/>
              <a:t>a </a:t>
            </a:r>
            <a:r>
              <a:rPr lang="en-IN" sz="1600" dirty="0"/>
              <a:t>/ (b – c) ≠ (ac – </a:t>
            </a:r>
            <a:r>
              <a:rPr lang="en-IN" sz="1600" dirty="0" err="1"/>
              <a:t>ab</a:t>
            </a:r>
            <a:r>
              <a:rPr lang="en-IN" sz="1600" dirty="0"/>
              <a:t>) / </a:t>
            </a:r>
            <a:r>
              <a:rPr lang="en-IN" sz="1600" dirty="0" err="1"/>
              <a:t>bc</a:t>
            </a:r>
            <a:endParaRPr lang="en-IN" sz="1600" dirty="0"/>
          </a:p>
          <a:p>
            <a:pPr marL="114300" indent="0">
              <a:buNone/>
            </a:pPr>
            <a:r>
              <a:rPr lang="en-IN" sz="1600" dirty="0"/>
              <a:t>Hence, the statement is false</a:t>
            </a:r>
          </a:p>
          <a:p>
            <a:pPr marL="114300" indent="0">
              <a:buNone/>
            </a:pPr>
            <a:r>
              <a:rPr lang="en-IN" sz="1600" dirty="0"/>
              <a:t>(iii) (a – b) ÷ c – a / c – b / c</a:t>
            </a:r>
          </a:p>
          <a:p>
            <a:pPr marL="114300" indent="0">
              <a:buNone/>
            </a:pPr>
            <a:r>
              <a:rPr lang="en-IN" sz="1600" dirty="0"/>
              <a:t>(a – b) / c = (a – b) / c</a:t>
            </a:r>
          </a:p>
          <a:p>
            <a:pPr marL="114300" indent="0">
              <a:buNone/>
            </a:pPr>
            <a:r>
              <a:rPr lang="en-IN" sz="1600" dirty="0"/>
              <a:t>Hence, the statement is true</a:t>
            </a:r>
          </a:p>
          <a:p>
            <a:pPr marL="114300" indent="0">
              <a:buNone/>
            </a:pPr>
            <a:r>
              <a:rPr lang="en-IN" sz="1600" dirty="0"/>
              <a:t>(iv) (15 – 13) ÷ 8 = (15 ÷ 8) – (13 ÷ 8)</a:t>
            </a:r>
          </a:p>
          <a:p>
            <a:pPr marL="114300" indent="0">
              <a:buNone/>
            </a:pPr>
            <a:r>
              <a:rPr lang="en-IN" sz="1600" dirty="0"/>
              <a:t>(15 – 13) / 8 = 15 – 13 / 8</a:t>
            </a:r>
          </a:p>
          <a:p>
            <a:pPr marL="114300" indent="0">
              <a:buNone/>
            </a:pPr>
            <a:r>
              <a:rPr lang="en-IN" sz="1600" dirty="0"/>
              <a:t>2 / 8 = 2 / 8</a:t>
            </a:r>
          </a:p>
          <a:p>
            <a:pPr marL="114300" indent="0">
              <a:buNone/>
            </a:pPr>
            <a:r>
              <a:rPr lang="en-IN" sz="1600" dirty="0"/>
              <a:t>Hence, the statement is true</a:t>
            </a:r>
            <a:r>
              <a:rPr lang="en-IN" sz="1600" dirty="0" smtClean="0"/>
              <a:t>.</a:t>
            </a:r>
          </a:p>
          <a:p>
            <a:pPr marL="114300" indent="0">
              <a:buNone/>
            </a:pPr>
            <a:r>
              <a:rPr lang="en-IN" sz="1600" dirty="0"/>
              <a:t>v) 8 ÷ (15 – 13) = 8 / 15 – 8 / 13</a:t>
            </a:r>
          </a:p>
          <a:p>
            <a:pPr marL="114300" indent="0">
              <a:buNone/>
            </a:pPr>
            <a:r>
              <a:rPr lang="en-IN" sz="1600" dirty="0"/>
              <a:t>8 / 2 = (104 – 120) / 15 (13)</a:t>
            </a:r>
          </a:p>
          <a:p>
            <a:pPr marL="114300" indent="0">
              <a:buNone/>
            </a:pPr>
            <a:r>
              <a:rPr lang="en-IN" sz="1600" dirty="0"/>
              <a:t>4 ≠ (-16) / {15 (13</a:t>
            </a:r>
            <a:r>
              <a:rPr lang="en-IN" sz="1600" dirty="0" smtClean="0"/>
              <a:t>)}            Hence</a:t>
            </a:r>
            <a:r>
              <a:rPr lang="en-IN" sz="1600" dirty="0"/>
              <a:t>, the statement is false</a:t>
            </a:r>
          </a:p>
          <a:p>
            <a:pPr marL="114300" indent="0">
              <a:buNone/>
            </a:pPr>
            <a:r>
              <a:rPr lang="en-IN" sz="1600" dirty="0"/>
              <a:t>(iii) and (iv) statements are true</a:t>
            </a:r>
          </a:p>
          <a:p>
            <a:pPr marL="114300" indent="0">
              <a:buNone/>
            </a:pPr>
            <a:endParaRPr lang="en-IN" sz="1600" dirty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933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1322" y="74774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Additional Homework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700" y="1057589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1. </a:t>
            </a:r>
            <a:r>
              <a:rPr lang="en-US" dirty="0"/>
              <a:t>Determine the sum of the four numbers as given below:</a:t>
            </a:r>
            <a:endParaRPr lang="en-IN" dirty="0"/>
          </a:p>
          <a:p>
            <a:pPr marL="114300" indent="0">
              <a:buNone/>
            </a:pPr>
            <a:r>
              <a:rPr lang="en-US" dirty="0"/>
              <a:t>(a) successor of 32 		(b) successor of the successor of 67</a:t>
            </a:r>
            <a:endParaRPr lang="en-IN" dirty="0"/>
          </a:p>
          <a:p>
            <a:pPr marL="114300" indent="0">
              <a:buNone/>
            </a:pPr>
            <a:r>
              <a:rPr lang="en-US" dirty="0"/>
              <a:t>(c) Predecessor of 49 		(d) predecessor of the predecessor of 56. </a:t>
            </a:r>
            <a:endParaRPr lang="en-IN" dirty="0"/>
          </a:p>
          <a:p>
            <a:pPr marL="114300" indent="0">
              <a:buNone/>
            </a:pPr>
            <a:r>
              <a:rPr lang="en-US" dirty="0" smtClean="0"/>
              <a:t>2. </a:t>
            </a:r>
            <a:r>
              <a:rPr lang="en-US" dirty="0"/>
              <a:t>Starting from the least even natural number, state the sum of the first four even </a:t>
            </a:r>
            <a:r>
              <a:rPr lang="en-US" dirty="0" smtClean="0"/>
              <a:t>numbers.</a:t>
            </a:r>
            <a:r>
              <a:rPr lang="en-US" dirty="0"/>
              <a:t>	</a:t>
            </a:r>
            <a:endParaRPr lang="en-IN" dirty="0"/>
          </a:p>
        </p:txBody>
      </p:sp>
      <p:sp>
        <p:nvSpPr>
          <p:cNvPr id="2" name="Oval 1"/>
          <p:cNvSpPr/>
          <p:nvPr/>
        </p:nvSpPr>
        <p:spPr>
          <a:xfrm>
            <a:off x="1949570" y="3323353"/>
            <a:ext cx="3416060" cy="18201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HW</a:t>
            </a:r>
          </a:p>
          <a:p>
            <a:pPr algn="ctr"/>
            <a:r>
              <a:rPr lang="en-US" b="1" dirty="0" smtClean="0"/>
              <a:t>Ex.5.D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2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1472" y="74350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654" y="445025"/>
            <a:ext cx="6153646" cy="57270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outcomes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273" y="680244"/>
            <a:ext cx="1549101" cy="57270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82615"/>
              </p:ext>
            </p:extLst>
          </p:nvPr>
        </p:nvGraphicFramePr>
        <p:xfrm>
          <a:off x="1276709" y="1518249"/>
          <a:ext cx="5781316" cy="1745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1316"/>
              </a:tblGrid>
              <a:tr h="1745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200" dirty="0">
                          <a:effectLst/>
                        </a:rPr>
                        <a:t>Students will be able to apply properties of division.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200" dirty="0">
                          <a:effectLst/>
                        </a:rPr>
                        <a:t>Students will be able to relate all properties of  all operations on whole numbers.</a:t>
                      </a:r>
                      <a:endParaRPr lang="en-IN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2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732" y="445025"/>
            <a:ext cx="7417568" cy="57270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knowledge Test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04" y="179929"/>
            <a:ext cx="1549101" cy="5727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7366" y="1095555"/>
            <a:ext cx="66831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1.Find </a:t>
            </a:r>
            <a:r>
              <a:rPr lang="en-IN" b="1" dirty="0"/>
              <a:t>the product of the :</a:t>
            </a:r>
            <a:br>
              <a:rPr lang="en-IN" b="1" dirty="0"/>
            </a:br>
            <a:r>
              <a:rPr lang="en-IN" b="1" dirty="0"/>
              <a:t>(i) greatest number of three digits and smallest number of five digits.</a:t>
            </a:r>
            <a:br>
              <a:rPr lang="en-IN" b="1" dirty="0"/>
            </a:br>
            <a:r>
              <a:rPr lang="en-IN" b="1" dirty="0"/>
              <a:t>(ii) greatest number of four digits and the greatest number of three digits</a:t>
            </a:r>
            <a:r>
              <a:rPr lang="en-IN" b="1" dirty="0" smtClean="0"/>
              <a:t>.</a:t>
            </a:r>
          </a:p>
          <a:p>
            <a:pPr marL="342900" indent="-342900">
              <a:buAutoNum type="arabicPeriod"/>
            </a:pPr>
            <a:endParaRPr lang="en-IN" b="1" dirty="0"/>
          </a:p>
          <a:p>
            <a:pPr marL="342900" indent="-342900">
              <a:buAutoNum type="arabicPeriod"/>
            </a:pPr>
            <a:endParaRPr lang="en-IN" dirty="0"/>
          </a:p>
          <a:p>
            <a:r>
              <a:rPr lang="en-IN" b="1" dirty="0"/>
              <a:t>2</a:t>
            </a:r>
            <a:r>
              <a:rPr lang="en-IN" b="1" dirty="0" smtClean="0"/>
              <a:t>.Fill </a:t>
            </a:r>
            <a:r>
              <a:rPr lang="en-IN" b="1" dirty="0"/>
              <a:t>in the blanks:</a:t>
            </a:r>
            <a:br>
              <a:rPr lang="en-IN" b="1" dirty="0"/>
            </a:br>
            <a:r>
              <a:rPr lang="en-IN" b="1" dirty="0"/>
              <a:t>(i) (437 + 3) x (400 – 3) = 397 x ……….</a:t>
            </a:r>
            <a:br>
              <a:rPr lang="en-IN" b="1" dirty="0"/>
            </a:br>
            <a:r>
              <a:rPr lang="en-IN" b="1" dirty="0"/>
              <a:t>(ii) 66 + 44 + 22 = 11 x (………..) = 11 x ……….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090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7900" y="815003"/>
            <a:ext cx="914400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B4AA984-35B5-4C7B-9B56-B1356246C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476827"/>
            <a:ext cx="7788808" cy="5727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sz="2400" b="1" i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Natural Numbers and Whole Numbers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b="1" i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i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i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600" dirty="0"/>
              <a:t/>
            </a:r>
            <a:br>
              <a:rPr lang="en-IN" sz="1600" dirty="0"/>
            </a:br>
            <a:endParaRPr lang="en-IN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30" y="990795"/>
            <a:ext cx="6279188" cy="372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0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9893" y="79947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7" y="1656272"/>
            <a:ext cx="9038165" cy="221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2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894391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8" y="163903"/>
            <a:ext cx="8444111" cy="422694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 EX5.C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03849"/>
            <a:ext cx="8577101" cy="3965026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/>
              <a:t>8. Evaluate: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(i) 355 × 18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(ii) 6214 × 12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(iii) 15 × 49372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(iv) 9999 × 8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Solution:</a:t>
            </a:r>
            <a:endParaRPr lang="en-IN" sz="1600" dirty="0"/>
          </a:p>
          <a:p>
            <a:pPr marL="114300" indent="0">
              <a:buNone/>
            </a:pPr>
            <a:r>
              <a:rPr lang="en-IN" sz="1600" dirty="0"/>
              <a:t>(i) 355 × 18</a:t>
            </a:r>
          </a:p>
          <a:p>
            <a:pPr marL="114300" indent="0">
              <a:buNone/>
            </a:pPr>
            <a:r>
              <a:rPr lang="en-IN" sz="1600" dirty="0"/>
              <a:t>This can be written as</a:t>
            </a:r>
          </a:p>
          <a:p>
            <a:pPr marL="114300" indent="0">
              <a:buNone/>
            </a:pPr>
            <a:r>
              <a:rPr lang="en-IN" sz="1600" dirty="0"/>
              <a:t>= (300 + 50 + 5) × 18</a:t>
            </a:r>
          </a:p>
          <a:p>
            <a:pPr marL="114300" indent="0">
              <a:buNone/>
            </a:pPr>
            <a:r>
              <a:rPr lang="en-IN" sz="1600" dirty="0"/>
              <a:t>= (300 × 18) + (50 × 18) + (5 × 18)</a:t>
            </a:r>
          </a:p>
          <a:p>
            <a:pPr marL="114300" indent="0">
              <a:buNone/>
            </a:pPr>
            <a:r>
              <a:rPr lang="en-IN" sz="1600" dirty="0"/>
              <a:t>= 5400 + 900 + 90</a:t>
            </a:r>
          </a:p>
          <a:p>
            <a:pPr marL="114300" indent="0">
              <a:buNone/>
            </a:pPr>
            <a:r>
              <a:rPr lang="en-IN" sz="1600" dirty="0"/>
              <a:t>= </a:t>
            </a:r>
            <a:r>
              <a:rPr lang="en-IN" sz="1600" dirty="0" smtClean="0"/>
              <a:t>6390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6140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35940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8" y="163903"/>
            <a:ext cx="8444111" cy="422694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03849"/>
            <a:ext cx="8577101" cy="3965026"/>
          </a:xfrm>
        </p:spPr>
        <p:txBody>
          <a:bodyPr/>
          <a:lstStyle/>
          <a:p>
            <a:pPr marL="114300" indent="0">
              <a:buNone/>
            </a:pPr>
            <a:r>
              <a:rPr lang="en-IN" sz="1600" dirty="0"/>
              <a:t>(ii) 6214 </a:t>
            </a:r>
            <a:r>
              <a:rPr lang="en-IN" sz="1600" b="1" dirty="0"/>
              <a:t>× </a:t>
            </a:r>
            <a:r>
              <a:rPr lang="en-IN" sz="1600" dirty="0" smtClean="0"/>
              <a:t>12</a:t>
            </a:r>
          </a:p>
          <a:p>
            <a:pPr marL="114300" indent="0">
              <a:buNone/>
            </a:pPr>
            <a:r>
              <a:rPr lang="en-IN" sz="1600" dirty="0" smtClean="0"/>
              <a:t>This </a:t>
            </a:r>
            <a:r>
              <a:rPr lang="en-IN" sz="1600" dirty="0"/>
              <a:t>can be written as</a:t>
            </a:r>
          </a:p>
          <a:p>
            <a:pPr marL="114300" indent="0">
              <a:buNone/>
            </a:pPr>
            <a:r>
              <a:rPr lang="en-IN" sz="1600" dirty="0"/>
              <a:t>= (6000 + 200 + 10 + 4) </a:t>
            </a:r>
            <a:r>
              <a:rPr lang="en-IN" sz="1600" b="1" dirty="0"/>
              <a:t>× </a:t>
            </a:r>
            <a:r>
              <a:rPr lang="en-IN" sz="1600" dirty="0"/>
              <a:t>12</a:t>
            </a:r>
          </a:p>
          <a:p>
            <a:pPr marL="114300" indent="0">
              <a:buNone/>
            </a:pPr>
            <a:r>
              <a:rPr lang="en-IN" sz="1600" dirty="0"/>
              <a:t>= (6000 × 12) + (200 × 12) + (10 × 12) + (4 × 12)</a:t>
            </a:r>
          </a:p>
          <a:p>
            <a:pPr marL="114300" indent="0">
              <a:buNone/>
            </a:pPr>
            <a:r>
              <a:rPr lang="en-IN" sz="1600" dirty="0"/>
              <a:t>= 72000 + 2400 + 120 + 48</a:t>
            </a:r>
          </a:p>
          <a:p>
            <a:pPr marL="114300" indent="0">
              <a:buNone/>
            </a:pPr>
            <a:r>
              <a:rPr lang="en-IN" sz="1600" dirty="0"/>
              <a:t>= 74568</a:t>
            </a:r>
          </a:p>
          <a:p>
            <a:pPr marL="114300" indent="0">
              <a:buNone/>
            </a:pPr>
            <a:r>
              <a:rPr lang="en-IN" sz="1600" dirty="0"/>
              <a:t>(iii) 15 </a:t>
            </a:r>
            <a:r>
              <a:rPr lang="en-IN" sz="1600" b="1" dirty="0"/>
              <a:t>× </a:t>
            </a:r>
            <a:r>
              <a:rPr lang="en-IN" sz="1600" dirty="0"/>
              <a:t>49372</a:t>
            </a:r>
          </a:p>
          <a:p>
            <a:pPr marL="114300" indent="0">
              <a:buNone/>
            </a:pPr>
            <a:r>
              <a:rPr lang="en-IN" sz="1600" dirty="0"/>
              <a:t>This can be written as</a:t>
            </a:r>
          </a:p>
          <a:p>
            <a:pPr marL="114300" indent="0">
              <a:buNone/>
            </a:pPr>
            <a:r>
              <a:rPr lang="en-IN" sz="1600" dirty="0"/>
              <a:t>= 15 × (40000 + 9000 + 300 + 70 + 2)</a:t>
            </a:r>
          </a:p>
          <a:p>
            <a:pPr marL="114300" indent="0">
              <a:buNone/>
            </a:pPr>
            <a:r>
              <a:rPr lang="en-IN" sz="1600" dirty="0"/>
              <a:t>= (15 </a:t>
            </a:r>
            <a:r>
              <a:rPr lang="en-IN" sz="1600" b="1" dirty="0"/>
              <a:t>× </a:t>
            </a:r>
            <a:r>
              <a:rPr lang="en-IN" sz="1600" dirty="0"/>
              <a:t>40000) + (15 × 9000) + (15 × 300) + (15 × 70) + (15 × 2)</a:t>
            </a:r>
          </a:p>
          <a:p>
            <a:pPr marL="114300" indent="0">
              <a:buNone/>
            </a:pPr>
            <a:r>
              <a:rPr lang="en-IN" sz="1600" dirty="0"/>
              <a:t>= 600000 + 135000 + 4500 + 1050 + 30</a:t>
            </a:r>
          </a:p>
          <a:p>
            <a:pPr marL="114300" indent="0">
              <a:buNone/>
            </a:pPr>
            <a:r>
              <a:rPr lang="en-IN" sz="1600" dirty="0"/>
              <a:t>= 740580</a:t>
            </a:r>
          </a:p>
          <a:p>
            <a:endParaRPr lang="en-IN" sz="1600" dirty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2305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1433" y="48892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308" y="69011"/>
            <a:ext cx="8469991" cy="500332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  EXERCISE 5D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7599" y="359405"/>
            <a:ext cx="8704701" cy="4209470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/>
              <a:t>1. Show that: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(i) division of whole numbers is not closed.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(ii) any whole number divided by 1, always gives the number itself.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(iii) every non-zero whole number divided by itself gives 1 (one).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(iv) zero divided by any non-zero number is zero only.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(v) a whole number divided by 0 is not defined.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For each part, given above, give two suitable examples.</a:t>
            </a:r>
            <a:endParaRPr lang="en-IN" sz="1600" dirty="0"/>
          </a:p>
          <a:p>
            <a:pPr marL="114300" indent="0">
              <a:buNone/>
            </a:pPr>
            <a:r>
              <a:rPr lang="en-IN" sz="1600" b="1" dirty="0"/>
              <a:t>Solution:</a:t>
            </a:r>
            <a:endParaRPr lang="en-IN" sz="1600" dirty="0"/>
          </a:p>
          <a:p>
            <a:pPr marL="114300" indent="0">
              <a:buNone/>
            </a:pPr>
            <a:r>
              <a:rPr lang="en-IN" sz="1600" dirty="0"/>
              <a:t>(i) </a:t>
            </a:r>
            <a:r>
              <a:rPr lang="en-IN" sz="1600" dirty="0" smtClean="0"/>
              <a:t>Example:    5 </a:t>
            </a:r>
            <a:r>
              <a:rPr lang="en-IN" sz="1600" dirty="0"/>
              <a:t>and 8 are whole numbers, but 5 ÷ 8 is not a whole number</a:t>
            </a:r>
          </a:p>
          <a:p>
            <a:pPr marL="114300" indent="0">
              <a:buNone/>
            </a:pPr>
            <a:r>
              <a:rPr lang="en-IN" sz="1600" dirty="0"/>
              <a:t>Therefore, closure property does not exist for division of whole numbers</a:t>
            </a:r>
          </a:p>
          <a:p>
            <a:pPr marL="114300" indent="0">
              <a:buNone/>
            </a:pPr>
            <a:r>
              <a:rPr lang="en-IN" sz="1600" dirty="0"/>
              <a:t>(ii) </a:t>
            </a:r>
            <a:r>
              <a:rPr lang="en-IN" sz="1600" dirty="0" smtClean="0"/>
              <a:t>Example:       2 </a:t>
            </a:r>
            <a:r>
              <a:rPr lang="en-IN" sz="1600" dirty="0"/>
              <a:t>÷ 1 = 2, 18 ÷ 1 = 18, 129 ÷ 1 = 129</a:t>
            </a:r>
          </a:p>
          <a:p>
            <a:pPr marL="114300" indent="0">
              <a:buNone/>
            </a:pPr>
            <a:r>
              <a:rPr lang="en-IN" sz="1600" dirty="0"/>
              <a:t>Hence, the given statement, any whole number divided by 1, always gives the number itself is true.</a:t>
            </a:r>
          </a:p>
          <a:p>
            <a:pPr marL="11430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701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7169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8" y="163903"/>
            <a:ext cx="8444111" cy="422694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03849"/>
            <a:ext cx="8577101" cy="3965026"/>
          </a:xfrm>
        </p:spPr>
        <p:txBody>
          <a:bodyPr/>
          <a:lstStyle/>
          <a:p>
            <a:pPr marL="114300" indent="0">
              <a:buNone/>
            </a:pPr>
            <a:r>
              <a:rPr lang="en-IN" sz="1600" dirty="0"/>
              <a:t>iii) Example:</a:t>
            </a:r>
          </a:p>
          <a:p>
            <a:pPr marL="114300" indent="0">
              <a:buNone/>
            </a:pPr>
            <a:r>
              <a:rPr lang="en-IN" sz="1600" dirty="0"/>
              <a:t>2 ÷ 2 = 1, 128 ÷ 128 = 1, 256 ÷ 256 = 1</a:t>
            </a:r>
          </a:p>
          <a:p>
            <a:pPr marL="114300" indent="0">
              <a:buNone/>
            </a:pPr>
            <a:r>
              <a:rPr lang="en-IN" sz="1600" dirty="0"/>
              <a:t>Therefore, the given statement, every non-zero whole number divided by itself gives one is true</a:t>
            </a:r>
          </a:p>
          <a:p>
            <a:pPr marL="114300" indent="0">
              <a:buNone/>
            </a:pPr>
            <a:r>
              <a:rPr lang="en-IN" sz="1600" dirty="0"/>
              <a:t>(iv) Example:</a:t>
            </a:r>
          </a:p>
          <a:p>
            <a:pPr marL="114300" indent="0">
              <a:buNone/>
            </a:pPr>
            <a:r>
              <a:rPr lang="en-IN" sz="1600" dirty="0"/>
              <a:t>0 ÷ 138 = 0, 0 ÷ 2028 = 0, 0 ÷ 15140 = 0</a:t>
            </a:r>
          </a:p>
          <a:p>
            <a:pPr marL="114300" indent="0">
              <a:buNone/>
            </a:pPr>
            <a:r>
              <a:rPr lang="en-IN" sz="1600" dirty="0"/>
              <a:t>Therefore, the given statement, zero divided by any non-zero number is zero only, is true</a:t>
            </a:r>
          </a:p>
          <a:p>
            <a:pPr marL="114300" indent="0">
              <a:buNone/>
            </a:pPr>
            <a:r>
              <a:rPr lang="en-IN" sz="1600" dirty="0"/>
              <a:t>(v) Example:</a:t>
            </a:r>
          </a:p>
          <a:p>
            <a:pPr marL="114300" indent="0">
              <a:buNone/>
            </a:pPr>
            <a:r>
              <a:rPr lang="en-IN" sz="1600" dirty="0"/>
              <a:t>7 ÷ 0 is not defined</a:t>
            </a:r>
          </a:p>
          <a:p>
            <a:pPr marL="114300" indent="0">
              <a:buNone/>
            </a:pPr>
            <a:r>
              <a:rPr lang="en-IN" sz="1600" dirty="0"/>
              <a:t>16 ÷ 0 is not defined</a:t>
            </a:r>
          </a:p>
          <a:p>
            <a:pPr marL="114300" indent="0">
              <a:buNone/>
            </a:pPr>
            <a:r>
              <a:rPr lang="en-IN" sz="1600" dirty="0"/>
              <a:t>Hence, the given statement, a whole number divided by zero is not defined, is true</a:t>
            </a:r>
          </a:p>
          <a:p>
            <a:pPr marL="114300" indent="0">
              <a:buNone/>
            </a:pPr>
            <a:r>
              <a:rPr lang="en-IN" sz="1600" b="1" dirty="0"/>
              <a:t>2. If x is a whole number such that x ÷ x = x, state the value of x.</a:t>
            </a:r>
            <a:endParaRPr lang="en-IN" sz="1600" dirty="0"/>
          </a:p>
          <a:p>
            <a:pPr marL="11430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8250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768</Words>
  <Application>Microsoft Office PowerPoint</Application>
  <PresentationFormat>On-screen Show (16:9)</PresentationFormat>
  <Paragraphs>119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 Light</vt:lpstr>
      <vt:lpstr>PowerPoint Presentation</vt:lpstr>
      <vt:lpstr>Learning outcomes </vt:lpstr>
      <vt:lpstr>Previous knowledge Test</vt:lpstr>
      <vt:lpstr>Natural Numbers and Whole Numbers     </vt:lpstr>
      <vt:lpstr>PowerPoint Presentation</vt:lpstr>
      <vt:lpstr>Evaluation Question EX5.C</vt:lpstr>
      <vt:lpstr>Evaluation Question</vt:lpstr>
      <vt:lpstr>Evaluation Question  EXERCISE 5D</vt:lpstr>
      <vt:lpstr>Evaluation Question</vt:lpstr>
      <vt:lpstr>Evaluation Question</vt:lpstr>
      <vt:lpstr>Evaluation Question</vt:lpstr>
      <vt:lpstr>Evaluation Question</vt:lpstr>
      <vt:lpstr>Additional 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140</cp:revision>
  <dcterms:modified xsi:type="dcterms:W3CDTF">2021-12-24T14:23:42Z</dcterms:modified>
</cp:coreProperties>
</file>