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5F9E2-F024-4AA7-B74E-B775E180F812}" type="datetimeFigureOut">
              <a:rPr lang="en-IN" smtClean="0"/>
              <a:t>07-06-2021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B13D5-50C2-4857-8AF9-CD880556418B}" type="slidenum">
              <a:rPr lang="en-IN" smtClean="0"/>
              <a:t>‹#›</a:t>
            </a:fld>
            <a:endParaRPr lang="en-IN"/>
          </a:p>
        </p:txBody>
      </p:sp>
    </p:spTree>
    <p:extLst>
      <p:ext uri="{BB962C8B-B14F-4D97-AF65-F5344CB8AC3E}">
        <p14:creationId xmlns:p14="http://schemas.microsoft.com/office/powerpoint/2010/main" val="41285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4383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509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92652A5-371C-4583-9DBF-D196FDDC5943}" type="datetimeFigureOut">
              <a:rPr lang="en-IN" smtClean="0"/>
              <a:t>07-06-2021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3A1F98-333A-4D96-8BBB-A05B7438589B}" type="slidenum">
              <a:rPr lang="en-IN" smtClean="0"/>
              <a:t>‹#›</a:t>
            </a:fld>
            <a:endParaRPr lang="en-IN"/>
          </a:p>
        </p:txBody>
      </p:sp>
    </p:spTree>
    <p:extLst>
      <p:ext uri="{BB962C8B-B14F-4D97-AF65-F5344CB8AC3E}">
        <p14:creationId xmlns:p14="http://schemas.microsoft.com/office/powerpoint/2010/main" val="12983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2652A5-371C-4583-9DBF-D196FDDC5943}" type="datetimeFigureOut">
              <a:rPr lang="en-IN" smtClean="0"/>
              <a:t>07-06-2021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3A1F98-333A-4D96-8BBB-A05B7438589B}" type="slidenum">
              <a:rPr lang="en-IN" smtClean="0"/>
              <a:t>‹#›</a:t>
            </a:fld>
            <a:endParaRPr lang="en-IN"/>
          </a:p>
        </p:txBody>
      </p:sp>
    </p:spTree>
    <p:extLst>
      <p:ext uri="{BB962C8B-B14F-4D97-AF65-F5344CB8AC3E}">
        <p14:creationId xmlns:p14="http://schemas.microsoft.com/office/powerpoint/2010/main" val="382618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2652A5-371C-4583-9DBF-D196FDDC5943}" type="datetimeFigureOut">
              <a:rPr lang="en-IN" smtClean="0"/>
              <a:t>07-06-2021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3A1F98-333A-4D96-8BBB-A05B7438589B}" type="slidenum">
              <a:rPr lang="en-IN" smtClean="0"/>
              <a:t>‹#›</a:t>
            </a:fld>
            <a:endParaRPr lang="en-IN"/>
          </a:p>
        </p:txBody>
      </p:sp>
    </p:spTree>
    <p:extLst>
      <p:ext uri="{BB962C8B-B14F-4D97-AF65-F5344CB8AC3E}">
        <p14:creationId xmlns:p14="http://schemas.microsoft.com/office/powerpoint/2010/main" val="831987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393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2652A5-371C-4583-9DBF-D196FDDC5943}" type="datetimeFigureOut">
              <a:rPr lang="en-IN" smtClean="0"/>
              <a:t>07-06-2021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3A1F98-333A-4D96-8BBB-A05B7438589B}" type="slidenum">
              <a:rPr lang="en-IN" smtClean="0"/>
              <a:t>‹#›</a:t>
            </a:fld>
            <a:endParaRPr lang="en-IN"/>
          </a:p>
        </p:txBody>
      </p:sp>
    </p:spTree>
    <p:extLst>
      <p:ext uri="{BB962C8B-B14F-4D97-AF65-F5344CB8AC3E}">
        <p14:creationId xmlns:p14="http://schemas.microsoft.com/office/powerpoint/2010/main" val="59515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2652A5-371C-4583-9DBF-D196FDDC5943}" type="datetimeFigureOut">
              <a:rPr lang="en-IN" smtClean="0"/>
              <a:t>07-06-2021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3A1F98-333A-4D96-8BBB-A05B7438589B}" type="slidenum">
              <a:rPr lang="en-IN" smtClean="0"/>
              <a:t>‹#›</a:t>
            </a:fld>
            <a:endParaRPr lang="en-IN"/>
          </a:p>
        </p:txBody>
      </p:sp>
    </p:spTree>
    <p:extLst>
      <p:ext uri="{BB962C8B-B14F-4D97-AF65-F5344CB8AC3E}">
        <p14:creationId xmlns:p14="http://schemas.microsoft.com/office/powerpoint/2010/main" val="396927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92652A5-371C-4583-9DBF-D196FDDC5943}" type="datetimeFigureOut">
              <a:rPr lang="en-IN" smtClean="0"/>
              <a:t>07-06-2021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3A1F98-333A-4D96-8BBB-A05B7438589B}" type="slidenum">
              <a:rPr lang="en-IN" smtClean="0"/>
              <a:t>‹#›</a:t>
            </a:fld>
            <a:endParaRPr lang="en-IN"/>
          </a:p>
        </p:txBody>
      </p:sp>
    </p:spTree>
    <p:extLst>
      <p:ext uri="{BB962C8B-B14F-4D97-AF65-F5344CB8AC3E}">
        <p14:creationId xmlns:p14="http://schemas.microsoft.com/office/powerpoint/2010/main" val="90621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92652A5-371C-4583-9DBF-D196FDDC5943}" type="datetimeFigureOut">
              <a:rPr lang="en-IN" smtClean="0"/>
              <a:t>07-06-2021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13A1F98-333A-4D96-8BBB-A05B7438589B}" type="slidenum">
              <a:rPr lang="en-IN" smtClean="0"/>
              <a:t>‹#›</a:t>
            </a:fld>
            <a:endParaRPr lang="en-IN"/>
          </a:p>
        </p:txBody>
      </p:sp>
    </p:spTree>
    <p:extLst>
      <p:ext uri="{BB962C8B-B14F-4D97-AF65-F5344CB8AC3E}">
        <p14:creationId xmlns:p14="http://schemas.microsoft.com/office/powerpoint/2010/main" val="258110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92652A5-371C-4583-9DBF-D196FDDC5943}" type="datetimeFigureOut">
              <a:rPr lang="en-IN" smtClean="0"/>
              <a:t>07-06-2021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13A1F98-333A-4D96-8BBB-A05B7438589B}" type="slidenum">
              <a:rPr lang="en-IN" smtClean="0"/>
              <a:t>‹#›</a:t>
            </a:fld>
            <a:endParaRPr lang="en-IN"/>
          </a:p>
        </p:txBody>
      </p:sp>
    </p:spTree>
    <p:extLst>
      <p:ext uri="{BB962C8B-B14F-4D97-AF65-F5344CB8AC3E}">
        <p14:creationId xmlns:p14="http://schemas.microsoft.com/office/powerpoint/2010/main" val="173934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652A5-371C-4583-9DBF-D196FDDC5943}" type="datetimeFigureOut">
              <a:rPr lang="en-IN" smtClean="0"/>
              <a:t>07-06-2021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13A1F98-333A-4D96-8BBB-A05B7438589B}" type="slidenum">
              <a:rPr lang="en-IN" smtClean="0"/>
              <a:t>‹#›</a:t>
            </a:fld>
            <a:endParaRPr lang="en-IN"/>
          </a:p>
        </p:txBody>
      </p:sp>
    </p:spTree>
    <p:extLst>
      <p:ext uri="{BB962C8B-B14F-4D97-AF65-F5344CB8AC3E}">
        <p14:creationId xmlns:p14="http://schemas.microsoft.com/office/powerpoint/2010/main" val="382555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2652A5-371C-4583-9DBF-D196FDDC5943}" type="datetimeFigureOut">
              <a:rPr lang="en-IN" smtClean="0"/>
              <a:t>07-06-2021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3A1F98-333A-4D96-8BBB-A05B7438589B}" type="slidenum">
              <a:rPr lang="en-IN" smtClean="0"/>
              <a:t>‹#›</a:t>
            </a:fld>
            <a:endParaRPr lang="en-IN"/>
          </a:p>
        </p:txBody>
      </p:sp>
    </p:spTree>
    <p:extLst>
      <p:ext uri="{BB962C8B-B14F-4D97-AF65-F5344CB8AC3E}">
        <p14:creationId xmlns:p14="http://schemas.microsoft.com/office/powerpoint/2010/main" val="104791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2652A5-371C-4583-9DBF-D196FDDC5943}" type="datetimeFigureOut">
              <a:rPr lang="en-IN" smtClean="0"/>
              <a:t>07-06-2021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3A1F98-333A-4D96-8BBB-A05B7438589B}" type="slidenum">
              <a:rPr lang="en-IN" smtClean="0"/>
              <a:t>‹#›</a:t>
            </a:fld>
            <a:endParaRPr lang="en-IN"/>
          </a:p>
        </p:txBody>
      </p:sp>
    </p:spTree>
    <p:extLst>
      <p:ext uri="{BB962C8B-B14F-4D97-AF65-F5344CB8AC3E}">
        <p14:creationId xmlns:p14="http://schemas.microsoft.com/office/powerpoint/2010/main" val="122660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652A5-371C-4583-9DBF-D196FDDC5943}" type="datetimeFigureOut">
              <a:rPr lang="en-IN" smtClean="0"/>
              <a:t>07-06-2021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A1F98-333A-4D96-8BBB-A05B7438589B}" type="slidenum">
              <a:rPr lang="en-IN" smtClean="0"/>
              <a:t>‹#›</a:t>
            </a:fld>
            <a:endParaRPr lang="en-IN"/>
          </a:p>
        </p:txBody>
      </p:sp>
    </p:spTree>
    <p:extLst>
      <p:ext uri="{BB962C8B-B14F-4D97-AF65-F5344CB8AC3E}">
        <p14:creationId xmlns:p14="http://schemas.microsoft.com/office/powerpoint/2010/main" val="202238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53"/>
            <a:ext cx="12192000" cy="1821147"/>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96901" y="285634"/>
            <a:ext cx="2104535" cy="1044767"/>
          </a:xfrm>
          <a:prstGeom prst="rect">
            <a:avLst/>
          </a:prstGeom>
          <a:noFill/>
          <a:ln>
            <a:noFill/>
          </a:ln>
        </p:spPr>
      </p:pic>
      <p:sp>
        <p:nvSpPr>
          <p:cNvPr id="56" name="Google Shape;56;p13"/>
          <p:cNvSpPr txBox="1"/>
          <p:nvPr/>
        </p:nvSpPr>
        <p:spPr>
          <a:xfrm>
            <a:off x="254000" y="1649069"/>
            <a:ext cx="11684000" cy="2574400"/>
          </a:xfrm>
          <a:prstGeom prst="rect">
            <a:avLst/>
          </a:prstGeom>
          <a:noFill/>
          <a:ln>
            <a:noFill/>
          </a:ln>
        </p:spPr>
        <p:txBody>
          <a:bodyPr spcFirstLastPara="1" wrap="square" lIns="121900" tIns="121900" rIns="121900" bIns="121900" anchor="t" anchorCtr="0">
            <a:noAutofit/>
          </a:bodyPr>
          <a:lstStyle/>
          <a:p>
            <a:pPr algn="ctr">
              <a:buClr>
                <a:srgbClr val="000000"/>
              </a:buClr>
              <a:buSzPts val="3100"/>
            </a:pPr>
            <a:r>
              <a:rPr lang="en" sz="4000" b="1" dirty="0" smtClean="0">
                <a:solidFill>
                  <a:srgbClr val="FF0000"/>
                </a:solidFill>
                <a:latin typeface="Calibri"/>
                <a:ea typeface="Calibri"/>
                <a:cs typeface="Calibri"/>
                <a:sym typeface="Calibri"/>
              </a:rPr>
              <a:t>FOREST AND WILDLIFE</a:t>
            </a:r>
            <a:endParaRPr sz="3867" b="1" dirty="0">
              <a:solidFill>
                <a:srgbClr val="FF0000"/>
              </a:solidFill>
              <a:latin typeface="Calibri"/>
              <a:ea typeface="Calibri"/>
              <a:cs typeface="Calibri"/>
              <a:sym typeface="Calibri"/>
            </a:endParaRPr>
          </a:p>
          <a:p>
            <a:pPr algn="ctr">
              <a:buClr>
                <a:srgbClr val="000000"/>
              </a:buClr>
              <a:buSzPts val="3100"/>
            </a:pPr>
            <a:r>
              <a:rPr lang="en" sz="3333" dirty="0">
                <a:latin typeface="Calibri"/>
                <a:ea typeface="Calibri"/>
                <a:cs typeface="Calibri"/>
                <a:sym typeface="Calibri"/>
              </a:rPr>
              <a:t>INTRODUCTION</a:t>
            </a:r>
            <a:endParaRPr sz="3333" dirty="0">
              <a:solidFill>
                <a:srgbClr val="000000"/>
              </a:solidFill>
              <a:latin typeface="Calibri"/>
              <a:ea typeface="Calibri"/>
              <a:cs typeface="Calibri"/>
              <a:sym typeface="Calibri"/>
            </a:endParaRPr>
          </a:p>
        </p:txBody>
      </p:sp>
      <p:sp>
        <p:nvSpPr>
          <p:cNvPr id="57" name="Google Shape;57;p13"/>
          <p:cNvSpPr txBox="1"/>
          <p:nvPr/>
        </p:nvSpPr>
        <p:spPr>
          <a:xfrm>
            <a:off x="7832367" y="131167"/>
            <a:ext cx="4234800" cy="1690000"/>
          </a:xfrm>
          <a:prstGeom prst="rect">
            <a:avLst/>
          </a:prstGeom>
          <a:noFill/>
          <a:ln>
            <a:noFill/>
          </a:ln>
        </p:spPr>
        <p:txBody>
          <a:bodyPr spcFirstLastPara="1" wrap="square" lIns="121900" tIns="121900" rIns="121900" bIns="121900" anchor="t" anchorCtr="0">
            <a:noAutofit/>
          </a:bodyPr>
          <a:lstStyle/>
          <a:p>
            <a:endParaRPr sz="2400"/>
          </a:p>
        </p:txBody>
      </p:sp>
      <p:sp>
        <p:nvSpPr>
          <p:cNvPr id="58" name="Google Shape;58;p13"/>
          <p:cNvSpPr txBox="1"/>
          <p:nvPr/>
        </p:nvSpPr>
        <p:spPr>
          <a:xfrm>
            <a:off x="2919999" y="3214684"/>
            <a:ext cx="6942457" cy="1289200"/>
          </a:xfrm>
          <a:prstGeom prst="rect">
            <a:avLst/>
          </a:prstGeom>
          <a:noFill/>
          <a:ln>
            <a:noFill/>
          </a:ln>
        </p:spPr>
        <p:txBody>
          <a:bodyPr spcFirstLastPara="1" wrap="square" lIns="121900" tIns="121900" rIns="121900" bIns="121900" anchor="t" anchorCtr="0">
            <a:noAutofit/>
          </a:bodyPr>
          <a:lstStyle/>
          <a:p>
            <a:r>
              <a:rPr lang="en" sz="2400" b="1" dirty="0"/>
              <a:t>SUBJECT : GEOGRAPHY</a:t>
            </a:r>
            <a:endParaRPr sz="2400" b="1" dirty="0"/>
          </a:p>
          <a:p>
            <a:r>
              <a:rPr lang="en" sz="2400" b="1" dirty="0"/>
              <a:t>CHAPTER NUMBER: </a:t>
            </a:r>
            <a:r>
              <a:rPr lang="en" sz="2400" b="1" dirty="0" smtClean="0"/>
              <a:t>02</a:t>
            </a:r>
            <a:endParaRPr sz="2400" b="1" dirty="0"/>
          </a:p>
          <a:p>
            <a:r>
              <a:rPr lang="en" sz="2400" b="1" dirty="0"/>
              <a:t>CHAPTER NAME : </a:t>
            </a:r>
            <a:r>
              <a:rPr lang="en" sz="2400" b="1" dirty="0" smtClean="0"/>
              <a:t>FOREST AND WILDLIFE</a:t>
            </a:r>
            <a:endParaRPr sz="2400" b="1" dirty="0"/>
          </a:p>
        </p:txBody>
      </p:sp>
    </p:spTree>
    <p:extLst>
      <p:ext uri="{BB962C8B-B14F-4D97-AF65-F5344CB8AC3E}">
        <p14:creationId xmlns:p14="http://schemas.microsoft.com/office/powerpoint/2010/main" val="4196578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698" y="323397"/>
            <a:ext cx="10515600" cy="1701346"/>
          </a:xfrm>
        </p:spPr>
        <p:txBody>
          <a:bodyPr/>
          <a:lstStyle/>
          <a:p>
            <a:r>
              <a:rPr lang="en-US" b="1" dirty="0" smtClean="0">
                <a:solidFill>
                  <a:srgbClr val="FF0000"/>
                </a:solidFill>
              </a:rPr>
              <a:t>Vulnerable Species:</a:t>
            </a:r>
            <a:r>
              <a:rPr lang="en-US" b="1" dirty="0" smtClean="0"/>
              <a:t> </a:t>
            </a:r>
            <a:r>
              <a:rPr lang="en-US" dirty="0" smtClean="0"/>
              <a:t>This includes species whose population has declined to levels from where it is likely to move into the endangered category in the near future. For examples, blue sheep, Asiatic elephant, Gangetic dolphin, etc.</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98" y="2181497"/>
            <a:ext cx="4151811" cy="44283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074" y="2024742"/>
            <a:ext cx="6857999" cy="4585063"/>
          </a:xfrm>
          <a:prstGeom prst="rect">
            <a:avLst/>
          </a:prstGeom>
        </p:spPr>
      </p:pic>
      <p:pic>
        <p:nvPicPr>
          <p:cNvPr id="6" name="Google Shape;55;p13"/>
          <p:cNvPicPr preferRelativeResize="0"/>
          <p:nvPr/>
        </p:nvPicPr>
        <p:blipFill rotWithShape="1">
          <a:blip r:embed="rId4">
            <a:alphaModFix/>
          </a:blip>
          <a:srcRect/>
          <a:stretch/>
        </p:blipFill>
        <p:spPr>
          <a:xfrm>
            <a:off x="10750731" y="87507"/>
            <a:ext cx="1441269" cy="552574"/>
          </a:xfrm>
          <a:prstGeom prst="rect">
            <a:avLst/>
          </a:prstGeom>
          <a:noFill/>
          <a:ln>
            <a:noFill/>
          </a:ln>
        </p:spPr>
      </p:pic>
    </p:spTree>
    <p:extLst>
      <p:ext uri="{BB962C8B-B14F-4D97-AF65-F5344CB8AC3E}">
        <p14:creationId xmlns:p14="http://schemas.microsoft.com/office/powerpoint/2010/main" val="2469175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74" y="313509"/>
            <a:ext cx="10515600" cy="1632857"/>
          </a:xfrm>
        </p:spPr>
        <p:txBody>
          <a:bodyPr/>
          <a:lstStyle/>
          <a:p>
            <a:r>
              <a:rPr lang="en-US" b="1" dirty="0" smtClean="0">
                <a:solidFill>
                  <a:srgbClr val="FF0000"/>
                </a:solidFill>
              </a:rPr>
              <a:t>Rare Species:</a:t>
            </a:r>
            <a:r>
              <a:rPr lang="en-US" b="1" dirty="0" smtClean="0"/>
              <a:t> </a:t>
            </a:r>
            <a:r>
              <a:rPr lang="en-US" dirty="0" smtClean="0"/>
              <a:t>This includes species with a small population. They might move into the endangered or vulnerable category if right measures aren’t taken. For example, Himalayan brown bear, wild Asiatic buffalo, desert fox, and hornbill, etc.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2037806"/>
            <a:ext cx="5904410" cy="46503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983" y="2037806"/>
            <a:ext cx="5725884" cy="4650377"/>
          </a:xfrm>
          <a:prstGeom prst="rect">
            <a:avLst/>
          </a:prstGeom>
        </p:spPr>
      </p:pic>
      <p:pic>
        <p:nvPicPr>
          <p:cNvPr id="6" name="Google Shape;55;p13"/>
          <p:cNvPicPr preferRelativeResize="0"/>
          <p:nvPr/>
        </p:nvPicPr>
        <p:blipFill rotWithShape="1">
          <a:blip r:embed="rId4">
            <a:alphaModFix/>
          </a:blip>
          <a:srcRect/>
          <a:stretch/>
        </p:blipFill>
        <p:spPr>
          <a:xfrm>
            <a:off x="10776857" y="87507"/>
            <a:ext cx="1415143" cy="578700"/>
          </a:xfrm>
          <a:prstGeom prst="rect">
            <a:avLst/>
          </a:prstGeom>
          <a:noFill/>
          <a:ln>
            <a:noFill/>
          </a:ln>
        </p:spPr>
      </p:pic>
    </p:spTree>
    <p:extLst>
      <p:ext uri="{BB962C8B-B14F-4D97-AF65-F5344CB8AC3E}">
        <p14:creationId xmlns:p14="http://schemas.microsoft.com/office/powerpoint/2010/main" val="4104449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258" y="357261"/>
            <a:ext cx="10515600" cy="1283335"/>
          </a:xfrm>
        </p:spPr>
        <p:txBody>
          <a:bodyPr/>
          <a:lstStyle/>
          <a:p>
            <a:r>
              <a:rPr lang="en-US" b="1" dirty="0" smtClean="0">
                <a:solidFill>
                  <a:srgbClr val="FF0000"/>
                </a:solidFill>
              </a:rPr>
              <a:t>Extinct Species: </a:t>
            </a:r>
            <a:r>
              <a:rPr lang="en-US" dirty="0" smtClean="0"/>
              <a:t>This includes species which are not found after searches of known or likely areas where they may occur. For example, the Asiatic cheetah, pink head duck etc.</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3" y="1907177"/>
            <a:ext cx="11586753" cy="4728754"/>
          </a:xfrm>
          <a:prstGeom prst="rect">
            <a:avLst/>
          </a:prstGeom>
        </p:spPr>
      </p:pic>
      <p:pic>
        <p:nvPicPr>
          <p:cNvPr id="5" name="Google Shape;55;p13"/>
          <p:cNvPicPr preferRelativeResize="0"/>
          <p:nvPr/>
        </p:nvPicPr>
        <p:blipFill rotWithShape="1">
          <a:blip r:embed="rId3">
            <a:alphaModFix/>
          </a:blip>
          <a:srcRect/>
          <a:stretch/>
        </p:blipFill>
        <p:spPr>
          <a:xfrm>
            <a:off x="10802983" y="87506"/>
            <a:ext cx="1389017" cy="539511"/>
          </a:xfrm>
          <a:prstGeom prst="rect">
            <a:avLst/>
          </a:prstGeom>
          <a:noFill/>
          <a:ln>
            <a:noFill/>
          </a:ln>
        </p:spPr>
      </p:pic>
    </p:spTree>
    <p:extLst>
      <p:ext uri="{BB962C8B-B14F-4D97-AF65-F5344CB8AC3E}">
        <p14:creationId xmlns:p14="http://schemas.microsoft.com/office/powerpoint/2010/main" val="2634562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2768"/>
            <a:ext cx="10515600" cy="1675221"/>
          </a:xfrm>
        </p:spPr>
        <p:txBody>
          <a:bodyPr/>
          <a:lstStyle/>
          <a:p>
            <a:r>
              <a:rPr lang="en-US" b="1" dirty="0" smtClean="0">
                <a:solidFill>
                  <a:srgbClr val="FF0000"/>
                </a:solidFill>
              </a:rPr>
              <a:t>Endemic Species:</a:t>
            </a:r>
            <a:r>
              <a:rPr lang="en-US" b="1" dirty="0" smtClean="0"/>
              <a:t> </a:t>
            </a:r>
            <a:r>
              <a:rPr lang="en-US" dirty="0" smtClean="0"/>
              <a:t>This includes species which are only found in some particular areas that are usually isolated by natural or geographical barriers. For example, Andaman Teal, Nicobar pigeon, Andaman wild pig, </a:t>
            </a:r>
            <a:r>
              <a:rPr lang="en-US" dirty="0" err="1" smtClean="0"/>
              <a:t>Mithun</a:t>
            </a:r>
            <a:r>
              <a:rPr lang="en-US" dirty="0" smtClean="0"/>
              <a:t> in Arunachal Pradesh.</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989" y="1763486"/>
            <a:ext cx="8203474" cy="4859383"/>
          </a:xfrm>
          <a:prstGeom prst="rect">
            <a:avLst/>
          </a:prstGeom>
        </p:spPr>
      </p:pic>
      <p:pic>
        <p:nvPicPr>
          <p:cNvPr id="5" name="Google Shape;55;p13"/>
          <p:cNvPicPr preferRelativeResize="0"/>
          <p:nvPr/>
        </p:nvPicPr>
        <p:blipFill rotWithShape="1">
          <a:blip r:embed="rId3">
            <a:alphaModFix/>
          </a:blip>
          <a:srcRect/>
          <a:stretch/>
        </p:blipFill>
        <p:spPr>
          <a:xfrm>
            <a:off x="10919841" y="6126480"/>
            <a:ext cx="1272159" cy="731520"/>
          </a:xfrm>
          <a:prstGeom prst="rect">
            <a:avLst/>
          </a:prstGeom>
          <a:noFill/>
          <a:ln>
            <a:noFill/>
          </a:ln>
        </p:spPr>
      </p:pic>
    </p:spTree>
    <p:extLst>
      <p:ext uri="{BB962C8B-B14F-4D97-AF65-F5344CB8AC3E}">
        <p14:creationId xmlns:p14="http://schemas.microsoft.com/office/powerpoint/2010/main" val="2954872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755" y="117566"/>
            <a:ext cx="11782696" cy="6740434"/>
          </a:xfrm>
        </p:spPr>
      </p:pic>
      <p:pic>
        <p:nvPicPr>
          <p:cNvPr id="3" name="Google Shape;55;p13"/>
          <p:cNvPicPr preferRelativeResize="0"/>
          <p:nvPr/>
        </p:nvPicPr>
        <p:blipFill rotWithShape="1">
          <a:blip r:embed="rId3">
            <a:alphaModFix/>
          </a:blip>
          <a:srcRect/>
          <a:stretch/>
        </p:blipFill>
        <p:spPr>
          <a:xfrm>
            <a:off x="10737669" y="87506"/>
            <a:ext cx="1454331" cy="774643"/>
          </a:xfrm>
          <a:prstGeom prst="rect">
            <a:avLst/>
          </a:prstGeom>
          <a:noFill/>
          <a:ln>
            <a:noFill/>
          </a:ln>
        </p:spPr>
      </p:pic>
    </p:spTree>
    <p:extLst>
      <p:ext uri="{BB962C8B-B14F-4D97-AF65-F5344CB8AC3E}">
        <p14:creationId xmlns:p14="http://schemas.microsoft.com/office/powerpoint/2010/main" val="2049995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63" y="936715"/>
            <a:ext cx="10515600" cy="758281"/>
          </a:xfrm>
        </p:spPr>
        <p:txBody>
          <a:bodyPr>
            <a:normAutofit fontScale="90000"/>
          </a:bodyPr>
          <a:lstStyle/>
          <a:p>
            <a:r>
              <a:rPr lang="en-US" b="1" u="sng" dirty="0" smtClean="0">
                <a:solidFill>
                  <a:srgbClr val="FF0000"/>
                </a:solidFill>
              </a:rPr>
              <a:t>REASONS FOR A DECLINE IN INDIA’S BIODIVERSITY</a:t>
            </a:r>
            <a:r>
              <a:rPr lang="en-US" b="1" dirty="0"/>
              <a:t/>
            </a:r>
            <a:br>
              <a:rPr lang="en-US" b="1" dirty="0"/>
            </a:br>
            <a:endParaRPr lang="en-IN" dirty="0"/>
          </a:p>
        </p:txBody>
      </p:sp>
      <p:sp>
        <p:nvSpPr>
          <p:cNvPr id="3" name="Content Placeholder 2"/>
          <p:cNvSpPr>
            <a:spLocks noGrp="1"/>
          </p:cNvSpPr>
          <p:nvPr>
            <p:ph idx="1"/>
          </p:nvPr>
        </p:nvSpPr>
        <p:spPr>
          <a:xfrm>
            <a:off x="3058885" y="1694996"/>
            <a:ext cx="4948646" cy="3843655"/>
          </a:xfrm>
        </p:spPr>
        <p:txBody>
          <a:bodyPr>
            <a:normAutofit/>
          </a:bodyPr>
          <a:lstStyle/>
          <a:p>
            <a:r>
              <a:rPr lang="en-US" dirty="0" smtClean="0"/>
              <a:t>Over-exploitation</a:t>
            </a:r>
            <a:endParaRPr lang="en-US" dirty="0"/>
          </a:p>
          <a:p>
            <a:r>
              <a:rPr lang="en-US" dirty="0"/>
              <a:t>Forest fires</a:t>
            </a:r>
          </a:p>
          <a:p>
            <a:r>
              <a:rPr lang="en-US" dirty="0"/>
              <a:t>Hunting</a:t>
            </a:r>
          </a:p>
          <a:p>
            <a:r>
              <a:rPr lang="en-US" dirty="0"/>
              <a:t>Habitat destruction</a:t>
            </a:r>
          </a:p>
          <a:p>
            <a:r>
              <a:rPr lang="en-US" dirty="0"/>
              <a:t>Poisoning</a:t>
            </a:r>
          </a:p>
          <a:p>
            <a:r>
              <a:rPr lang="en-US" dirty="0"/>
              <a:t>Poaching</a:t>
            </a:r>
          </a:p>
          <a:p>
            <a:r>
              <a:rPr lang="en-US" dirty="0"/>
              <a:t>Environmental </a:t>
            </a:r>
            <a:r>
              <a:rPr lang="en-US" dirty="0" smtClean="0"/>
              <a:t>Pollution</a:t>
            </a:r>
            <a:endParaRPr lang="en-US" dirty="0"/>
          </a:p>
        </p:txBody>
      </p:sp>
      <p:pic>
        <p:nvPicPr>
          <p:cNvPr id="4" name="Google Shape;55;p13"/>
          <p:cNvPicPr preferRelativeResize="0"/>
          <p:nvPr/>
        </p:nvPicPr>
        <p:blipFill rotWithShape="1">
          <a:blip r:embed="rId2">
            <a:alphaModFix/>
          </a:blip>
          <a:srcRect/>
          <a:stretch/>
        </p:blipFill>
        <p:spPr>
          <a:xfrm>
            <a:off x="9891522" y="5678409"/>
            <a:ext cx="2104535" cy="1044767"/>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504" y="1802674"/>
            <a:ext cx="3375388" cy="3418114"/>
          </a:xfrm>
          <a:prstGeom prst="rect">
            <a:avLst/>
          </a:prstGeom>
        </p:spPr>
      </p:pic>
    </p:spTree>
    <p:extLst>
      <p:ext uri="{BB962C8B-B14F-4D97-AF65-F5344CB8AC3E}">
        <p14:creationId xmlns:p14="http://schemas.microsoft.com/office/powerpoint/2010/main" val="146906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4224"/>
          </a:xfrm>
        </p:spPr>
        <p:txBody>
          <a:bodyPr>
            <a:normAutofit/>
          </a:bodyPr>
          <a:lstStyle/>
          <a:p>
            <a:r>
              <a:rPr lang="en-US" sz="4000" b="1" u="sng" dirty="0" smtClean="0">
                <a:solidFill>
                  <a:srgbClr val="FF0000"/>
                </a:solidFill>
              </a:rPr>
              <a:t>CAUSES OF DEPLETION OF THE FLORA AND FAUNA</a:t>
            </a:r>
            <a:endParaRPr lang="en-IN" sz="4000" b="1" u="sng" dirty="0">
              <a:solidFill>
                <a:srgbClr val="FF0000"/>
              </a:solidFill>
            </a:endParaRPr>
          </a:p>
        </p:txBody>
      </p:sp>
      <p:sp>
        <p:nvSpPr>
          <p:cNvPr id="3" name="Content Placeholder 2"/>
          <p:cNvSpPr>
            <a:spLocks noGrp="1"/>
          </p:cNvSpPr>
          <p:nvPr>
            <p:ph idx="1"/>
          </p:nvPr>
        </p:nvSpPr>
        <p:spPr>
          <a:xfrm>
            <a:off x="838200" y="1436914"/>
            <a:ext cx="10515600" cy="4650377"/>
          </a:xfrm>
        </p:spPr>
        <p:txBody>
          <a:bodyPr>
            <a:normAutofit/>
          </a:bodyPr>
          <a:lstStyle/>
          <a:p>
            <a:r>
              <a:rPr lang="en-US" dirty="0" smtClean="0"/>
              <a:t>Shifting cultivation</a:t>
            </a:r>
          </a:p>
          <a:p>
            <a:r>
              <a:rPr lang="en-US" dirty="0" smtClean="0"/>
              <a:t>Deforestation, illegal cutting of trees, and forest fire.</a:t>
            </a:r>
          </a:p>
          <a:p>
            <a:r>
              <a:rPr lang="en-US" dirty="0" smtClean="0"/>
              <a:t>Construction of dam, road, railways in the forest.</a:t>
            </a:r>
          </a:p>
          <a:p>
            <a:r>
              <a:rPr lang="en-US" dirty="0" smtClean="0"/>
              <a:t>Pollution and global warming leading to climatic change.</a:t>
            </a:r>
          </a:p>
          <a:p>
            <a:r>
              <a:rPr lang="en-US" dirty="0" smtClean="0"/>
              <a:t>Increasing human population pressure on the forest resources.(Over-population)</a:t>
            </a:r>
            <a:endParaRPr lang="en-US" dirty="0"/>
          </a:p>
          <a:p>
            <a:r>
              <a:rPr lang="en-US" dirty="0"/>
              <a:t>Mining</a:t>
            </a:r>
          </a:p>
          <a:p>
            <a:r>
              <a:rPr lang="en-US" dirty="0"/>
              <a:t>Large-scale development projects</a:t>
            </a:r>
          </a:p>
          <a:p>
            <a:r>
              <a:rPr lang="en-US" dirty="0"/>
              <a:t>Grazing and fuel-wood </a:t>
            </a:r>
            <a:r>
              <a:rPr lang="en-US" dirty="0" smtClean="0"/>
              <a:t>collection</a:t>
            </a:r>
          </a:p>
          <a:p>
            <a:endParaRPr lang="en-US" dirty="0"/>
          </a:p>
        </p:txBody>
      </p:sp>
      <p:pic>
        <p:nvPicPr>
          <p:cNvPr id="4" name="Google Shape;55;p13"/>
          <p:cNvPicPr preferRelativeResize="0"/>
          <p:nvPr/>
        </p:nvPicPr>
        <p:blipFill rotWithShape="1">
          <a:blip r:embed="rId2">
            <a:alphaModFix/>
          </a:blip>
          <a:srcRect/>
          <a:stretch/>
        </p:blipFill>
        <p:spPr>
          <a:xfrm>
            <a:off x="9917648" y="5682471"/>
            <a:ext cx="2104535" cy="1044767"/>
          </a:xfrm>
          <a:prstGeom prst="rect">
            <a:avLst/>
          </a:prstGeom>
          <a:noFill/>
          <a:ln>
            <a:noFill/>
          </a:ln>
        </p:spPr>
      </p:pic>
    </p:spTree>
    <p:extLst>
      <p:ext uri="{BB962C8B-B14F-4D97-AF65-F5344CB8AC3E}">
        <p14:creationId xmlns:p14="http://schemas.microsoft.com/office/powerpoint/2010/main" val="3625913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1364807"/>
            <a:ext cx="10515600" cy="1325563"/>
          </a:xfrm>
        </p:spPr>
        <p:txBody>
          <a:bodyPr/>
          <a:lstStyle/>
          <a:p>
            <a:r>
              <a:rPr lang="en-IN" b="1" dirty="0" smtClean="0">
                <a:solidFill>
                  <a:srgbClr val="FF0000"/>
                </a:solidFill>
              </a:rPr>
              <a:t>Home Assignment</a:t>
            </a:r>
            <a:endParaRPr lang="en-IN" b="1" dirty="0">
              <a:solidFill>
                <a:srgbClr val="FF0000"/>
              </a:solidFill>
            </a:endParaRPr>
          </a:p>
        </p:txBody>
      </p:sp>
      <p:sp>
        <p:nvSpPr>
          <p:cNvPr id="3" name="Content Placeholder 2"/>
          <p:cNvSpPr>
            <a:spLocks noGrp="1"/>
          </p:cNvSpPr>
          <p:nvPr>
            <p:ph idx="1"/>
          </p:nvPr>
        </p:nvSpPr>
        <p:spPr>
          <a:xfrm>
            <a:off x="1047206" y="2922905"/>
            <a:ext cx="10515600" cy="2067106"/>
          </a:xfrm>
        </p:spPr>
        <p:txBody>
          <a:bodyPr/>
          <a:lstStyle/>
          <a:p>
            <a:pPr marL="0" indent="0">
              <a:buNone/>
            </a:pPr>
            <a:r>
              <a:rPr lang="en-US" dirty="0" smtClean="0"/>
              <a:t>1.What </a:t>
            </a:r>
            <a:r>
              <a:rPr lang="en-US" dirty="0"/>
              <a:t>do you understand by the terms critical species. Give </a:t>
            </a:r>
            <a:r>
              <a:rPr lang="en-US" dirty="0" smtClean="0"/>
              <a:t>example.</a:t>
            </a:r>
          </a:p>
          <a:p>
            <a:pPr marL="0" indent="0">
              <a:buNone/>
            </a:pPr>
            <a:r>
              <a:rPr lang="en-US" dirty="0" smtClean="0"/>
              <a:t>2. What is IUCN?</a:t>
            </a:r>
          </a:p>
          <a:p>
            <a:pPr marL="0" indent="0">
              <a:buNone/>
            </a:pPr>
            <a:r>
              <a:rPr lang="en-US" dirty="0" smtClean="0"/>
              <a:t>3. Why do we need international organizations to come up for ecological reconstruction?</a:t>
            </a:r>
            <a:endParaRPr lang="en-IN" dirty="0"/>
          </a:p>
        </p:txBody>
      </p:sp>
      <p:pic>
        <p:nvPicPr>
          <p:cNvPr id="4" name="Google Shape;55;p13"/>
          <p:cNvPicPr preferRelativeResize="0"/>
          <p:nvPr/>
        </p:nvPicPr>
        <p:blipFill rotWithShape="1">
          <a:blip r:embed="rId2">
            <a:alphaModFix/>
          </a:blip>
          <a:srcRect/>
          <a:stretch/>
        </p:blipFill>
        <p:spPr>
          <a:xfrm>
            <a:off x="10087465" y="87506"/>
            <a:ext cx="2104535" cy="1044767"/>
          </a:xfrm>
          <a:prstGeom prst="rect">
            <a:avLst/>
          </a:prstGeom>
          <a:noFill/>
          <a:ln>
            <a:noFill/>
          </a:ln>
        </p:spPr>
      </p:pic>
    </p:spTree>
    <p:extLst>
      <p:ext uri="{BB962C8B-B14F-4D97-AF65-F5344CB8AC3E}">
        <p14:creationId xmlns:p14="http://schemas.microsoft.com/office/powerpoint/2010/main" val="2628511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10383433" y="5838501"/>
            <a:ext cx="1643368" cy="815833"/>
          </a:xfrm>
          <a:prstGeom prst="rect">
            <a:avLst/>
          </a:prstGeom>
          <a:noFill/>
          <a:ln>
            <a:noFill/>
          </a:ln>
        </p:spPr>
      </p:pic>
      <p:sp>
        <p:nvSpPr>
          <p:cNvPr id="78" name="Google Shape;78;p16"/>
          <p:cNvSpPr txBox="1"/>
          <p:nvPr/>
        </p:nvSpPr>
        <p:spPr>
          <a:xfrm>
            <a:off x="828567" y="991333"/>
            <a:ext cx="10401600" cy="4749600"/>
          </a:xfrm>
          <a:prstGeom prst="rect">
            <a:avLst/>
          </a:prstGeom>
          <a:noFill/>
          <a:ln>
            <a:noFill/>
          </a:ln>
        </p:spPr>
        <p:txBody>
          <a:bodyPr spcFirstLastPara="1" wrap="square" lIns="121900" tIns="121900" rIns="121900" bIns="121900" anchor="ctr" anchorCtr="0">
            <a:noAutofit/>
          </a:bodyPr>
          <a:lstStyle/>
          <a:p>
            <a:pPr marL="609585" algn="ctr">
              <a:lnSpc>
                <a:spcPct val="115000"/>
              </a:lnSpc>
              <a:buClr>
                <a:srgbClr val="000000"/>
              </a:buClr>
              <a:buSzPts val="4000"/>
            </a:pPr>
            <a:r>
              <a:rPr lang="en" sz="5333" b="1">
                <a:solidFill>
                  <a:srgbClr val="000000"/>
                </a:solidFill>
                <a:latin typeface="Arial"/>
                <a:ea typeface="Arial"/>
                <a:cs typeface="Arial"/>
                <a:sym typeface="Arial"/>
              </a:rPr>
              <a:t>THANKING YOU</a:t>
            </a:r>
            <a:endParaRPr sz="5333" b="1">
              <a:solidFill>
                <a:srgbClr val="000000"/>
              </a:solidFill>
              <a:latin typeface="Arial"/>
              <a:ea typeface="Arial"/>
              <a:cs typeface="Arial"/>
              <a:sym typeface="Arial"/>
            </a:endParaRPr>
          </a:p>
          <a:p>
            <a:pPr marL="609585" algn="ctr">
              <a:lnSpc>
                <a:spcPct val="115000"/>
              </a:lnSpc>
              <a:buClr>
                <a:srgbClr val="000000"/>
              </a:buClr>
              <a:buSzPts val="4000"/>
            </a:pPr>
            <a:r>
              <a:rPr lang="en" sz="5333" b="1">
                <a:solidFill>
                  <a:srgbClr val="FF0000"/>
                </a:solidFill>
                <a:latin typeface="Arial"/>
                <a:ea typeface="Arial"/>
                <a:cs typeface="Arial"/>
                <a:sym typeface="Arial"/>
              </a:rPr>
              <a:t>ODM EDUCATIONAL GROUP</a:t>
            </a:r>
            <a:endParaRPr sz="5333" b="1">
              <a:solidFill>
                <a:srgbClr val="FF0000"/>
              </a:solidFill>
              <a:latin typeface="Arial"/>
              <a:ea typeface="Arial"/>
              <a:cs typeface="Arial"/>
              <a:sym typeface="Arial"/>
            </a:endParaRPr>
          </a:p>
          <a:p>
            <a:pPr>
              <a:buClr>
                <a:srgbClr val="000000"/>
              </a:buClr>
              <a:buSzPts val="1400"/>
            </a:pP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43815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663" y="574131"/>
            <a:ext cx="3720737" cy="1325563"/>
          </a:xfrm>
        </p:spPr>
        <p:txBody>
          <a:bodyPr>
            <a:normAutofit/>
          </a:bodyPr>
          <a:lstStyle/>
          <a:p>
            <a:r>
              <a:rPr lang="en-IN" sz="4000" b="1" u="sng" dirty="0" smtClean="0">
                <a:solidFill>
                  <a:srgbClr val="FF0000"/>
                </a:solidFill>
              </a:rPr>
              <a:t>CONTENTS</a:t>
            </a:r>
            <a:endParaRPr lang="en-IN" sz="4000" b="1" u="sng" dirty="0">
              <a:solidFill>
                <a:srgbClr val="FF0000"/>
              </a:solidFill>
            </a:endParaRPr>
          </a:p>
        </p:txBody>
      </p:sp>
      <p:sp>
        <p:nvSpPr>
          <p:cNvPr id="5" name="TextBox 4"/>
          <p:cNvSpPr txBox="1"/>
          <p:nvPr/>
        </p:nvSpPr>
        <p:spPr>
          <a:xfrm>
            <a:off x="2168435" y="2043385"/>
            <a:ext cx="7872548" cy="1815882"/>
          </a:xfrm>
          <a:prstGeom prst="rect">
            <a:avLst/>
          </a:prstGeom>
          <a:noFill/>
        </p:spPr>
        <p:txBody>
          <a:bodyPr wrap="square" rtlCol="0">
            <a:spAutoFit/>
          </a:bodyPr>
          <a:lstStyle/>
          <a:p>
            <a:pPr marL="342900" indent="-342900">
              <a:buFont typeface="+mj-lt"/>
              <a:buAutoNum type="arabicPeriod"/>
            </a:pPr>
            <a:r>
              <a:rPr lang="en-IN" sz="2800" dirty="0"/>
              <a:t>B</a:t>
            </a:r>
            <a:r>
              <a:rPr lang="en-IN" sz="2800" dirty="0" smtClean="0"/>
              <a:t>iodiversity or Biological diversity</a:t>
            </a:r>
          </a:p>
          <a:p>
            <a:pPr marL="342900" indent="-342900">
              <a:buFont typeface="+mj-lt"/>
              <a:buAutoNum type="arabicPeriod"/>
            </a:pPr>
            <a:r>
              <a:rPr lang="en-IN" sz="2800" dirty="0" smtClean="0">
                <a:solidFill>
                  <a:srgbClr val="FF0000"/>
                </a:solidFill>
              </a:rPr>
              <a:t>Classification of Biodiversity (IUCN)</a:t>
            </a:r>
          </a:p>
          <a:p>
            <a:pPr marL="342900" indent="-342900">
              <a:buFont typeface="+mj-lt"/>
              <a:buAutoNum type="arabicPeriod"/>
            </a:pPr>
            <a:r>
              <a:rPr lang="en-IN" sz="2800" dirty="0" smtClean="0"/>
              <a:t>Conservation of Forest and Wildlife in India</a:t>
            </a:r>
          </a:p>
          <a:p>
            <a:pPr marL="342900" indent="-342900">
              <a:buFont typeface="+mj-lt"/>
              <a:buAutoNum type="arabicPeriod"/>
            </a:pPr>
            <a:r>
              <a:rPr lang="en-IN" sz="2800" dirty="0" smtClean="0"/>
              <a:t>Community and Conservation</a:t>
            </a:r>
            <a:endParaRPr lang="en-IN" sz="2800" dirty="0"/>
          </a:p>
        </p:txBody>
      </p:sp>
      <p:sp>
        <p:nvSpPr>
          <p:cNvPr id="7" name="TextBox 6"/>
          <p:cNvSpPr txBox="1"/>
          <p:nvPr/>
        </p:nvSpPr>
        <p:spPr>
          <a:xfrm>
            <a:off x="2168435" y="4219302"/>
            <a:ext cx="7184572" cy="584775"/>
          </a:xfrm>
          <a:prstGeom prst="rect">
            <a:avLst/>
          </a:prstGeom>
          <a:noFill/>
        </p:spPr>
        <p:txBody>
          <a:bodyPr wrap="square" rtlCol="0">
            <a:spAutoFit/>
          </a:bodyPr>
          <a:lstStyle/>
          <a:p>
            <a:r>
              <a:rPr lang="en-IN" sz="3200" b="1" dirty="0" smtClean="0">
                <a:solidFill>
                  <a:srgbClr val="FF0000"/>
                </a:solidFill>
              </a:rPr>
              <a:t>TO BE ASSESSED ONLY IN PERIODIC TEST</a:t>
            </a:r>
            <a:endParaRPr lang="en-IN" sz="3200" b="1" dirty="0">
              <a:solidFill>
                <a:srgbClr val="FF0000"/>
              </a:solidFill>
            </a:endParaRPr>
          </a:p>
        </p:txBody>
      </p:sp>
      <p:pic>
        <p:nvPicPr>
          <p:cNvPr id="6" name="Google Shape;55;p13"/>
          <p:cNvPicPr preferRelativeResize="0"/>
          <p:nvPr/>
        </p:nvPicPr>
        <p:blipFill rotWithShape="1">
          <a:blip r:embed="rId2">
            <a:alphaModFix/>
          </a:blip>
          <a:srcRect/>
          <a:stretch/>
        </p:blipFill>
        <p:spPr>
          <a:xfrm>
            <a:off x="10087465" y="87506"/>
            <a:ext cx="2104535" cy="1044767"/>
          </a:xfrm>
          <a:prstGeom prst="rect">
            <a:avLst/>
          </a:prstGeom>
          <a:noFill/>
          <a:ln>
            <a:noFill/>
          </a:ln>
        </p:spPr>
      </p:pic>
    </p:spTree>
    <p:extLst>
      <p:ext uri="{BB962C8B-B14F-4D97-AF65-F5344CB8AC3E}">
        <p14:creationId xmlns:p14="http://schemas.microsoft.com/office/powerpoint/2010/main" val="211074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1" y="1014707"/>
            <a:ext cx="4911634" cy="509452"/>
          </a:xfrm>
        </p:spPr>
        <p:txBody>
          <a:bodyPr>
            <a:normAutofit fontScale="90000"/>
          </a:bodyPr>
          <a:lstStyle/>
          <a:p>
            <a:r>
              <a:rPr lang="en-IN" b="1" dirty="0" smtClean="0">
                <a:solidFill>
                  <a:srgbClr val="FF0000"/>
                </a:solidFill>
              </a:rPr>
              <a:t>BIODIVERSITY IN INDIA</a:t>
            </a:r>
            <a:r>
              <a:rPr lang="en-IN" b="1" dirty="0"/>
              <a:t/>
            </a:r>
            <a:br>
              <a:rPr lang="en-IN" b="1" dirty="0"/>
            </a:br>
            <a:endParaRPr lang="en-IN" dirty="0"/>
          </a:p>
        </p:txBody>
      </p:sp>
      <p:sp>
        <p:nvSpPr>
          <p:cNvPr id="3" name="Content Placeholder 2"/>
          <p:cNvSpPr>
            <a:spLocks noGrp="1"/>
          </p:cNvSpPr>
          <p:nvPr>
            <p:ph idx="1"/>
          </p:nvPr>
        </p:nvSpPr>
        <p:spPr>
          <a:xfrm>
            <a:off x="424544" y="1641725"/>
            <a:ext cx="5558245" cy="2697477"/>
          </a:xfrm>
        </p:spPr>
        <p:txBody>
          <a:bodyPr>
            <a:noAutofit/>
          </a:bodyPr>
          <a:lstStyle/>
          <a:p>
            <a:pPr algn="just"/>
            <a:r>
              <a:rPr lang="en-US" sz="2400" dirty="0">
                <a:latin typeface="+mj-lt"/>
                <a:cs typeface="Arial" panose="020B0604020202020204" pitchFamily="34" charset="0"/>
              </a:rPr>
              <a:t>India is very rich in biological diversity. </a:t>
            </a:r>
            <a:endParaRPr lang="en-US" sz="2400" dirty="0" smtClean="0">
              <a:latin typeface="+mj-lt"/>
              <a:cs typeface="Arial" panose="020B0604020202020204" pitchFamily="34" charset="0"/>
            </a:endParaRPr>
          </a:p>
          <a:p>
            <a:pPr algn="just"/>
            <a:r>
              <a:rPr lang="en-US" sz="2400" dirty="0" smtClean="0">
                <a:latin typeface="+mj-lt"/>
                <a:cs typeface="Arial" panose="020B0604020202020204" pitchFamily="34" charset="0"/>
              </a:rPr>
              <a:t>India </a:t>
            </a:r>
            <a:r>
              <a:rPr lang="en-US" sz="2400" dirty="0">
                <a:latin typeface="+mj-lt"/>
                <a:cs typeface="Arial" panose="020B0604020202020204" pitchFamily="34" charset="0"/>
              </a:rPr>
              <a:t>has nearly 8% of the total number of species found in the </a:t>
            </a:r>
            <a:r>
              <a:rPr lang="en-US" sz="2400" dirty="0" smtClean="0">
                <a:latin typeface="+mj-lt"/>
                <a:cs typeface="Arial" panose="020B0604020202020204" pitchFamily="34" charset="0"/>
              </a:rPr>
              <a:t>world (1.6million).</a:t>
            </a:r>
            <a:endParaRPr lang="en-US" sz="2400" dirty="0">
              <a:latin typeface="+mj-lt"/>
              <a:cs typeface="Arial" panose="020B0604020202020204" pitchFamily="34" charset="0"/>
            </a:endParaRPr>
          </a:p>
          <a:p>
            <a:pPr algn="just"/>
            <a:r>
              <a:rPr lang="en-US" sz="2400" dirty="0">
                <a:latin typeface="+mj-lt"/>
                <a:cs typeface="Arial" panose="020B0604020202020204" pitchFamily="34" charset="0"/>
              </a:rPr>
              <a:t>About 81,000 species of fauna [animals] and 47,000 species of flora [plants] are found in India. </a:t>
            </a:r>
            <a:endParaRPr lang="en-US" sz="2400" dirty="0" smtClean="0">
              <a:latin typeface="+mj-lt"/>
              <a:cs typeface="Arial" panose="020B0604020202020204" pitchFamily="34" charset="0"/>
            </a:endParaRPr>
          </a:p>
          <a:p>
            <a:pPr algn="just"/>
            <a:r>
              <a:rPr lang="en-US" sz="2400" dirty="0" smtClean="0">
                <a:latin typeface="+mj-lt"/>
                <a:cs typeface="Arial" panose="020B0604020202020204" pitchFamily="34" charset="0"/>
              </a:rPr>
              <a:t>About </a:t>
            </a:r>
            <a:r>
              <a:rPr lang="en-US" sz="2400" dirty="0">
                <a:latin typeface="+mj-lt"/>
                <a:cs typeface="Arial" panose="020B0604020202020204" pitchFamily="34" charset="0"/>
              </a:rPr>
              <a:t>15,000 flowering species are endemic (indigenous) to India.</a:t>
            </a:r>
          </a:p>
          <a:p>
            <a:pPr algn="just"/>
            <a:r>
              <a:rPr lang="en-US" sz="2400" dirty="0">
                <a:latin typeface="+mj-lt"/>
                <a:cs typeface="Arial" panose="020B0604020202020204" pitchFamily="34" charset="0"/>
              </a:rPr>
              <a:t>India is famous for rhino, elephant, tiger, lion, monkey, snakes, peacock etc</a:t>
            </a:r>
            <a:r>
              <a:rPr lang="en-US" sz="2400" dirty="0" smtClean="0">
                <a:latin typeface="+mj-lt"/>
                <a:cs typeface="Arial" panose="020B0604020202020204" pitchFamily="34" charset="0"/>
              </a:rPr>
              <a:t>.</a:t>
            </a:r>
            <a:endParaRPr lang="en-US" sz="2400" dirty="0">
              <a:latin typeface="+mj-lt"/>
              <a:cs typeface="Arial" panose="020B0604020202020204" pitchFamily="34" charset="0"/>
            </a:endParaRPr>
          </a:p>
        </p:txBody>
      </p:sp>
      <p:pic>
        <p:nvPicPr>
          <p:cNvPr id="4" name="Google Shape;55;p13"/>
          <p:cNvPicPr preferRelativeResize="0"/>
          <p:nvPr/>
        </p:nvPicPr>
        <p:blipFill rotWithShape="1">
          <a:blip r:embed="rId2">
            <a:alphaModFix/>
          </a:blip>
          <a:srcRect/>
          <a:stretch/>
        </p:blipFill>
        <p:spPr>
          <a:xfrm>
            <a:off x="0" y="6191794"/>
            <a:ext cx="1319349" cy="666206"/>
          </a:xfrm>
          <a:prstGeom prst="rect">
            <a:avLst/>
          </a:prstGeom>
          <a:noFill/>
          <a:ln>
            <a:no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24" r="3113"/>
          <a:stretch/>
        </p:blipFill>
        <p:spPr>
          <a:xfrm>
            <a:off x="6322422" y="0"/>
            <a:ext cx="5869577" cy="6858000"/>
          </a:xfrm>
          <a:prstGeom prst="rect">
            <a:avLst/>
          </a:prstGeom>
        </p:spPr>
      </p:pic>
    </p:spTree>
    <p:extLst>
      <p:ext uri="{BB962C8B-B14F-4D97-AF65-F5344CB8AC3E}">
        <p14:creationId xmlns:p14="http://schemas.microsoft.com/office/powerpoint/2010/main" val="2843793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887" y="1306286"/>
            <a:ext cx="10515600" cy="2808515"/>
          </a:xfrm>
        </p:spPr>
        <p:txBody>
          <a:bodyPr/>
          <a:lstStyle/>
          <a:p>
            <a:r>
              <a:rPr lang="en-US" dirty="0"/>
              <a:t> </a:t>
            </a:r>
            <a:r>
              <a:rPr lang="en-US" dirty="0" smtClean="0"/>
              <a:t>At </a:t>
            </a:r>
            <a:r>
              <a:rPr lang="en-US" dirty="0"/>
              <a:t>least 10 per cent of India’s recorded wild flora and 20 per cent of its mammals are on the threatened list. </a:t>
            </a:r>
            <a:endParaRPr lang="en-US" dirty="0" smtClean="0"/>
          </a:p>
          <a:p>
            <a:pPr marL="0" indent="0">
              <a:buNone/>
            </a:pPr>
            <a:r>
              <a:rPr lang="en-US" b="1" dirty="0" smtClean="0"/>
              <a:t>No </a:t>
            </a:r>
            <a:r>
              <a:rPr lang="en-US" b="1" dirty="0"/>
              <a:t>one can say how many species may have already been lost. Today, we only talk of the larger and more visible animals and plants that have become extinct but what about smaller animals like insects and plants?</a:t>
            </a:r>
          </a:p>
          <a:p>
            <a:endParaRPr lang="en-IN" dirty="0"/>
          </a:p>
        </p:txBody>
      </p:sp>
      <p:pic>
        <p:nvPicPr>
          <p:cNvPr id="4" name="Google Shape;55;p13"/>
          <p:cNvPicPr preferRelativeResize="0"/>
          <p:nvPr/>
        </p:nvPicPr>
        <p:blipFill rotWithShape="1">
          <a:blip r:embed="rId2">
            <a:alphaModFix/>
          </a:blip>
          <a:srcRect/>
          <a:stretch/>
        </p:blipFill>
        <p:spPr>
          <a:xfrm>
            <a:off x="10087465" y="87506"/>
            <a:ext cx="2104535" cy="1044767"/>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076" y="3447891"/>
            <a:ext cx="3524250" cy="2857500"/>
          </a:xfrm>
          <a:prstGeom prst="rect">
            <a:avLst/>
          </a:prstGeom>
        </p:spPr>
      </p:pic>
    </p:spTree>
    <p:extLst>
      <p:ext uri="{BB962C8B-B14F-4D97-AF65-F5344CB8AC3E}">
        <p14:creationId xmlns:p14="http://schemas.microsoft.com/office/powerpoint/2010/main" val="480555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2" y="735000"/>
            <a:ext cx="10515600" cy="588464"/>
          </a:xfrm>
        </p:spPr>
        <p:txBody>
          <a:bodyPr>
            <a:normAutofit fontScale="90000"/>
          </a:bodyPr>
          <a:lstStyle/>
          <a:p>
            <a:r>
              <a:rPr lang="en-IN" sz="3600" b="1" u="sng" dirty="0" smtClean="0">
                <a:solidFill>
                  <a:srgbClr val="FF0000"/>
                </a:solidFill>
                <a:latin typeface="Arial" panose="020B0604020202020204" pitchFamily="34" charset="0"/>
                <a:cs typeface="Arial" panose="020B0604020202020204" pitchFamily="34" charset="0"/>
              </a:rPr>
              <a:t>CLASSIFICATION OF SPECIES</a:t>
            </a:r>
            <a:r>
              <a:rPr lang="en-IN" b="1" dirty="0">
                <a:solidFill>
                  <a:srgbClr val="FF0000"/>
                </a:solidFill>
              </a:rPr>
              <a:t/>
            </a:r>
            <a:br>
              <a:rPr lang="en-IN" b="1" dirty="0">
                <a:solidFill>
                  <a:srgbClr val="FF0000"/>
                </a:solidFill>
              </a:rPr>
            </a:br>
            <a:endParaRPr lang="en-IN" dirty="0">
              <a:solidFill>
                <a:srgbClr val="FF0000"/>
              </a:solidFill>
            </a:endParaRPr>
          </a:p>
        </p:txBody>
      </p:sp>
      <p:sp>
        <p:nvSpPr>
          <p:cNvPr id="3" name="Content Placeholder 2"/>
          <p:cNvSpPr>
            <a:spLocks noGrp="1"/>
          </p:cNvSpPr>
          <p:nvPr>
            <p:ph idx="1"/>
          </p:nvPr>
        </p:nvSpPr>
        <p:spPr>
          <a:xfrm>
            <a:off x="785948" y="1323464"/>
            <a:ext cx="10515600" cy="4415247"/>
          </a:xfrm>
        </p:spPr>
        <p:txBody>
          <a:bodyPr>
            <a:normAutofit/>
          </a:bodyPr>
          <a:lstStyle/>
          <a:p>
            <a:pPr algn="just"/>
            <a:r>
              <a:rPr lang="en-IN" dirty="0" smtClean="0"/>
              <a:t>The International Union for Conservation of Nature (IUCN)</a:t>
            </a:r>
          </a:p>
          <a:p>
            <a:pPr algn="just"/>
            <a:r>
              <a:rPr lang="en-IN" b="1" dirty="0" smtClean="0"/>
              <a:t>Headquarters: </a:t>
            </a:r>
            <a:r>
              <a:rPr lang="en-IN" dirty="0" smtClean="0"/>
              <a:t>Gland, Switzerland</a:t>
            </a:r>
          </a:p>
          <a:p>
            <a:pPr algn="just"/>
            <a:r>
              <a:rPr lang="en-IN" b="1" dirty="0" smtClean="0"/>
              <a:t>CEO: </a:t>
            </a:r>
            <a:r>
              <a:rPr lang="en-IN" dirty="0" smtClean="0"/>
              <a:t>Bruno </a:t>
            </a:r>
            <a:r>
              <a:rPr lang="en-IN" dirty="0" err="1" smtClean="0"/>
              <a:t>Oberle</a:t>
            </a:r>
            <a:r>
              <a:rPr lang="en-IN" dirty="0" smtClean="0"/>
              <a:t> (Swiss Biologist and Environmental Scientist) </a:t>
            </a:r>
          </a:p>
          <a:p>
            <a:pPr marL="0" indent="0" algn="just">
              <a:buNone/>
            </a:pPr>
            <a:r>
              <a:rPr lang="en-IN" dirty="0" smtClean="0"/>
              <a:t>(13 JULY 2020- continuing)</a:t>
            </a:r>
          </a:p>
          <a:p>
            <a:pPr algn="just"/>
            <a:r>
              <a:rPr lang="en-IN" b="1" dirty="0" smtClean="0"/>
              <a:t>Founder: </a:t>
            </a:r>
            <a:r>
              <a:rPr lang="en-IN" dirty="0" smtClean="0"/>
              <a:t>Julian Huxley</a:t>
            </a:r>
          </a:p>
          <a:p>
            <a:pPr algn="just"/>
            <a:r>
              <a:rPr lang="en-IN" b="1" dirty="0" smtClean="0"/>
              <a:t>Founded: </a:t>
            </a:r>
            <a:r>
              <a:rPr lang="en-IN" dirty="0" smtClean="0"/>
              <a:t>5 October 1948,</a:t>
            </a:r>
            <a:r>
              <a:rPr lang="en-IN" dirty="0"/>
              <a:t> </a:t>
            </a:r>
            <a:r>
              <a:rPr lang="en-IN" dirty="0" smtClean="0"/>
              <a:t>France</a:t>
            </a:r>
          </a:p>
          <a:p>
            <a:pPr algn="just"/>
            <a:r>
              <a:rPr lang="en-US" dirty="0"/>
              <a:t>The International Union for Conservation of Nature and Natural Resources (IUCN) has classified plants and animals in order of existence</a:t>
            </a:r>
            <a:r>
              <a:rPr lang="en-US" dirty="0" smtClean="0"/>
              <a:t>.</a:t>
            </a:r>
            <a:endParaRPr lang="en-US" dirty="0"/>
          </a:p>
        </p:txBody>
      </p:sp>
      <p:pic>
        <p:nvPicPr>
          <p:cNvPr id="4" name="Google Shape;55;p13"/>
          <p:cNvPicPr preferRelativeResize="0"/>
          <p:nvPr/>
        </p:nvPicPr>
        <p:blipFill rotWithShape="1">
          <a:blip r:embed="rId2">
            <a:alphaModFix/>
          </a:blip>
          <a:srcRect/>
          <a:stretch/>
        </p:blipFill>
        <p:spPr>
          <a:xfrm>
            <a:off x="10087465" y="87506"/>
            <a:ext cx="2104535" cy="1044767"/>
          </a:xfrm>
          <a:prstGeom prst="rect">
            <a:avLst/>
          </a:prstGeom>
          <a:noFill/>
          <a:ln>
            <a:noFill/>
          </a:ln>
        </p:spPr>
      </p:pic>
    </p:spTree>
    <p:extLst>
      <p:ext uri="{BB962C8B-B14F-4D97-AF65-F5344CB8AC3E}">
        <p14:creationId xmlns:p14="http://schemas.microsoft.com/office/powerpoint/2010/main" val="2027348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269" y="609889"/>
            <a:ext cx="10515600" cy="1361712"/>
          </a:xfrm>
        </p:spPr>
        <p:txBody>
          <a:bodyPr>
            <a:normAutofit/>
          </a:bodyPr>
          <a:lstStyle/>
          <a:p>
            <a:r>
              <a:rPr lang="en-US" b="1" dirty="0" smtClean="0">
                <a:solidFill>
                  <a:srgbClr val="FF0000"/>
                </a:solidFill>
              </a:rPr>
              <a:t>Normal Species: </a:t>
            </a:r>
            <a:r>
              <a:rPr lang="en-US" dirty="0" smtClean="0"/>
              <a:t>This includes species whose population levels are considered to be normal for their survival, such as cattle, </a:t>
            </a:r>
            <a:r>
              <a:rPr lang="en-US" dirty="0" err="1" smtClean="0"/>
              <a:t>sal</a:t>
            </a:r>
            <a:r>
              <a:rPr lang="en-US" dirty="0" smtClean="0"/>
              <a:t>, pine, rodents, etc. They are thus, called the normal species.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89" y="2011679"/>
            <a:ext cx="10241280" cy="4728755"/>
          </a:xfrm>
          <a:prstGeom prst="rect">
            <a:avLst/>
          </a:prstGeom>
        </p:spPr>
      </p:pic>
      <p:pic>
        <p:nvPicPr>
          <p:cNvPr id="4" name="Google Shape;55;p13"/>
          <p:cNvPicPr preferRelativeResize="0"/>
          <p:nvPr/>
        </p:nvPicPr>
        <p:blipFill rotWithShape="1">
          <a:blip r:embed="rId3">
            <a:alphaModFix/>
          </a:blip>
          <a:srcRect/>
          <a:stretch/>
        </p:blipFill>
        <p:spPr>
          <a:xfrm>
            <a:off x="10685417" y="87506"/>
            <a:ext cx="1506583" cy="748517"/>
          </a:xfrm>
          <a:prstGeom prst="rect">
            <a:avLst/>
          </a:prstGeom>
          <a:noFill/>
          <a:ln>
            <a:noFill/>
          </a:ln>
        </p:spPr>
      </p:pic>
    </p:spTree>
    <p:extLst>
      <p:ext uri="{BB962C8B-B14F-4D97-AF65-F5344CB8AC3E}">
        <p14:creationId xmlns:p14="http://schemas.microsoft.com/office/powerpoint/2010/main" val="2513920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697" y="284208"/>
            <a:ext cx="10515600" cy="1322524"/>
          </a:xfrm>
        </p:spPr>
        <p:txBody>
          <a:bodyPr/>
          <a:lstStyle/>
          <a:p>
            <a:r>
              <a:rPr lang="en-US" b="1" dirty="0" smtClean="0">
                <a:solidFill>
                  <a:srgbClr val="FF0000"/>
                </a:solidFill>
              </a:rPr>
              <a:t>Endangered Species:</a:t>
            </a:r>
            <a:r>
              <a:rPr lang="en-US" b="1" dirty="0" smtClean="0"/>
              <a:t> </a:t>
            </a:r>
            <a:r>
              <a:rPr lang="en-US" dirty="0" smtClean="0"/>
              <a:t>This includes species which are in danger of extinction, hence called the endangered species. For example, black buck, crocodile, Indian wild ass etc.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 y="1606732"/>
            <a:ext cx="5799909" cy="51467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530" y="1606732"/>
            <a:ext cx="5993675" cy="5146765"/>
          </a:xfrm>
          <a:prstGeom prst="rect">
            <a:avLst/>
          </a:prstGeom>
        </p:spPr>
      </p:pic>
      <p:pic>
        <p:nvPicPr>
          <p:cNvPr id="7" name="Google Shape;55;p13"/>
          <p:cNvPicPr preferRelativeResize="0"/>
          <p:nvPr/>
        </p:nvPicPr>
        <p:blipFill rotWithShape="1">
          <a:blip r:embed="rId4">
            <a:alphaModFix/>
          </a:blip>
          <a:srcRect/>
          <a:stretch/>
        </p:blipFill>
        <p:spPr>
          <a:xfrm>
            <a:off x="10816046" y="87507"/>
            <a:ext cx="1375954" cy="644014"/>
          </a:xfrm>
          <a:prstGeom prst="rect">
            <a:avLst/>
          </a:prstGeom>
          <a:noFill/>
          <a:ln>
            <a:noFill/>
          </a:ln>
        </p:spPr>
      </p:pic>
    </p:spTree>
    <p:extLst>
      <p:ext uri="{BB962C8B-B14F-4D97-AF65-F5344CB8AC3E}">
        <p14:creationId xmlns:p14="http://schemas.microsoft.com/office/powerpoint/2010/main" val="841302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19" y="104503"/>
            <a:ext cx="11691257" cy="6583680"/>
          </a:xfrm>
        </p:spPr>
      </p:pic>
      <p:pic>
        <p:nvPicPr>
          <p:cNvPr id="3" name="Google Shape;55;p13"/>
          <p:cNvPicPr preferRelativeResize="0"/>
          <p:nvPr/>
        </p:nvPicPr>
        <p:blipFill rotWithShape="1">
          <a:blip r:embed="rId3">
            <a:alphaModFix/>
          </a:blip>
          <a:srcRect/>
          <a:stretch/>
        </p:blipFill>
        <p:spPr>
          <a:xfrm>
            <a:off x="10750731" y="6217920"/>
            <a:ext cx="1441269" cy="640080"/>
          </a:xfrm>
          <a:prstGeom prst="rect">
            <a:avLst/>
          </a:prstGeom>
          <a:noFill/>
          <a:ln>
            <a:noFill/>
          </a:ln>
        </p:spPr>
      </p:pic>
    </p:spTree>
    <p:extLst>
      <p:ext uri="{BB962C8B-B14F-4D97-AF65-F5344CB8AC3E}">
        <p14:creationId xmlns:p14="http://schemas.microsoft.com/office/powerpoint/2010/main" val="1957283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891" y="130629"/>
            <a:ext cx="11103429" cy="6505301"/>
          </a:xfrm>
        </p:spPr>
      </p:pic>
      <p:pic>
        <p:nvPicPr>
          <p:cNvPr id="3" name="Google Shape;55;p13"/>
          <p:cNvPicPr preferRelativeResize="0"/>
          <p:nvPr/>
        </p:nvPicPr>
        <p:blipFill rotWithShape="1">
          <a:blip r:embed="rId3">
            <a:alphaModFix/>
          </a:blip>
          <a:srcRect/>
          <a:stretch/>
        </p:blipFill>
        <p:spPr>
          <a:xfrm>
            <a:off x="10659291" y="87507"/>
            <a:ext cx="1532709" cy="657076"/>
          </a:xfrm>
          <a:prstGeom prst="rect">
            <a:avLst/>
          </a:prstGeom>
          <a:noFill/>
          <a:ln>
            <a:noFill/>
          </a:ln>
        </p:spPr>
      </p:pic>
    </p:spTree>
    <p:extLst>
      <p:ext uri="{BB962C8B-B14F-4D97-AF65-F5344CB8AC3E}">
        <p14:creationId xmlns:p14="http://schemas.microsoft.com/office/powerpoint/2010/main" val="4246568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373</Words>
  <Application>Microsoft Office PowerPoint</Application>
  <PresentationFormat>Widescreen</PresentationFormat>
  <Paragraphs>56</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CONTENTS</vt:lpstr>
      <vt:lpstr>BIODIVERSITY IN INDIA </vt:lpstr>
      <vt:lpstr>PowerPoint Presentation</vt:lpstr>
      <vt:lpstr>CLASSIFICATION OF SPECIES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FOR A DECLINE IN INDIA’S BIODIVERSITY </vt:lpstr>
      <vt:lpstr>CAUSES OF DEPLETION OF THE FLORA AND FAUNA</vt:lpstr>
      <vt:lpstr>Home Assignment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Biodiversity (IUCN) </dc:title>
  <dc:creator>Windows User</dc:creator>
  <cp:lastModifiedBy>Windows User</cp:lastModifiedBy>
  <cp:revision>6</cp:revision>
  <dcterms:created xsi:type="dcterms:W3CDTF">2021-04-08T15:53:46Z</dcterms:created>
  <dcterms:modified xsi:type="dcterms:W3CDTF">2021-06-07T14:14:35Z</dcterms:modified>
</cp:coreProperties>
</file>