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notesSlides/notesSlide7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notesSlides/notesSlide8.xml" ContentType="application/vnd.openxmlformats-officedocument.presentationml.notesSlide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9.xml" ContentType="application/vnd.openxmlformats-officedocument.presentationml.notesSlide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15" r:id="rId1"/>
  </p:sldMasterIdLst>
  <p:notesMasterIdLst>
    <p:notesMasterId r:id="rId17"/>
  </p:notesMasterIdLst>
  <p:sldIdLst>
    <p:sldId id="256" r:id="rId2"/>
    <p:sldId id="315" r:id="rId3"/>
    <p:sldId id="286" r:id="rId4"/>
    <p:sldId id="319" r:id="rId5"/>
    <p:sldId id="365" r:id="rId6"/>
    <p:sldId id="356" r:id="rId7"/>
    <p:sldId id="367" r:id="rId8"/>
    <p:sldId id="366" r:id="rId9"/>
    <p:sldId id="354" r:id="rId10"/>
    <p:sldId id="343" r:id="rId11"/>
    <p:sldId id="368" r:id="rId12"/>
    <p:sldId id="369" r:id="rId13"/>
    <p:sldId id="362" r:id="rId14"/>
    <p:sldId id="321" r:id="rId15"/>
    <p:sldId id="259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  <p:cmAuthor id="1" name="SOMNATH BATABYAL" initials="SB" lastIdx="1" clrIdx="1">
    <p:extLst>
      <p:ext uri="{19B8F6BF-5375-455C-9EA6-DF929625EA0E}">
        <p15:presenceInfo xmlns:p15="http://schemas.microsoft.com/office/powerpoint/2012/main" userId="39aabd3d953301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248" autoAdjust="0"/>
  </p:normalViewPr>
  <p:slideViewPr>
    <p:cSldViewPr snapToGrid="0">
      <p:cViewPr varScale="1">
        <p:scale>
          <a:sx n="125" d="100"/>
          <a:sy n="125" d="100"/>
        </p:scale>
        <p:origin x="18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30T06:28:10.013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1 1,'0'0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8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1 304 0 0,'0'0'3558'0'0,"-20"4"-401"0"0,15-3-6558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8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8 0 0,'0'0'2814'0'0,"-6"12"1003"0"0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9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1464 0 0,'0'0'2899'0'0,"-7"20"2741"0"0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9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0 268 0 0,'0'0'7417'0'0,"-21"16"-11459"0"0,20-16 2803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8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1 304 0 0,'0'0'3558'0'0,"-20"4"-401"0"0,15-3-6558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8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8 0 0,'0'0'2814'0'0,"-6"12"1003"0"0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9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1464 0 0,'0'0'2899'0'0,"-7"20"2741"0"0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9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0 268 0 0,'0'0'7417'0'0,"-21"16"-11459"0"0,20-16 2803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8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1 304 0 0,'0'0'3558'0'0,"-20"4"-401"0"0,15-3-6558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8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8 0 0,'0'0'2814'0'0,"-6"12"1003"0"0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30T06:28:10.013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1 1,'0'0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9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1464 0 0,'0'0'2899'0'0,"-7"20"2741"0"0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9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0 268 0 0,'0'0'7417'0'0,"-21"16"-11459"0"0,20-16 2803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5T07:07:08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0 7632 0 0,'0'0'0'0'0,"-19"18"-80"0"0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5T07:07:08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6424 0 0,'0'0'104'0'0,"-21"0"-56"0"0,18 6 48 0 0,2 1 8 0 0,-3-4-8 0 0,-1 3 0 0 0,4-3-72 0 0,1 1-8 0 0,0 0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5T07:16:23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2504 0 0,'0'0'0'0'0,"4"0"8"0"0,-1 0 0 0 0,-2 2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5T07:22:46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2904 0 0,'2'-8'169'0'0,"8"-60"2391"0"0,7 67-1601 0 0,-17 1-895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05T07:25:21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7232 0 0,'0'0'160'0'0,"33"-4"-80"0"0,-19 4 16 0 0,3 0-112 0 0,-3 3 16 0 0,2 1-8 0 0,-1 3 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30T06:28:10.013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1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30T06:28:10.013"/>
    </inkml:context>
    <inkml:brush xml:id="br0">
      <inkml:brushProperty name="width" value="0.1" units="cm"/>
      <inkml:brushProperty name="height" value="0.1" units="cm"/>
      <inkml:brushProperty name="color" value="#FFFFFF"/>
      <inkml:brushProperty name="ignorePressure" value="1"/>
    </inkml:brush>
  </inkml:definitions>
  <inkml:trace contextRef="#ctx0" brushRef="#br0">1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00:40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1 976 0 0,'11'1'1548'0'0,"6"3"-740"0"0,1 2-712 0 0,-9-1-52 0 0,1 0-164 0 0,0 2-136 0 0,0 0-280 0 0,2 1-276 0 0,-2 0 248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8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1 304 0 0,'0'0'3558'0'0,"-20"4"-401"0"0,15-3-6558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8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8 0 0,'0'0'2814'0'0,"-6"12"1003"0"0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9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1464 0 0,'0'0'2899'0'0,"-7"20"2741"0"0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6-02T16:58:19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0 268 0 0,'0'0'7417'0'0,"-21"16"-11459"0"0,20-16 2803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9831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6347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823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4342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0040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0318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7515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9049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3264408"/>
            <a:ext cx="5101209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1418709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860030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702945"/>
            <a:ext cx="973956" cy="37376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3352" y="702945"/>
            <a:ext cx="4648867" cy="37376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4362340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489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0634249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3264349"/>
            <a:ext cx="5101209" cy="94881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548876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1978533"/>
            <a:ext cx="3203828" cy="232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978533"/>
            <a:ext cx="3202685" cy="232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0502588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2357438"/>
            <a:ext cx="3202686" cy="194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357438"/>
            <a:ext cx="3190113" cy="194758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tx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9166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1644797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562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682871"/>
            <a:ext cx="3364992" cy="85612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603504"/>
            <a:ext cx="3611880" cy="3936492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3504" y="4677156"/>
            <a:ext cx="3843598" cy="24003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1538867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1682871"/>
            <a:ext cx="3371249" cy="85098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51435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AAD347D-5ACD-4C99-B74B-A9C85AD731AF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03504" y="4677156"/>
            <a:ext cx="3843598" cy="24003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3313650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3352" y="723519"/>
            <a:ext cx="5797296" cy="891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1978534"/>
            <a:ext cx="5797296" cy="2326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4679112"/>
            <a:ext cx="2065310" cy="242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4677156"/>
            <a:ext cx="4425892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4663440"/>
            <a:ext cx="274320" cy="27432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9024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customXml" Target="../ink/ink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0.png"/><Relationship Id="rId11" Type="http://schemas.openxmlformats.org/officeDocument/2006/relationships/customXml" Target="../ink/ink9.xml"/><Relationship Id="rId5" Type="http://schemas.openxmlformats.org/officeDocument/2006/relationships/customXml" Target="../ink/ink6.xml"/><Relationship Id="rId10" Type="http://schemas.openxmlformats.org/officeDocument/2006/relationships/image" Target="../media/image16.png"/><Relationship Id="rId4" Type="http://schemas.openxmlformats.org/officeDocument/2006/relationships/image" Target="../media/image14.png"/><Relationship Id="rId9" Type="http://schemas.openxmlformats.org/officeDocument/2006/relationships/customXml" Target="../ink/ink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customXml" Target="../ink/ink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11" Type="http://schemas.openxmlformats.org/officeDocument/2006/relationships/customXml" Target="../ink/ink13.xml"/><Relationship Id="rId5" Type="http://schemas.openxmlformats.org/officeDocument/2006/relationships/customXml" Target="../ink/ink10.xml"/><Relationship Id="rId10" Type="http://schemas.openxmlformats.org/officeDocument/2006/relationships/image" Target="../media/image20.png"/><Relationship Id="rId4" Type="http://schemas.openxmlformats.org/officeDocument/2006/relationships/image" Target="../media/image17.png"/><Relationship Id="rId9" Type="http://schemas.openxmlformats.org/officeDocument/2006/relationships/customXml" Target="../ink/ink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customXml" Target="../ink/ink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11" Type="http://schemas.openxmlformats.org/officeDocument/2006/relationships/customXml" Target="../ink/ink17.xml"/><Relationship Id="rId5" Type="http://schemas.openxmlformats.org/officeDocument/2006/relationships/customXml" Target="../ink/ink14.xml"/><Relationship Id="rId10" Type="http://schemas.openxmlformats.org/officeDocument/2006/relationships/image" Target="../media/image20.png"/><Relationship Id="rId4" Type="http://schemas.openxmlformats.org/officeDocument/2006/relationships/image" Target="../media/image21.png"/><Relationship Id="rId9" Type="http://schemas.openxmlformats.org/officeDocument/2006/relationships/customXml" Target="../ink/ink1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customXml" Target="../ink/ink19.xml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0.png"/><Relationship Id="rId11" Type="http://schemas.openxmlformats.org/officeDocument/2006/relationships/customXml" Target="../ink/ink21.xml"/><Relationship Id="rId10" Type="http://schemas.openxmlformats.org/officeDocument/2006/relationships/image" Target="../media/image16.png"/><Relationship Id="rId4" Type="http://schemas.openxmlformats.org/officeDocument/2006/relationships/customXml" Target="../ink/ink18.xml"/><Relationship Id="rId9" Type="http://schemas.openxmlformats.org/officeDocument/2006/relationships/customXml" Target="../ink/ink2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.xml"/><Relationship Id="rId3" Type="http://schemas.openxmlformats.org/officeDocument/2006/relationships/image" Target="../media/image160.png"/><Relationship Id="rId7" Type="http://schemas.openxmlformats.org/officeDocument/2006/relationships/image" Target="../media/image180.png"/><Relationship Id="rId12" Type="http://schemas.openxmlformats.org/officeDocument/2006/relationships/image" Target="../media/image3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24.xml"/><Relationship Id="rId11" Type="http://schemas.openxmlformats.org/officeDocument/2006/relationships/image" Target="../media/image200.png"/><Relationship Id="rId5" Type="http://schemas.openxmlformats.org/officeDocument/2006/relationships/image" Target="../media/image170.png"/><Relationship Id="rId10" Type="http://schemas.openxmlformats.org/officeDocument/2006/relationships/customXml" Target="../ink/ink26.xml"/><Relationship Id="rId4" Type="http://schemas.openxmlformats.org/officeDocument/2006/relationships/customXml" Target="../ink/ink23.xml"/><Relationship Id="rId9" Type="http://schemas.openxmlformats.org/officeDocument/2006/relationships/image" Target="../media/image19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3XWzgeqYfQ8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SMHIXFqd3s4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customXml" Target="../ink/ink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customXml" Target="../ink/ink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customXml" Target="../ink/ink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9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5.xml"/><Relationship Id="rId5" Type="http://schemas.openxmlformats.org/officeDocument/2006/relationships/image" Target="../media/image7.png"/><Relationship Id="rId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08563" y="98401"/>
            <a:ext cx="1169843" cy="47306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-85855" y="784594"/>
            <a:ext cx="8470091" cy="2705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Clr>
                <a:srgbClr val="000000"/>
              </a:buClr>
              <a:buSzPts val="3100"/>
            </a:pPr>
            <a:r>
              <a:rPr lang="en-IN" sz="3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lang="en-IN" sz="3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INTRODUCTION TO </a:t>
            </a:r>
            <a:r>
              <a:rPr lang="en-IN" sz="3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IN" sz="3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RIGONOMETRY</a:t>
            </a:r>
            <a:endParaRPr lang="en-IN" sz="29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lang="en-IN" sz="29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  PPT-4 </a:t>
            </a:r>
            <a:endParaRPr sz="29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679388" y="2241176"/>
            <a:ext cx="6203577" cy="866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SUBJECT : MATHEMATICS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NUMBER: 08</a:t>
            </a:r>
            <a:endParaRPr b="1" dirty="0"/>
          </a:p>
          <a:p>
            <a:r>
              <a:rPr lang="en" b="1" dirty="0"/>
              <a:t>CHAPTER NAME : </a:t>
            </a:r>
            <a:r>
              <a:rPr lang="en-IN" sz="1800" i="0" u="none" strike="noStrike" cap="none" dirty="0">
                <a:latin typeface="Calibri"/>
                <a:ea typeface="Calibri"/>
                <a:cs typeface="Calibri"/>
                <a:sym typeface="Calibri"/>
              </a:rPr>
              <a:t>INTRODUCTION TO </a:t>
            </a:r>
            <a:r>
              <a:rPr lang="en-IN" sz="1800" dirty="0"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IN" sz="1800" i="0" u="none" strike="noStrike" cap="none" dirty="0">
                <a:latin typeface="Calibri"/>
                <a:ea typeface="Calibri"/>
                <a:cs typeface="Calibri"/>
                <a:sym typeface="Calibri"/>
              </a:rPr>
              <a:t>RIGONOMETRY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82740" y="22860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D0313A-7E31-4B03-A647-42A94C18A337}"/>
                  </a:ext>
                </a:extLst>
              </p:cNvPr>
              <p:cNvSpPr txBox="1"/>
              <p:nvPr/>
            </p:nvSpPr>
            <p:spPr>
              <a:xfrm>
                <a:off x="738609" y="360404"/>
                <a:ext cx="6832858" cy="6873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750"/>
                  </a:spcAft>
                </a:pP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4.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Evaluate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; (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i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) 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sin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60° 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cos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30° + 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sin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30° 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cos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60°</m:t>
                    </m:r>
                  </m:oMath>
                </a14:m>
                <a:endParaRPr lang="en-US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ts val="750"/>
                  </a:spcAft>
                </a:pP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D0313A-7E31-4B03-A647-42A94C18A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09" y="360404"/>
                <a:ext cx="6832858" cy="687368"/>
              </a:xfrm>
              <a:prstGeom prst="rect">
                <a:avLst/>
              </a:prstGeom>
              <a:blipFill>
                <a:blip r:embed="rId4"/>
                <a:stretch>
                  <a:fillRect l="-446" t="-265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D4BDCC-D955-467F-A3D7-5DC782398035}"/>
                  </a:ext>
                </a:extLst>
              </p14:cNvPr>
              <p14:cNvContentPartPr/>
              <p14:nvPr/>
            </p14:nvContentPartPr>
            <p14:xfrm>
              <a:off x="1394204" y="1014829"/>
              <a:ext cx="9720" cy="2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D4BDCC-D955-467F-A3D7-5DC78239803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85564" y="1006189"/>
                <a:ext cx="27360" cy="2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4A99D15-F147-483F-8174-37E53AC78A9F}"/>
                  </a:ext>
                </a:extLst>
              </p14:cNvPr>
              <p14:cNvContentPartPr/>
              <p14:nvPr/>
            </p14:nvContentPartPr>
            <p14:xfrm>
              <a:off x="1342004" y="1038229"/>
              <a:ext cx="252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4A99D15-F147-483F-8174-37E53AC78A9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33364" y="1029229"/>
                <a:ext cx="20160" cy="2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E588791B-AB21-4479-8B76-6D9CF45B4868}"/>
              </a:ext>
            </a:extLst>
          </p:cNvPr>
          <p:cNvGrpSpPr/>
          <p:nvPr/>
        </p:nvGrpSpPr>
        <p:grpSpPr>
          <a:xfrm>
            <a:off x="1295204" y="1070629"/>
            <a:ext cx="11880" cy="7920"/>
            <a:chOff x="1295204" y="1070629"/>
            <a:chExt cx="11880" cy="7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D49FC4AE-4EDA-4367-965A-5CB4A07D57E4}"/>
                    </a:ext>
                  </a:extLst>
                </p14:cNvPr>
                <p14:cNvContentPartPr/>
                <p14:nvPr/>
              </p14:nvContentPartPr>
              <p14:xfrm>
                <a:off x="1303844" y="1070989"/>
                <a:ext cx="3240" cy="75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D49FC4AE-4EDA-4367-965A-5CB4A07D57E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295204" y="1061989"/>
                  <a:ext cx="2088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09FF617-FEB5-4EBD-8F16-3B16C6824870}"/>
                    </a:ext>
                  </a:extLst>
                </p14:cNvPr>
                <p14:cNvContentPartPr/>
                <p14:nvPr/>
              </p14:nvContentPartPr>
              <p14:xfrm>
                <a:off x="1295204" y="1070629"/>
                <a:ext cx="8280" cy="61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09FF617-FEB5-4EBD-8F16-3B16C682487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286564" y="1061629"/>
                  <a:ext cx="25920" cy="23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315796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5753" y="9779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D0313A-7E31-4B03-A647-42A94C18A337}"/>
                  </a:ext>
                </a:extLst>
              </p:cNvPr>
              <p:cNvSpPr txBox="1"/>
              <p:nvPr/>
            </p:nvSpPr>
            <p:spPr>
              <a:xfrm>
                <a:off x="662895" y="359405"/>
                <a:ext cx="6832858" cy="345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750"/>
                  </a:spcAft>
                </a:pP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4.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Evaluate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;(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ii</m:t>
                    </m:r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) 2 </m:t>
                    </m:r>
                    <m:sSup>
                      <m:sSupPr>
                        <m:ctrlPr>
                          <a:rPr lang="en-IN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45° + </m:t>
                    </m:r>
                    <m:sSup>
                      <m:sSupPr>
                        <m:ctrlPr>
                          <a:rPr lang="en-IN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30° – </m:t>
                    </m:r>
                    <m:sSup>
                      <m:sSupPr>
                        <m:ctrlPr>
                          <a:rPr lang="en-IN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160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60°</m:t>
                    </m:r>
                  </m:oMath>
                </a14:m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D0313A-7E31-4B03-A647-42A94C18A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95" y="359405"/>
                <a:ext cx="6832858" cy="345544"/>
              </a:xfrm>
              <a:prstGeom prst="rect">
                <a:avLst/>
              </a:prstGeom>
              <a:blipFill>
                <a:blip r:embed="rId4"/>
                <a:stretch>
                  <a:fillRect l="-535" t="-3509" b="-2105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D4BDCC-D955-467F-A3D7-5DC782398035}"/>
                  </a:ext>
                </a:extLst>
              </p14:cNvPr>
              <p14:cNvContentPartPr/>
              <p14:nvPr/>
            </p14:nvContentPartPr>
            <p14:xfrm>
              <a:off x="1394204" y="1014829"/>
              <a:ext cx="9720" cy="2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D4BDCC-D955-467F-A3D7-5DC78239803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84858" y="1004329"/>
                <a:ext cx="28038" cy="23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4A99D15-F147-483F-8174-37E53AC78A9F}"/>
                  </a:ext>
                </a:extLst>
              </p14:cNvPr>
              <p14:cNvContentPartPr/>
              <p14:nvPr/>
            </p14:nvContentPartPr>
            <p14:xfrm>
              <a:off x="1342004" y="1038229"/>
              <a:ext cx="252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4A99D15-F147-483F-8174-37E53AC78A9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33004" y="1029229"/>
                <a:ext cx="20160" cy="2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E588791B-AB21-4479-8B76-6D9CF45B4868}"/>
              </a:ext>
            </a:extLst>
          </p:cNvPr>
          <p:cNvGrpSpPr/>
          <p:nvPr/>
        </p:nvGrpSpPr>
        <p:grpSpPr>
          <a:xfrm>
            <a:off x="1295204" y="1070629"/>
            <a:ext cx="11880" cy="7920"/>
            <a:chOff x="1295204" y="1070629"/>
            <a:chExt cx="11880" cy="7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D49FC4AE-4EDA-4367-965A-5CB4A07D57E4}"/>
                    </a:ext>
                  </a:extLst>
                </p14:cNvPr>
                <p14:cNvContentPartPr/>
                <p14:nvPr/>
              </p14:nvContentPartPr>
              <p14:xfrm>
                <a:off x="1303844" y="1070989"/>
                <a:ext cx="3240" cy="75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D49FC4AE-4EDA-4367-965A-5CB4A07D57E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293719" y="1061989"/>
                  <a:ext cx="23085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09FF617-FEB5-4EBD-8F16-3B16C6824870}"/>
                    </a:ext>
                  </a:extLst>
                </p14:cNvPr>
                <p14:cNvContentPartPr/>
                <p14:nvPr/>
              </p14:nvContentPartPr>
              <p14:xfrm>
                <a:off x="1295204" y="1070629"/>
                <a:ext cx="8280" cy="61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09FF617-FEB5-4EBD-8F16-3B16C682487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286204" y="1061629"/>
                  <a:ext cx="25920" cy="23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8007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9443" y="9779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D0313A-7E31-4B03-A647-42A94C18A337}"/>
                  </a:ext>
                </a:extLst>
              </p:cNvPr>
              <p:cNvSpPr txBox="1"/>
              <p:nvPr/>
            </p:nvSpPr>
            <p:spPr>
              <a:xfrm>
                <a:off x="785202" y="320629"/>
                <a:ext cx="6832858" cy="4546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750"/>
                  </a:spcAft>
                </a:pPr>
                <a:r>
                  <a:rPr lang="en-US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4.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Evaluate</m:t>
                    </m:r>
                    <m:r>
                      <m:rPr>
                        <m:nor/>
                      </m:rPr>
                      <a:rPr lang="en-US" sz="1600" b="0" i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;</m:t>
                    </m:r>
                    <m:f>
                      <m:fPr>
                        <m:ctrlPr>
                          <a:rPr lang="en-IN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sz="1600">
                            <a:latin typeface="Cambria Math" panose="02040503050406030204" pitchFamily="18" charset="0"/>
                          </a:rPr>
                          <m:t> 45°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sec</m:t>
                        </m:r>
                        <m:r>
                          <a:rPr lang="en-US" sz="1600">
                            <a:latin typeface="Cambria Math" panose="02040503050406030204" pitchFamily="18" charset="0"/>
                          </a:rPr>
                          <m:t> 30° + </m:t>
                        </m:r>
                        <m:r>
                          <m:rPr>
                            <m:sty m:val="p"/>
                          </m:rPr>
                          <a:rPr lang="en-US" sz="1600">
                            <a:latin typeface="Cambria Math" panose="02040503050406030204" pitchFamily="18" charset="0"/>
                          </a:rPr>
                          <m:t>cosec</m:t>
                        </m:r>
                        <m:r>
                          <a:rPr lang="en-US" sz="1600">
                            <a:latin typeface="Cambria Math" panose="02040503050406030204" pitchFamily="18" charset="0"/>
                          </a:rPr>
                          <m:t> 30° </m:t>
                        </m:r>
                      </m:den>
                    </m:f>
                  </m:oMath>
                </a14:m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6D0313A-7E31-4B03-A647-42A94C18A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202" y="320629"/>
                <a:ext cx="6832858" cy="454612"/>
              </a:xfrm>
              <a:prstGeom prst="rect">
                <a:avLst/>
              </a:prstGeom>
              <a:blipFill>
                <a:blip r:embed="rId4"/>
                <a:stretch>
                  <a:fillRect l="-535" b="-540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D4BDCC-D955-467F-A3D7-5DC782398035}"/>
                  </a:ext>
                </a:extLst>
              </p14:cNvPr>
              <p14:cNvContentPartPr/>
              <p14:nvPr/>
            </p14:nvContentPartPr>
            <p14:xfrm>
              <a:off x="1394204" y="1014829"/>
              <a:ext cx="9720" cy="2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D4BDCC-D955-467F-A3D7-5DC78239803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84858" y="1004329"/>
                <a:ext cx="28038" cy="23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4A99D15-F147-483F-8174-37E53AC78A9F}"/>
                  </a:ext>
                </a:extLst>
              </p14:cNvPr>
              <p14:cNvContentPartPr/>
              <p14:nvPr/>
            </p14:nvContentPartPr>
            <p14:xfrm>
              <a:off x="1342004" y="1038229"/>
              <a:ext cx="252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4A99D15-F147-483F-8174-37E53AC78A9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33004" y="1029229"/>
                <a:ext cx="20160" cy="2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E588791B-AB21-4479-8B76-6D9CF45B4868}"/>
              </a:ext>
            </a:extLst>
          </p:cNvPr>
          <p:cNvGrpSpPr/>
          <p:nvPr/>
        </p:nvGrpSpPr>
        <p:grpSpPr>
          <a:xfrm>
            <a:off x="1295204" y="1070629"/>
            <a:ext cx="11880" cy="7920"/>
            <a:chOff x="1295204" y="1070629"/>
            <a:chExt cx="11880" cy="7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D49FC4AE-4EDA-4367-965A-5CB4A07D57E4}"/>
                    </a:ext>
                  </a:extLst>
                </p14:cNvPr>
                <p14:cNvContentPartPr/>
                <p14:nvPr/>
              </p14:nvContentPartPr>
              <p14:xfrm>
                <a:off x="1303844" y="1070989"/>
                <a:ext cx="3240" cy="75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D49FC4AE-4EDA-4367-965A-5CB4A07D57E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293719" y="1061989"/>
                  <a:ext cx="23085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09FF617-FEB5-4EBD-8F16-3B16C6824870}"/>
                    </a:ext>
                  </a:extLst>
                </p14:cNvPr>
                <p14:cNvContentPartPr/>
                <p14:nvPr/>
              </p14:nvContentPartPr>
              <p14:xfrm>
                <a:off x="1295204" y="1070629"/>
                <a:ext cx="8280" cy="61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09FF617-FEB5-4EBD-8F16-3B16C682487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286204" y="1061629"/>
                  <a:ext cx="25920" cy="23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08465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47795" y="9779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0313A-7E31-4B03-A647-42A94C18A337}"/>
              </a:ext>
            </a:extLst>
          </p:cNvPr>
          <p:cNvSpPr txBox="1"/>
          <p:nvPr/>
        </p:nvSpPr>
        <p:spPr>
          <a:xfrm>
            <a:off x="441574" y="553302"/>
            <a:ext cx="6832858" cy="68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75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0D4BDCC-D955-467F-A3D7-5DC782398035}"/>
                  </a:ext>
                </a:extLst>
              </p14:cNvPr>
              <p14:cNvContentPartPr/>
              <p14:nvPr/>
            </p14:nvContentPartPr>
            <p14:xfrm>
              <a:off x="1394204" y="1014829"/>
              <a:ext cx="9720" cy="2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0D4BDCC-D955-467F-A3D7-5DC78239803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84858" y="1004329"/>
                <a:ext cx="28038" cy="23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4A99D15-F147-483F-8174-37E53AC78A9F}"/>
                  </a:ext>
                </a:extLst>
              </p14:cNvPr>
              <p14:cNvContentPartPr/>
              <p14:nvPr/>
            </p14:nvContentPartPr>
            <p14:xfrm>
              <a:off x="1342004" y="1038229"/>
              <a:ext cx="2520" cy="4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4A99D15-F147-483F-8174-37E53AC78A9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33004" y="1029229"/>
                <a:ext cx="20160" cy="2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E588791B-AB21-4479-8B76-6D9CF45B4868}"/>
              </a:ext>
            </a:extLst>
          </p:cNvPr>
          <p:cNvGrpSpPr/>
          <p:nvPr/>
        </p:nvGrpSpPr>
        <p:grpSpPr>
          <a:xfrm>
            <a:off x="1295204" y="1070629"/>
            <a:ext cx="11880" cy="7920"/>
            <a:chOff x="1295204" y="1070629"/>
            <a:chExt cx="11880" cy="7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D49FC4AE-4EDA-4367-965A-5CB4A07D57E4}"/>
                    </a:ext>
                  </a:extLst>
                </p14:cNvPr>
                <p14:cNvContentPartPr/>
                <p14:nvPr/>
              </p14:nvContentPartPr>
              <p14:xfrm>
                <a:off x="1303844" y="1070989"/>
                <a:ext cx="3240" cy="75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D49FC4AE-4EDA-4367-965A-5CB4A07D57E4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293719" y="1061989"/>
                  <a:ext cx="23085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09FF617-FEB5-4EBD-8F16-3B16C6824870}"/>
                    </a:ext>
                  </a:extLst>
                </p14:cNvPr>
                <p14:cNvContentPartPr/>
                <p14:nvPr/>
              </p14:nvContentPartPr>
              <p14:xfrm>
                <a:off x="1295204" y="1070629"/>
                <a:ext cx="8280" cy="61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09FF617-FEB5-4EBD-8F16-3B16C682487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286204" y="1061629"/>
                  <a:ext cx="25920" cy="2376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96234B60-0018-43FE-9EB3-D2AFBFAB6D4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55062" y="651050"/>
            <a:ext cx="4063327" cy="373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42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0F788-04CC-49C1-8094-8476F1B9EB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1800" dirty="0"/>
              <a:t>HOME ASSIGNMENT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Ex.</a:t>
            </a:r>
            <a:r>
              <a:rPr lang="en-US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8.2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Q.</a:t>
            </a:r>
            <a:r>
              <a:rPr lang="en-US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</a:t>
            </a:r>
            <a:r>
              <a:rPr lang="en-US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114300" indent="0">
              <a:buNone/>
            </a:pP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AHA</a:t>
            </a:r>
          </a:p>
          <a:p>
            <a:pPr marL="114300" indent="0">
              <a:buNone/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 ∆ PQR, right-angled at Q , PQ = 3 cm and PR = 6 cm. Determine </a:t>
            </a:r>
            <a:r>
              <a:rPr lang="en-US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∠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QPR and </a:t>
            </a:r>
            <a:r>
              <a:rPr lang="en-US" sz="1800" dirty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∠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PRQ.</a:t>
            </a:r>
            <a:endParaRPr lang="en-IN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ED55A8A-C20B-4544-83F6-7CE0F549A3E2}"/>
              </a:ext>
            </a:extLst>
          </p:cNvPr>
          <p:cNvGrpSpPr/>
          <p:nvPr/>
        </p:nvGrpSpPr>
        <p:grpSpPr>
          <a:xfrm>
            <a:off x="1160089" y="1353667"/>
            <a:ext cx="69840" cy="17280"/>
            <a:chOff x="1160089" y="1353667"/>
            <a:chExt cx="69840" cy="17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246DAD92-FEBE-4E50-80CE-0D9458B9CFF0}"/>
                    </a:ext>
                  </a:extLst>
                </p14:cNvPr>
                <p14:cNvContentPartPr/>
                <p14:nvPr/>
              </p14:nvContentPartPr>
              <p14:xfrm>
                <a:off x="1160089" y="1364107"/>
                <a:ext cx="7200" cy="68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246DAD92-FEBE-4E50-80CE-0D9458B9CFF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151089" y="1355107"/>
                  <a:ext cx="2484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716A7E75-0497-46A1-83AA-455AAD4EB83F}"/>
                    </a:ext>
                  </a:extLst>
                </p14:cNvPr>
                <p14:cNvContentPartPr/>
                <p14:nvPr/>
              </p14:nvContentPartPr>
              <p14:xfrm>
                <a:off x="1216969" y="1353667"/>
                <a:ext cx="12960" cy="126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716A7E75-0497-46A1-83AA-455AAD4EB83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207969" y="1344402"/>
                  <a:ext cx="30600" cy="30759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99488D6-BF85-4C95-B393-7200BCD0F565}"/>
                  </a:ext>
                </a:extLst>
              </p14:cNvPr>
              <p14:cNvContentPartPr/>
              <p14:nvPr/>
            </p14:nvContentPartPr>
            <p14:xfrm>
              <a:off x="3497569" y="1390691"/>
              <a:ext cx="3240" cy="7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99488D6-BF85-4C95-B393-7200BCD0F56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88569" y="1384691"/>
                <a:ext cx="20880" cy="1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E73157FF-CE9B-4D01-A23C-DF64D5DA9AF5}"/>
                  </a:ext>
                </a:extLst>
              </p14:cNvPr>
              <p14:cNvContentPartPr/>
              <p14:nvPr/>
            </p14:nvContentPartPr>
            <p14:xfrm>
              <a:off x="4685209" y="1800371"/>
              <a:ext cx="10800" cy="280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E73157FF-CE9B-4D01-A23C-DF64D5DA9AF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76209" y="1791371"/>
                <a:ext cx="2844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B5C9F947-B4AB-4983-9CFF-63F58F417FEB}"/>
                  </a:ext>
                </a:extLst>
              </p14:cNvPr>
              <p14:cNvContentPartPr/>
              <p14:nvPr/>
            </p14:nvContentPartPr>
            <p14:xfrm>
              <a:off x="5328529" y="1833907"/>
              <a:ext cx="39600" cy="54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B5C9F947-B4AB-4983-9CFF-63F58F417FE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19529" y="1824907"/>
                <a:ext cx="57240" cy="2304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FE9DDD63-393D-47F4-9A9F-E6473A05340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88700" y="172409"/>
            <a:ext cx="1237595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09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19661" y="13162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D7599-126C-4958-90BF-AB742C02E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2B24B-638C-49FE-BBC2-E71EC6C84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095" y="204495"/>
            <a:ext cx="8331418" cy="3542752"/>
          </a:xfrm>
        </p:spPr>
        <p:txBody>
          <a:bodyPr/>
          <a:lstStyle/>
          <a:p>
            <a:pPr marL="0" indent="0">
              <a:lnSpc>
                <a:spcPts val="1285"/>
              </a:lnSpc>
              <a:buNone/>
            </a:pPr>
            <a:r>
              <a:rPr lang="en-US" sz="1600" spc="-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PREVIOUS KNOWLEDGE TEST</a:t>
            </a:r>
          </a:p>
          <a:p>
            <a:pPr algn="l"/>
            <a:r>
              <a:rPr lang="en-US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Trigonometric Ratios</a:t>
            </a:r>
          </a:p>
          <a:p>
            <a:pPr marL="114300" indent="0" algn="l">
              <a:buNone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Trigonometric ratios of an acute angle in a right triangle express the relationship between the angle and the length of its sides.</a:t>
            </a:r>
            <a:br>
              <a:rPr lang="en-US" sz="16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Let ∆ABC be a triangle right angled at B. Then the trigonometric ratios of the angle A in right ∆ABC are defined as follows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l"/>
            <a:endParaRPr lang="en-US" sz="2000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marL="0" marR="427355" indent="0">
              <a:spcAft>
                <a:spcPts val="0"/>
              </a:spcAft>
              <a:buNone/>
            </a:pP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ts val="1460"/>
              </a:lnSpc>
              <a:buNone/>
            </a:pP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en-US" sz="1800" spc="-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A00F90-2C51-4EB4-A2B9-A4B3F165B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523" y="112136"/>
            <a:ext cx="1237595" cy="4252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FB4BAC-9027-4525-B61A-7C602E5A2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576" y="1937487"/>
            <a:ext cx="3533228" cy="30015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E3D09B-859B-4821-98CC-9366A84F1A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9366" y="1937487"/>
            <a:ext cx="1855748" cy="156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7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C50AA-92E1-4EA1-8232-C13860002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Learning</a:t>
            </a:r>
            <a:r>
              <a:rPr lang="en-US" sz="2400" b="1" spc="-15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outcome</a:t>
            </a:r>
            <a:b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IN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DCA470-F94A-4770-8999-EEE0CD45DF12}"/>
              </a:ext>
            </a:extLst>
          </p:cNvPr>
          <p:cNvSpPr txBox="1"/>
          <p:nvPr/>
        </p:nvSpPr>
        <p:spPr>
          <a:xfrm>
            <a:off x="926049" y="1141544"/>
            <a:ext cx="7380554" cy="1541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0">
              <a:spcBef>
                <a:spcPts val="505"/>
              </a:spcBef>
              <a:spcAft>
                <a:spcPts val="0"/>
              </a:spcAft>
              <a:tabLst>
                <a:tab pos="52768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. Students</a:t>
            </a:r>
            <a:r>
              <a:rPr lang="en-US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en-US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en-US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able</a:t>
            </a:r>
            <a:r>
              <a:rPr lang="en-US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know the trigonometric ratios of some specific angles.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500">
              <a:spcBef>
                <a:spcPts val="505"/>
              </a:spcBef>
              <a:spcAft>
                <a:spcPts val="0"/>
              </a:spcAft>
              <a:tabLst>
                <a:tab pos="527685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Students</a:t>
            </a:r>
            <a:r>
              <a:rPr lang="en-US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en-US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en-US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able</a:t>
            </a:r>
            <a:r>
              <a:rPr lang="en-US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know the relations between t- ratios.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 Students</a:t>
            </a:r>
            <a:r>
              <a:rPr lang="en-US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will</a:t>
            </a:r>
            <a:r>
              <a:rPr lang="en-US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en-US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able</a:t>
            </a:r>
            <a:r>
              <a:rPr lang="en-US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apply and analyze trigonometric ratios of some specific angles in solving real life problems.     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21CE5F-0C2E-4336-AA15-48A7CE2E7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4264" y="115626"/>
            <a:ext cx="1237595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44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03BFB6-B5CD-4828-B999-7D7A6F314CA3}"/>
              </a:ext>
            </a:extLst>
          </p:cNvPr>
          <p:cNvSpPr/>
          <p:nvPr/>
        </p:nvSpPr>
        <p:spPr>
          <a:xfrm>
            <a:off x="1948329" y="1258028"/>
            <a:ext cx="4183530" cy="1264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Trigonometric Ratio of some specific angles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30°,45 °&amp; 60°)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3500">
              <a:spcBef>
                <a:spcPts val="505"/>
              </a:spcBef>
            </a:pP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https://youtu.be/3XWzgeqYfQ8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(9.12)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750"/>
              </a:spcAft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52523C-B89C-4EA0-A502-0304EEC98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3893" y="277918"/>
            <a:ext cx="1237595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2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03BFB6-B5CD-4828-B999-7D7A6F314CA3}"/>
              </a:ext>
            </a:extLst>
          </p:cNvPr>
          <p:cNvSpPr/>
          <p:nvPr/>
        </p:nvSpPr>
        <p:spPr>
          <a:xfrm>
            <a:off x="1948329" y="1258028"/>
            <a:ext cx="41835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>
              <a:spcBef>
                <a:spcPts val="505"/>
              </a:spcBef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Trigonometric Ratio of some specific angles ;(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0°,&amp; 90°)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https://youtu.be/SMHIXFqd3s4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( 8.30)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750"/>
              </a:spcAft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52523C-B89C-4EA0-A502-0304EEC98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0158" y="318688"/>
            <a:ext cx="1237595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71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5595" y="179674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0313A-7E31-4B03-A647-42A94C18A337}"/>
              </a:ext>
            </a:extLst>
          </p:cNvPr>
          <p:cNvSpPr txBox="1"/>
          <p:nvPr/>
        </p:nvSpPr>
        <p:spPr>
          <a:xfrm>
            <a:off x="513596" y="452995"/>
            <a:ext cx="68328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16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1.Find the value of cosec 30° geometrically.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FBFF05D-0D50-4754-A4E6-15197D48BF6F}"/>
                  </a:ext>
                </a:extLst>
              </p14:cNvPr>
              <p14:cNvContentPartPr/>
              <p14:nvPr/>
            </p14:nvContentPartPr>
            <p14:xfrm>
              <a:off x="686804" y="1904029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FBFF05D-0D50-4754-A4E6-15197D48BF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8804" y="1886029"/>
                <a:ext cx="36000" cy="3600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DEF42588-0555-4E9D-B9C8-D3309EBBBA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70" y="1049524"/>
            <a:ext cx="62865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74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95377" y="185449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0313A-7E31-4B03-A647-42A94C18A337}"/>
              </a:ext>
            </a:extLst>
          </p:cNvPr>
          <p:cNvSpPr txBox="1"/>
          <p:nvPr/>
        </p:nvSpPr>
        <p:spPr>
          <a:xfrm>
            <a:off x="420408" y="419540"/>
            <a:ext cx="68328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16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3.Find the value of sec 45° geometrically</a:t>
            </a:r>
            <a:br>
              <a:rPr lang="en-US" sz="1600" dirty="0"/>
            </a:b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FBFF05D-0D50-4754-A4E6-15197D48BF6F}"/>
                  </a:ext>
                </a:extLst>
              </p14:cNvPr>
              <p14:cNvContentPartPr/>
              <p14:nvPr/>
            </p14:nvContentPartPr>
            <p14:xfrm>
              <a:off x="686804" y="1904029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FBFF05D-0D50-4754-A4E6-15197D48BF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8804" y="1886029"/>
                <a:ext cx="36000" cy="3600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80B161EC-C011-4B29-843C-3AF3903D6D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806" y="1259119"/>
            <a:ext cx="6296025" cy="1682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792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97354" y="194972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0313A-7E31-4B03-A647-42A94C18A337}"/>
              </a:ext>
            </a:extLst>
          </p:cNvPr>
          <p:cNvSpPr txBox="1"/>
          <p:nvPr/>
        </p:nvSpPr>
        <p:spPr>
          <a:xfrm>
            <a:off x="641728" y="514460"/>
            <a:ext cx="68328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16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2.Find the value of sec 60° geometrically</a:t>
            </a:r>
            <a:br>
              <a:rPr lang="en-US" sz="1600" dirty="0"/>
            </a:b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FBFF05D-0D50-4754-A4E6-15197D48BF6F}"/>
                  </a:ext>
                </a:extLst>
              </p14:cNvPr>
              <p14:cNvContentPartPr/>
              <p14:nvPr/>
            </p14:nvContentPartPr>
            <p14:xfrm>
              <a:off x="686804" y="1904029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FBFF05D-0D50-4754-A4E6-15197D48BF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8804" y="1886029"/>
                <a:ext cx="36000" cy="3600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1F719D8C-69F2-453E-A6CB-7FB904BBD1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0408" y="1239017"/>
            <a:ext cx="6412449" cy="19002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5598A1-2B95-44D4-8FD0-5D629C8CA8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408" y="3139246"/>
            <a:ext cx="255504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49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37134" y="9779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34A2662-4B06-4904-A8B7-3703B142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0313A-7E31-4B03-A647-42A94C18A337}"/>
              </a:ext>
            </a:extLst>
          </p:cNvPr>
          <p:cNvSpPr txBox="1"/>
          <p:nvPr/>
        </p:nvSpPr>
        <p:spPr>
          <a:xfrm>
            <a:off x="255199" y="477586"/>
            <a:ext cx="68328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values of the trigonometric ratios of an angle do not vary with the lengths of the sides of the triangle, if the angle remains same.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FBFF05D-0D50-4754-A4E6-15197D48BF6F}"/>
                  </a:ext>
                </a:extLst>
              </p14:cNvPr>
              <p14:cNvContentPartPr/>
              <p14:nvPr/>
            </p14:nvContentPartPr>
            <p14:xfrm>
              <a:off x="686804" y="1904029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FBFF05D-0D50-4754-A4E6-15197D48BF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8804" y="1886029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888F4911-CD59-4202-9D31-C8E6054BFCB2}"/>
                  </a:ext>
                </a:extLst>
              </p14:cNvPr>
              <p14:cNvContentPartPr/>
              <p14:nvPr/>
            </p14:nvContentPartPr>
            <p14:xfrm>
              <a:off x="6743084" y="3468949"/>
              <a:ext cx="38880" cy="18720"/>
            </p14:xfrm>
          </p:contentPart>
        </mc:Choice>
        <mc:Fallback xmlns=""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888F4911-CD59-4202-9D31-C8E6054BFCB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734084" y="3460309"/>
                <a:ext cx="56520" cy="36360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7A5A20AD-67F2-48B9-9998-5E538EDD8C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6534" y="1256267"/>
            <a:ext cx="5398316" cy="312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08612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1799</TotalTime>
  <Words>322</Words>
  <Application>Microsoft Office PowerPoint</Application>
  <PresentationFormat>On-screen Show (16:9)</PresentationFormat>
  <Paragraphs>33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</vt:lpstr>
      <vt:lpstr>Cambria Math</vt:lpstr>
      <vt:lpstr>Gill Sans MT</vt:lpstr>
      <vt:lpstr>Roboto</vt:lpstr>
      <vt:lpstr>Parcel</vt:lpstr>
      <vt:lpstr>PowerPoint Presentation</vt:lpstr>
      <vt:lpstr> </vt:lpstr>
      <vt:lpstr>Learning outcome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SOMNATH BATABYAL</cp:lastModifiedBy>
  <cp:revision>124</cp:revision>
  <dcterms:modified xsi:type="dcterms:W3CDTF">2022-01-16T11:09:05Z</dcterms:modified>
</cp:coreProperties>
</file>