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9"/>
  </p:notesMasterIdLst>
  <p:sldIdLst>
    <p:sldId id="256" r:id="rId2"/>
    <p:sldId id="321" r:id="rId3"/>
    <p:sldId id="323" r:id="rId4"/>
    <p:sldId id="324" r:id="rId5"/>
    <p:sldId id="326" r:id="rId6"/>
    <p:sldId id="325" r:id="rId7"/>
    <p:sldId id="259" r:id="rId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p:scale>
          <a:sx n="102" d="100"/>
          <a:sy n="102" d="100"/>
        </p:scale>
        <p:origin x="-456" y="258"/>
      </p:cViewPr>
      <p:guideLst>
        <p:guide orient="horz" pos="162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6-17T16:36:04.720" idx="2">
    <p:pos x="6000" y="100"/>
    <p:text>+amanrouniyar@odmegroup.org How come the website here is ODM Egroup and not ODM PS?
_Assigned to you_
-Swoyan Satyendu</p:text>
  </p:cm>
  <p:cm authorId="0" dt="2020-06-17T16:36:04.724" idx="1">
    <p:pos x="6000" y="0"/>
    <p:text>1. The logo in the centre looks bad. take it to TOP-LEFT
2. Where in ODM E Group Logo, here? 
3. What about, Closing Slide? 
Similar changes, pending in Kids World PPT as well +amanrouniyar@odmegroup.org
_Assigned to you_
-Swoyan Satyendu</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 xmlns:p14="http://schemas.microsoft.com/office/powerpoint/2010/main" val="45161577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9"/>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a:stretch/>
        </p:blipFill>
        <p:spPr>
          <a:xfrm>
            <a:off x="0" y="3777621"/>
            <a:ext cx="9144000" cy="1365879"/>
          </a:xfrm>
          <a:prstGeom prst="rect">
            <a:avLst/>
          </a:prstGeom>
          <a:noFill/>
          <a:ln>
            <a:noFill/>
          </a:ln>
        </p:spPr>
      </p:pic>
      <p:pic>
        <p:nvPicPr>
          <p:cNvPr id="55" name="Google Shape;55;p13"/>
          <p:cNvPicPr preferRelativeResize="0"/>
          <p:nvPr/>
        </p:nvPicPr>
        <p:blipFill rotWithShape="1">
          <a:blip r:embed="rId4">
            <a:alphaModFix/>
          </a:blip>
          <a:srcRect/>
          <a:stretch/>
        </p:blipFill>
        <p:spPr>
          <a:xfrm>
            <a:off x="7904900" y="105700"/>
            <a:ext cx="1170475" cy="1170475"/>
          </a:xfrm>
          <a:prstGeom prst="rect">
            <a:avLst/>
          </a:prstGeom>
          <a:noFill/>
          <a:ln>
            <a:noFill/>
          </a:ln>
        </p:spPr>
      </p:pic>
      <p:sp>
        <p:nvSpPr>
          <p:cNvPr id="56" name="Google Shape;56;p13"/>
          <p:cNvSpPr txBox="1"/>
          <p:nvPr/>
        </p:nvSpPr>
        <p:spPr>
          <a:xfrm>
            <a:off x="149289" y="1625010"/>
            <a:ext cx="8509519" cy="539691"/>
          </a:xfrm>
          <a:prstGeom prst="rect">
            <a:avLst/>
          </a:prstGeom>
          <a:noFill/>
          <a:ln>
            <a:noFill/>
          </a:ln>
        </p:spPr>
        <p:txBody>
          <a:bodyPr spcFirstLastPara="1" wrap="square" lIns="91425" tIns="91425" rIns="91425" bIns="91425" anchor="t" anchorCtr="0">
            <a:noAutofit/>
          </a:bodyPr>
          <a:lstStyle/>
          <a:p>
            <a:r>
              <a:rPr lang="en-IN" sz="2800" b="1" dirty="0" smtClean="0">
                <a:solidFill>
                  <a:srgbClr val="FF0000"/>
                </a:solidFill>
                <a:latin typeface="Calibri" pitchFamily="34" charset="0"/>
                <a:cs typeface="Calibri" pitchFamily="34" charset="0"/>
              </a:rPr>
              <a:t>	BIOREACTORS AND DOWNSTREAM PROCESSING</a:t>
            </a:r>
            <a:r>
              <a:rPr lang="en-US" sz="2800" b="1" dirty="0" smtClean="0">
                <a:latin typeface="Calibri" pitchFamily="34" charset="0"/>
                <a:cs typeface="Calibri" pitchFamily="34" charset="0"/>
              </a:rPr>
              <a:t>	</a:t>
            </a:r>
          </a:p>
          <a:p>
            <a:endParaRPr lang="en-US" sz="2800" b="1" dirty="0" smtClean="0">
              <a:latin typeface="Calibri" pitchFamily="34" charset="0"/>
              <a:cs typeface="Calibri" pitchFamily="34" charset="0"/>
            </a:endParaRPr>
          </a:p>
          <a:p>
            <a:r>
              <a:rPr lang="en-US" sz="2800" b="1" dirty="0" smtClean="0">
                <a:latin typeface="Calibri" pitchFamily="34" charset="0"/>
                <a:cs typeface="Calibri" pitchFamily="34" charset="0"/>
              </a:rPr>
              <a:t>	</a:t>
            </a:r>
          </a:p>
          <a:p>
            <a:pPr algn="ctr">
              <a:buSzPts val="3100"/>
            </a:pPr>
            <a:endParaRPr sz="2900" b="1" i="0" u="none" strike="noStrike" cap="none">
              <a:solidFill>
                <a:srgbClr val="FF0000"/>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3100"/>
              <a:buFont typeface="Arial"/>
              <a:buNone/>
            </a:pPr>
            <a:endParaRPr sz="2500" b="0" i="0" u="none" strike="noStrike" cap="none">
              <a:solidFill>
                <a:srgbClr val="000000"/>
              </a:solidFill>
              <a:latin typeface="Calibri"/>
              <a:ea typeface="Calibri"/>
              <a:cs typeface="Calibri"/>
              <a:sym typeface="Calibri"/>
            </a:endParaRPr>
          </a:p>
        </p:txBody>
      </p:sp>
      <p:sp>
        <p:nvSpPr>
          <p:cNvPr id="57" name="Google Shape;57;p13"/>
          <p:cNvSpPr txBox="1"/>
          <p:nvPr/>
        </p:nvSpPr>
        <p:spPr>
          <a:xfrm>
            <a:off x="1716833" y="2888979"/>
            <a:ext cx="6270172" cy="1188499"/>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lang="en" b="1" dirty="0" smtClean="0"/>
          </a:p>
          <a:p>
            <a:pPr marL="0" lvl="0" indent="0" algn="l" rtl="0">
              <a:spcBef>
                <a:spcPts val="0"/>
              </a:spcBef>
              <a:spcAft>
                <a:spcPts val="0"/>
              </a:spcAft>
              <a:buNone/>
            </a:pPr>
            <a:r>
              <a:rPr lang="en" b="1" dirty="0" smtClean="0"/>
              <a:t>SUBJECT </a:t>
            </a:r>
            <a:r>
              <a:rPr lang="en" b="1" dirty="0"/>
              <a:t>: </a:t>
            </a:r>
            <a:r>
              <a:rPr lang="en" b="1" dirty="0" smtClean="0"/>
              <a:t>BIOLOGY</a:t>
            </a:r>
            <a:endParaRPr b="1"/>
          </a:p>
          <a:p>
            <a:pPr marL="0" lvl="0" indent="0" algn="l" rtl="0">
              <a:spcBef>
                <a:spcPts val="0"/>
              </a:spcBef>
              <a:spcAft>
                <a:spcPts val="0"/>
              </a:spcAft>
              <a:buNone/>
            </a:pPr>
            <a:r>
              <a:rPr lang="en" b="1" dirty="0"/>
              <a:t>CHAPTER </a:t>
            </a:r>
            <a:r>
              <a:rPr lang="en" b="1" dirty="0" smtClean="0"/>
              <a:t>NUMBER: 11</a:t>
            </a:r>
          </a:p>
          <a:p>
            <a:pPr marL="0" lvl="0" indent="0" algn="l" rtl="0">
              <a:spcBef>
                <a:spcPts val="0"/>
              </a:spcBef>
              <a:spcAft>
                <a:spcPts val="0"/>
              </a:spcAft>
              <a:buNone/>
            </a:pPr>
            <a:r>
              <a:rPr lang="en" b="1" dirty="0" smtClean="0"/>
              <a:t>CHAPTER </a:t>
            </a:r>
            <a:r>
              <a:rPr lang="en" b="1" dirty="0"/>
              <a:t>NAME </a:t>
            </a:r>
            <a:r>
              <a:rPr lang="en" b="1" dirty="0" smtClean="0"/>
              <a:t>: BIOTECHNOLOGY : PRINCIPLE AND PROCESSES </a:t>
            </a:r>
            <a:endParaRPr b="1"/>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63" name="Google Shape;63;p14"/>
          <p:cNvSpPr txBox="1"/>
          <p:nvPr/>
        </p:nvSpPr>
        <p:spPr>
          <a:xfrm>
            <a:off x="353065" y="648942"/>
            <a:ext cx="7130087" cy="769311"/>
          </a:xfrm>
          <a:prstGeom prst="rect">
            <a:avLst/>
          </a:prstGeom>
          <a:noFill/>
          <a:ln>
            <a:noFill/>
          </a:ln>
        </p:spPr>
        <p:txBody>
          <a:bodyPr spcFirstLastPara="1" wrap="square" lIns="91425" tIns="91425" rIns="91425" bIns="91425" anchor="t" anchorCtr="0">
            <a:noAutofit/>
          </a:bodyPr>
          <a:lstStyle/>
          <a:p>
            <a:pPr>
              <a:buSzPts val="1800"/>
            </a:pPr>
            <a:r>
              <a:rPr lang="en-GB" sz="2200" b="1" dirty="0" smtClean="0">
                <a:solidFill>
                  <a:srgbClr val="FF0000"/>
                </a:solidFill>
                <a:latin typeface="Calibri" pitchFamily="34" charset="0"/>
                <a:cs typeface="Calibri" pitchFamily="34" charset="0"/>
              </a:rPr>
              <a:t>BIOREACTORS :</a:t>
            </a:r>
          </a:p>
          <a:p>
            <a:pPr>
              <a:buSzPts val="1800"/>
            </a:pPr>
            <a:r>
              <a:rPr lang="en-US" sz="1800" b="1" dirty="0" smtClean="0">
                <a:latin typeface="Calibri" pitchFamily="34" charset="0"/>
                <a:cs typeface="Calibri" pitchFamily="34" charset="0"/>
              </a:rPr>
              <a:t>OBTAINING THE FOREIGN GENE PRODUCT</a:t>
            </a:r>
            <a:endParaRPr lang="en-GB" sz="1800" b="1" dirty="0" smtClean="0">
              <a:solidFill>
                <a:srgbClr val="FF0000"/>
              </a:solidFill>
              <a:latin typeface="Calibri" pitchFamily="34" charset="0"/>
              <a:cs typeface="Calibri" pitchFamily="34" charset="0"/>
            </a:endParaRPr>
          </a:p>
          <a:p>
            <a:pPr>
              <a:buSzPts val="1800"/>
            </a:pPr>
            <a:endParaRPr lang="en-GB" sz="1800" b="1" dirty="0" smtClean="0">
              <a:solidFill>
                <a:schemeClr val="tx1"/>
              </a:solidFill>
              <a:latin typeface="Calibri" pitchFamily="34" charset="0"/>
              <a:cs typeface="Calibri" pitchFamily="34" charset="0"/>
            </a:endParaRPr>
          </a:p>
        </p:txBody>
      </p:sp>
      <p:sp>
        <p:nvSpPr>
          <p:cNvPr id="5" name="TextBox 4"/>
          <p:cNvSpPr txBox="1"/>
          <p:nvPr/>
        </p:nvSpPr>
        <p:spPr>
          <a:xfrm>
            <a:off x="242596" y="550507"/>
            <a:ext cx="8369560" cy="738664"/>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lvl="0" algn="just" fontAlgn="base"/>
            <a:endParaRPr lang="en-US" dirty="0" smtClean="0">
              <a:latin typeface="Calibri" pitchFamily="34" charset="0"/>
              <a:cs typeface="Calibri" pitchFamily="34" charset="0"/>
            </a:endParaRPr>
          </a:p>
          <a:p>
            <a:pPr algn="just"/>
            <a:endParaRPr lang="en-US" dirty="0" smtClean="0">
              <a:latin typeface="Calibri" pitchFamily="34" charset="0"/>
              <a:cs typeface="Calibri" pitchFamily="34" charset="0"/>
            </a:endParaRPr>
          </a:p>
        </p:txBody>
      </p:sp>
      <p:sp>
        <p:nvSpPr>
          <p:cNvPr id="6" name="TextBox 5"/>
          <p:cNvSpPr txBox="1"/>
          <p:nvPr/>
        </p:nvSpPr>
        <p:spPr>
          <a:xfrm>
            <a:off x="335903" y="1399592"/>
            <a:ext cx="8425542" cy="3108543"/>
          </a:xfrm>
          <a:prstGeom prst="rect">
            <a:avLst/>
          </a:prstGeom>
          <a:noFill/>
        </p:spPr>
        <p:txBody>
          <a:bodyPr wrap="square" rtlCol="0">
            <a:spAutoFit/>
          </a:bodyPr>
          <a:lstStyle/>
          <a:p>
            <a:pPr algn="just"/>
            <a:r>
              <a:rPr lang="en-US" dirty="0" smtClean="0">
                <a:latin typeface="Calibri" pitchFamily="34" charset="0"/>
                <a:cs typeface="Calibri" pitchFamily="34" charset="0"/>
              </a:rPr>
              <a:t>When a </a:t>
            </a:r>
            <a:r>
              <a:rPr lang="en-US" dirty="0" smtClean="0">
                <a:latin typeface="Calibri" pitchFamily="34" charset="0"/>
                <a:cs typeface="Calibri" pitchFamily="34" charset="0"/>
              </a:rPr>
              <a:t>piece </a:t>
            </a:r>
            <a:r>
              <a:rPr lang="en-US" dirty="0" smtClean="0">
                <a:latin typeface="Calibri" pitchFamily="34" charset="0"/>
                <a:cs typeface="Calibri" pitchFamily="34" charset="0"/>
              </a:rPr>
              <a:t>of alien DNA is inserted </a:t>
            </a:r>
            <a:r>
              <a:rPr lang="en-US" dirty="0" smtClean="0">
                <a:latin typeface="Calibri" pitchFamily="34" charset="0"/>
                <a:cs typeface="Calibri" pitchFamily="34" charset="0"/>
              </a:rPr>
              <a:t>into </a:t>
            </a:r>
            <a:r>
              <a:rPr lang="en-US" dirty="0" smtClean="0">
                <a:latin typeface="Calibri" pitchFamily="34" charset="0"/>
                <a:cs typeface="Calibri" pitchFamily="34" charset="0"/>
              </a:rPr>
              <a:t>a cloning vector and transfer </a:t>
            </a:r>
            <a:r>
              <a:rPr lang="en-US" dirty="0" smtClean="0">
                <a:latin typeface="Calibri" pitchFamily="34" charset="0"/>
                <a:cs typeface="Calibri" pitchFamily="34" charset="0"/>
              </a:rPr>
              <a:t>it </a:t>
            </a:r>
            <a:r>
              <a:rPr lang="en-US" dirty="0" smtClean="0">
                <a:latin typeface="Calibri" pitchFamily="34" charset="0"/>
                <a:cs typeface="Calibri" pitchFamily="34" charset="0"/>
              </a:rPr>
              <a:t>into bacterial, </a:t>
            </a:r>
            <a:r>
              <a:rPr lang="en-US" dirty="0" smtClean="0">
                <a:latin typeface="Calibri" pitchFamily="34" charset="0"/>
                <a:cs typeface="Calibri" pitchFamily="34" charset="0"/>
              </a:rPr>
              <a:t>plant or animal </a:t>
            </a:r>
            <a:r>
              <a:rPr lang="en-US" dirty="0" smtClean="0">
                <a:latin typeface="Calibri" pitchFamily="34" charset="0"/>
                <a:cs typeface="Calibri" pitchFamily="34" charset="0"/>
              </a:rPr>
              <a:t>cell, then </a:t>
            </a:r>
            <a:r>
              <a:rPr lang="en-US" dirty="0" smtClean="0">
                <a:latin typeface="Calibri" pitchFamily="34" charset="0"/>
                <a:cs typeface="Calibri" pitchFamily="34" charset="0"/>
              </a:rPr>
              <a:t>alien DNA gets multiplied</a:t>
            </a:r>
            <a:r>
              <a:rPr lang="en-US" dirty="0" smtClean="0">
                <a:latin typeface="Calibri" pitchFamily="34" charset="0"/>
                <a:cs typeface="Calibri" pitchFamily="34" charset="0"/>
              </a:rPr>
              <a:t>.</a:t>
            </a:r>
          </a:p>
          <a:p>
            <a:pPr algn="just"/>
            <a:r>
              <a:rPr lang="en-US" dirty="0" smtClean="0">
                <a:latin typeface="Calibri" pitchFamily="34" charset="0"/>
                <a:cs typeface="Calibri" pitchFamily="34" charset="0"/>
              </a:rPr>
              <a:t> </a:t>
            </a:r>
            <a:r>
              <a:rPr lang="en-US" dirty="0" smtClean="0">
                <a:latin typeface="Calibri" pitchFamily="34" charset="0"/>
                <a:cs typeface="Calibri" pitchFamily="34" charset="0"/>
              </a:rPr>
              <a:t>In almost all </a:t>
            </a:r>
            <a:r>
              <a:rPr lang="en-US" dirty="0" smtClean="0">
                <a:latin typeface="Calibri" pitchFamily="34" charset="0"/>
                <a:cs typeface="Calibri" pitchFamily="34" charset="0"/>
              </a:rPr>
              <a:t>recombinant technologies, the </a:t>
            </a:r>
            <a:r>
              <a:rPr lang="en-US" dirty="0" smtClean="0">
                <a:latin typeface="Calibri" pitchFamily="34" charset="0"/>
                <a:cs typeface="Calibri" pitchFamily="34" charset="0"/>
              </a:rPr>
              <a:t>ultimate </a:t>
            </a:r>
            <a:r>
              <a:rPr lang="en-US" dirty="0" smtClean="0">
                <a:latin typeface="Calibri" pitchFamily="34" charset="0"/>
                <a:cs typeface="Calibri" pitchFamily="34" charset="0"/>
              </a:rPr>
              <a:t>aim </a:t>
            </a:r>
            <a:r>
              <a:rPr lang="en-US" dirty="0" smtClean="0">
                <a:latin typeface="Calibri" pitchFamily="34" charset="0"/>
                <a:cs typeface="Calibri" pitchFamily="34" charset="0"/>
              </a:rPr>
              <a:t>is to produce </a:t>
            </a:r>
            <a:r>
              <a:rPr lang="en-US" dirty="0" smtClean="0">
                <a:latin typeface="Calibri" pitchFamily="34" charset="0"/>
                <a:cs typeface="Calibri" pitchFamily="34" charset="0"/>
              </a:rPr>
              <a:t>desirable </a:t>
            </a:r>
            <a:r>
              <a:rPr lang="en-US" dirty="0" smtClean="0">
                <a:latin typeface="Calibri" pitchFamily="34" charset="0"/>
                <a:cs typeface="Calibri" pitchFamily="34" charset="0"/>
              </a:rPr>
              <a:t>protein. </a:t>
            </a:r>
            <a:endParaRPr lang="en-US" dirty="0" smtClean="0">
              <a:latin typeface="Calibri" pitchFamily="34" charset="0"/>
              <a:cs typeface="Calibri" pitchFamily="34" charset="0"/>
            </a:endParaRPr>
          </a:p>
          <a:p>
            <a:pPr algn="just"/>
            <a:endParaRPr lang="en-US" b="1" dirty="0" smtClean="0">
              <a:latin typeface="Calibri" pitchFamily="34" charset="0"/>
              <a:cs typeface="Calibri" pitchFamily="34" charset="0"/>
            </a:endParaRPr>
          </a:p>
          <a:p>
            <a:pPr algn="just"/>
            <a:r>
              <a:rPr lang="en-US" b="1" dirty="0" smtClean="0">
                <a:latin typeface="Calibri" pitchFamily="34" charset="0"/>
                <a:cs typeface="Calibri" pitchFamily="34" charset="0"/>
              </a:rPr>
              <a:t> </a:t>
            </a:r>
            <a:r>
              <a:rPr lang="en-US" dirty="0" smtClean="0">
                <a:latin typeface="Calibri" pitchFamily="34" charset="0"/>
                <a:cs typeface="Calibri" pitchFamily="34" charset="0"/>
              </a:rPr>
              <a:t>It includes </a:t>
            </a:r>
            <a:r>
              <a:rPr lang="en-US" dirty="0" smtClean="0">
                <a:latin typeface="Calibri" pitchFamily="34" charset="0"/>
                <a:cs typeface="Calibri" pitchFamily="34" charset="0"/>
              </a:rPr>
              <a:t>making the recipient cells competent to receive, take up DNA present in its surrounding etc. The recombinant DNA bearing gene for resistance to an antibiotic is transferred into E.coli cells, the host cell become transformed into </a:t>
            </a:r>
            <a:r>
              <a:rPr lang="en-US" dirty="0" smtClean="0">
                <a:latin typeface="Calibri" pitchFamily="34" charset="0"/>
                <a:cs typeface="Calibri" pitchFamily="34" charset="0"/>
              </a:rPr>
              <a:t>amphicillin-resistance cells and is marked as transformant.</a:t>
            </a: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The </a:t>
            </a:r>
            <a:r>
              <a:rPr lang="en-US" dirty="0" smtClean="0">
                <a:latin typeface="Calibri" pitchFamily="34" charset="0"/>
                <a:cs typeface="Calibri" pitchFamily="34" charset="0"/>
              </a:rPr>
              <a:t>foreign DNA multiplies in plant or animal cell to produce desirable protein</a:t>
            </a:r>
            <a:r>
              <a:rPr lang="en-US" dirty="0" smtClean="0">
                <a:latin typeface="Calibri" pitchFamily="34" charset="0"/>
                <a:cs typeface="Calibri" pitchFamily="34" charset="0"/>
              </a:rPr>
              <a:t>.</a:t>
            </a: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 </a:t>
            </a:r>
            <a:r>
              <a:rPr lang="en-US" dirty="0" smtClean="0">
                <a:latin typeface="Calibri" pitchFamily="34" charset="0"/>
                <a:cs typeface="Calibri" pitchFamily="34" charset="0"/>
              </a:rPr>
              <a:t>Expression of foreign genes in host cells involve, optimized condition to obtain</a:t>
            </a:r>
            <a:r>
              <a:rPr lang="en-US" b="1" dirty="0" smtClean="0">
                <a:latin typeface="Calibri" pitchFamily="34" charset="0"/>
                <a:cs typeface="Calibri" pitchFamily="34" charset="0"/>
              </a:rPr>
              <a:t> </a:t>
            </a:r>
            <a:r>
              <a:rPr lang="en-US" dirty="0" smtClean="0">
                <a:latin typeface="Calibri" pitchFamily="34" charset="0"/>
                <a:cs typeface="Calibri" pitchFamily="34" charset="0"/>
              </a:rPr>
              <a:t>recombinant protein</a:t>
            </a:r>
            <a:r>
              <a:rPr lang="en-US" dirty="0" smtClean="0">
                <a:latin typeface="Calibri" pitchFamily="34" charset="0"/>
                <a:cs typeface="Calibri" pitchFamily="34" charset="0"/>
              </a:rPr>
              <a:t>. </a:t>
            </a:r>
          </a:p>
          <a:p>
            <a:pPr algn="just"/>
            <a:endParaRPr lang="en-US" b="1" dirty="0" smtClean="0">
              <a:latin typeface="Calibri" pitchFamily="34" charset="0"/>
              <a:cs typeface="Calibri" pitchFamily="34" charset="0"/>
            </a:endParaRPr>
          </a:p>
          <a:p>
            <a:pPr algn="just"/>
            <a:r>
              <a:rPr lang="en-US" dirty="0" smtClean="0">
                <a:latin typeface="Calibri" pitchFamily="34" charset="0"/>
                <a:cs typeface="Calibri" pitchFamily="34" charset="0"/>
              </a:rPr>
              <a:t>Any </a:t>
            </a:r>
            <a:r>
              <a:rPr lang="en-US" dirty="0" smtClean="0">
                <a:latin typeface="Calibri" pitchFamily="34" charset="0"/>
                <a:cs typeface="Calibri" pitchFamily="34" charset="0"/>
              </a:rPr>
              <a:t>protein </a:t>
            </a:r>
            <a:r>
              <a:rPr lang="en-US" dirty="0" smtClean="0">
                <a:latin typeface="Calibri" pitchFamily="34" charset="0"/>
                <a:cs typeface="Calibri" pitchFamily="34" charset="0"/>
              </a:rPr>
              <a:t>encoding </a:t>
            </a:r>
            <a:r>
              <a:rPr lang="en-US" dirty="0" smtClean="0">
                <a:latin typeface="Calibri" pitchFamily="34" charset="0"/>
                <a:cs typeface="Calibri" pitchFamily="34" charset="0"/>
              </a:rPr>
              <a:t>gene is </a:t>
            </a:r>
            <a:r>
              <a:rPr lang="en-US" dirty="0" smtClean="0">
                <a:latin typeface="Calibri" pitchFamily="34" charset="0"/>
                <a:cs typeface="Calibri" pitchFamily="34" charset="0"/>
              </a:rPr>
              <a:t>expressed </a:t>
            </a:r>
            <a:r>
              <a:rPr lang="en-US" dirty="0" smtClean="0">
                <a:latin typeface="Calibri" pitchFamily="34" charset="0"/>
                <a:cs typeface="Calibri" pitchFamily="34" charset="0"/>
              </a:rPr>
              <a:t>in </a:t>
            </a:r>
            <a:r>
              <a:rPr lang="en-US" dirty="0" smtClean="0">
                <a:latin typeface="Calibri" pitchFamily="34" charset="0"/>
                <a:cs typeface="Calibri" pitchFamily="34" charset="0"/>
              </a:rPr>
              <a:t>a </a:t>
            </a:r>
            <a:r>
              <a:rPr lang="en-US" dirty="0" smtClean="0">
                <a:latin typeface="Calibri" pitchFamily="34" charset="0"/>
                <a:cs typeface="Calibri" pitchFamily="34" charset="0"/>
              </a:rPr>
              <a:t>heterologous </a:t>
            </a:r>
            <a:r>
              <a:rPr lang="en-US" dirty="0" smtClean="0">
                <a:latin typeface="Calibri" pitchFamily="34" charset="0"/>
                <a:cs typeface="Calibri" pitchFamily="34" charset="0"/>
              </a:rPr>
              <a:t>host </a:t>
            </a:r>
            <a:r>
              <a:rPr lang="en-US" dirty="0" smtClean="0">
                <a:latin typeface="Calibri" pitchFamily="34" charset="0"/>
                <a:cs typeface="Calibri" pitchFamily="34" charset="0"/>
              </a:rPr>
              <a:t>is </a:t>
            </a:r>
            <a:r>
              <a:rPr lang="en-US" dirty="0" smtClean="0">
                <a:latin typeface="Calibri" pitchFamily="34" charset="0"/>
                <a:cs typeface="Calibri" pitchFamily="34" charset="0"/>
              </a:rPr>
              <a:t>called a </a:t>
            </a:r>
            <a:r>
              <a:rPr lang="en-US" dirty="0" smtClean="0">
                <a:latin typeface="Calibri" pitchFamily="34" charset="0"/>
                <a:cs typeface="Calibri" pitchFamily="34" charset="0"/>
              </a:rPr>
              <a:t>recombinant protein.  </a:t>
            </a:r>
          </a:p>
          <a:p>
            <a:pPr algn="just"/>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63" name="Google Shape;63;p14"/>
          <p:cNvSpPr txBox="1"/>
          <p:nvPr/>
        </p:nvSpPr>
        <p:spPr>
          <a:xfrm>
            <a:off x="399718" y="518314"/>
            <a:ext cx="7130087" cy="508053"/>
          </a:xfrm>
          <a:prstGeom prst="rect">
            <a:avLst/>
          </a:prstGeom>
          <a:noFill/>
          <a:ln>
            <a:noFill/>
          </a:ln>
        </p:spPr>
        <p:txBody>
          <a:bodyPr spcFirstLastPara="1" wrap="square" lIns="91425" tIns="91425" rIns="91425" bIns="91425" anchor="t" anchorCtr="0">
            <a:noAutofit/>
          </a:bodyPr>
          <a:lstStyle/>
          <a:p>
            <a:pPr>
              <a:buSzPts val="1800"/>
            </a:pPr>
            <a:r>
              <a:rPr lang="en-GB" sz="2200" b="1" dirty="0" smtClean="0">
                <a:solidFill>
                  <a:srgbClr val="FF0000"/>
                </a:solidFill>
                <a:latin typeface="Calibri" pitchFamily="34" charset="0"/>
                <a:cs typeface="Calibri" pitchFamily="34" charset="0"/>
              </a:rPr>
              <a:t>BIOREACTORS :</a:t>
            </a:r>
            <a:endParaRPr lang="en-GB" sz="2200" b="1" dirty="0" smtClean="0">
              <a:solidFill>
                <a:srgbClr val="FF0000"/>
              </a:solidFill>
              <a:latin typeface="Calibri" pitchFamily="34" charset="0"/>
              <a:cs typeface="Calibri" pitchFamily="34" charset="0"/>
            </a:endParaRPr>
          </a:p>
          <a:p>
            <a:pPr>
              <a:buSzPts val="1800"/>
            </a:pPr>
            <a:endParaRPr lang="en-GB" sz="2200" b="1" dirty="0" smtClean="0">
              <a:solidFill>
                <a:srgbClr val="FF0000"/>
              </a:solidFill>
              <a:latin typeface="Calibri" pitchFamily="34" charset="0"/>
              <a:cs typeface="Calibri" pitchFamily="34" charset="0"/>
            </a:endParaRPr>
          </a:p>
          <a:p>
            <a:pPr>
              <a:buSzPts val="1800"/>
            </a:pPr>
            <a:r>
              <a:rPr lang="en-GB" sz="1800" b="1" dirty="0" smtClean="0">
                <a:solidFill>
                  <a:schemeClr val="tx1"/>
                </a:solidFill>
                <a:latin typeface="Calibri" pitchFamily="34" charset="0"/>
                <a:cs typeface="Calibri" pitchFamily="34" charset="0"/>
              </a:rPr>
              <a:t> </a:t>
            </a:r>
          </a:p>
          <a:p>
            <a:pPr>
              <a:buSzPts val="1800"/>
            </a:pPr>
            <a:endParaRPr lang="en-GB" sz="1800" b="1" dirty="0" smtClean="0">
              <a:solidFill>
                <a:schemeClr val="tx1"/>
              </a:solidFill>
              <a:latin typeface="Calibri" pitchFamily="34" charset="0"/>
              <a:cs typeface="Calibri" pitchFamily="34" charset="0"/>
            </a:endParaRPr>
          </a:p>
        </p:txBody>
      </p:sp>
      <p:sp>
        <p:nvSpPr>
          <p:cNvPr id="5" name="TextBox 4"/>
          <p:cNvSpPr txBox="1"/>
          <p:nvPr/>
        </p:nvSpPr>
        <p:spPr>
          <a:xfrm>
            <a:off x="363893" y="867747"/>
            <a:ext cx="8369560" cy="738664"/>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lvl="0" algn="just" fontAlgn="base"/>
            <a:endParaRPr lang="en-US" dirty="0" smtClean="0">
              <a:latin typeface="Calibri" pitchFamily="34" charset="0"/>
              <a:cs typeface="Calibri" pitchFamily="34" charset="0"/>
            </a:endParaRPr>
          </a:p>
          <a:p>
            <a:pPr algn="just"/>
            <a:endParaRPr lang="en-US" dirty="0" smtClean="0">
              <a:latin typeface="Calibri" pitchFamily="34" charset="0"/>
              <a:cs typeface="Calibri" pitchFamily="34" charset="0"/>
            </a:endParaRPr>
          </a:p>
        </p:txBody>
      </p:sp>
      <p:sp>
        <p:nvSpPr>
          <p:cNvPr id="6" name="TextBox 5"/>
          <p:cNvSpPr txBox="1"/>
          <p:nvPr/>
        </p:nvSpPr>
        <p:spPr>
          <a:xfrm>
            <a:off x="345233" y="1007704"/>
            <a:ext cx="8574832" cy="3539430"/>
          </a:xfrm>
          <a:prstGeom prst="rect">
            <a:avLst/>
          </a:prstGeom>
          <a:noFill/>
        </p:spPr>
        <p:txBody>
          <a:bodyPr wrap="square" rtlCol="0">
            <a:spAutoFit/>
          </a:bodyPr>
          <a:lstStyle/>
          <a:p>
            <a:pPr lvl="0" algn="just" fontAlgn="base"/>
            <a:r>
              <a:rPr lang="en-US" dirty="0" smtClean="0">
                <a:latin typeface="Calibri" pitchFamily="34" charset="0"/>
                <a:cs typeface="Calibri" pitchFamily="34" charset="0"/>
              </a:rPr>
              <a:t>The cell containing recombinant DNA will produce a novel protein product (desirable </a:t>
            </a:r>
            <a:r>
              <a:rPr lang="en-US" dirty="0" smtClean="0">
                <a:latin typeface="Calibri" pitchFamily="34" charset="0"/>
                <a:cs typeface="Calibri" pitchFamily="34" charset="0"/>
              </a:rPr>
              <a:t>product/Recombinant </a:t>
            </a:r>
            <a:r>
              <a:rPr lang="en-US" dirty="0" smtClean="0">
                <a:latin typeface="Calibri" pitchFamily="34" charset="0"/>
                <a:cs typeface="Calibri" pitchFamily="34" charset="0"/>
              </a:rPr>
              <a:t>protein</a:t>
            </a:r>
            <a:r>
              <a:rPr lang="en-US" dirty="0" smtClean="0">
                <a:latin typeface="Calibri" pitchFamily="34" charset="0"/>
                <a:cs typeface="Calibri" pitchFamily="34" charset="0"/>
              </a:rPr>
              <a:t>).</a:t>
            </a:r>
          </a:p>
          <a:p>
            <a:pPr algn="just"/>
            <a:endParaRPr lang="en-US" b="1" dirty="0" smtClean="0">
              <a:latin typeface="Calibri" pitchFamily="34" charset="0"/>
              <a:cs typeface="Calibri" pitchFamily="34" charset="0"/>
            </a:endParaRPr>
          </a:p>
          <a:p>
            <a:pPr algn="just"/>
            <a:r>
              <a:rPr lang="en-US" dirty="0" smtClean="0">
                <a:latin typeface="Calibri" pitchFamily="34" charset="0"/>
                <a:cs typeface="Calibri" pitchFamily="34" charset="0"/>
              </a:rPr>
              <a:t>The cells </a:t>
            </a:r>
            <a:r>
              <a:rPr lang="en-US" dirty="0" smtClean="0">
                <a:latin typeface="Calibri" pitchFamily="34" charset="0"/>
                <a:cs typeface="Calibri" pitchFamily="34" charset="0"/>
              </a:rPr>
              <a:t>harboring </a:t>
            </a:r>
            <a:r>
              <a:rPr lang="en-US" dirty="0" smtClean="0">
                <a:latin typeface="Calibri" pitchFamily="34" charset="0"/>
                <a:cs typeface="Calibri" pitchFamily="34" charset="0"/>
              </a:rPr>
              <a:t>cloned genes of interest may be grown on a small scale in the laboratory.</a:t>
            </a:r>
            <a:endParaRPr lang="en-US" b="1" dirty="0" smtClean="0">
              <a:latin typeface="Calibri" pitchFamily="34" charset="0"/>
              <a:cs typeface="Calibri" pitchFamily="34" charset="0"/>
            </a:endParaRPr>
          </a:p>
          <a:p>
            <a:pPr lvl="0" algn="just" fontAlgn="base"/>
            <a:endParaRPr lang="en-US" dirty="0" smtClean="0">
              <a:latin typeface="Calibri" pitchFamily="34" charset="0"/>
              <a:cs typeface="Calibri" pitchFamily="34" charset="0"/>
            </a:endParaRPr>
          </a:p>
          <a:p>
            <a:pPr lvl="0" algn="just" fontAlgn="base"/>
            <a:r>
              <a:rPr lang="en-US" dirty="0" smtClean="0">
                <a:latin typeface="Calibri" pitchFamily="34" charset="0"/>
                <a:cs typeface="Calibri" pitchFamily="34" charset="0"/>
              </a:rPr>
              <a:t>For large scale production of the desirable product (antibiotics, vaccines, enzymes), optimum conditions are to be provided</a:t>
            </a:r>
            <a:r>
              <a:rPr lang="en-US" dirty="0" smtClean="0">
                <a:latin typeface="Calibri" pitchFamily="34" charset="0"/>
                <a:cs typeface="Calibri" pitchFamily="34" charset="0"/>
              </a:rPr>
              <a:t>.</a:t>
            </a:r>
          </a:p>
          <a:p>
            <a:pPr lvl="0" algn="just" fontAlgn="base"/>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The </a:t>
            </a:r>
            <a:r>
              <a:rPr lang="en-US" dirty="0" smtClean="0">
                <a:latin typeface="Calibri" pitchFamily="34" charset="0"/>
                <a:cs typeface="Calibri" pitchFamily="34" charset="0"/>
              </a:rPr>
              <a:t>recombinant cell is multiplied in a continuous culture system in which used medium is drained out from one side while fresh medium is added from the other to maintain the cells in their physiological active phase. </a:t>
            </a:r>
            <a:endParaRPr lang="en-US" dirty="0" smtClean="0">
              <a:latin typeface="Calibri" pitchFamily="34" charset="0"/>
              <a:cs typeface="Calibri" pitchFamily="34" charset="0"/>
            </a:endParaRPr>
          </a:p>
          <a:p>
            <a:pPr algn="just"/>
            <a:endParaRPr lang="en-US" dirty="0" smtClean="0">
              <a:latin typeface="Calibri" pitchFamily="34" charset="0"/>
              <a:cs typeface="Calibri" pitchFamily="34" charset="0"/>
            </a:endParaRPr>
          </a:p>
          <a:p>
            <a:pPr lvl="0" algn="just" fontAlgn="base"/>
            <a:r>
              <a:rPr lang="en-US" dirty="0" smtClean="0">
                <a:latin typeface="Calibri" pitchFamily="34" charset="0"/>
                <a:cs typeface="Calibri" pitchFamily="34" charset="0"/>
              </a:rPr>
              <a:t>Continuous </a:t>
            </a:r>
            <a:r>
              <a:rPr lang="en-US" dirty="0" smtClean="0">
                <a:latin typeface="Calibri" pitchFamily="34" charset="0"/>
                <a:cs typeface="Calibri" pitchFamily="34" charset="0"/>
              </a:rPr>
              <a:t>culture − Used culture media is drained from one side and fresh culture media is added from the other side.</a:t>
            </a:r>
          </a:p>
          <a:p>
            <a:pPr lvl="1" algn="just" fontAlgn="base"/>
            <a:r>
              <a:rPr lang="en-US" dirty="0" smtClean="0">
                <a:latin typeface="Calibri" pitchFamily="34" charset="0"/>
                <a:cs typeface="Calibri" pitchFamily="34" charset="0"/>
              </a:rPr>
              <a:t>Cells are kept throughout in their log/exponential phase.</a:t>
            </a:r>
          </a:p>
          <a:p>
            <a:pPr lvl="1" algn="just" fontAlgn="base"/>
            <a:r>
              <a:rPr lang="en-US" dirty="0" smtClean="0">
                <a:latin typeface="Calibri" pitchFamily="34" charset="0"/>
                <a:cs typeface="Calibri" pitchFamily="34" charset="0"/>
              </a:rPr>
              <a:t>Larger biomass is produced by this method leading to higher yield.</a:t>
            </a:r>
          </a:p>
          <a:p>
            <a:pPr algn="just"/>
            <a:endParaRPr lang="en-US"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63" name="Google Shape;63;p14"/>
          <p:cNvSpPr txBox="1"/>
          <p:nvPr/>
        </p:nvSpPr>
        <p:spPr>
          <a:xfrm>
            <a:off x="353065" y="527644"/>
            <a:ext cx="7130087" cy="554707"/>
          </a:xfrm>
          <a:prstGeom prst="rect">
            <a:avLst/>
          </a:prstGeom>
          <a:noFill/>
          <a:ln>
            <a:noFill/>
          </a:ln>
        </p:spPr>
        <p:txBody>
          <a:bodyPr spcFirstLastPara="1" wrap="square" lIns="91425" tIns="91425" rIns="91425" bIns="91425" anchor="t" anchorCtr="0">
            <a:noAutofit/>
          </a:bodyPr>
          <a:lstStyle/>
          <a:p>
            <a:pPr>
              <a:buSzPts val="1800"/>
            </a:pPr>
            <a:r>
              <a:rPr lang="en-GB" sz="2200" b="1" dirty="0" smtClean="0">
                <a:solidFill>
                  <a:srgbClr val="FF0000"/>
                </a:solidFill>
                <a:latin typeface="Calibri" pitchFamily="34" charset="0"/>
                <a:cs typeface="Calibri" pitchFamily="34" charset="0"/>
              </a:rPr>
              <a:t>BIOREACTORS :</a:t>
            </a:r>
            <a:endParaRPr lang="en-GB" sz="2200" b="1" dirty="0" smtClean="0">
              <a:solidFill>
                <a:srgbClr val="FF0000"/>
              </a:solidFill>
              <a:latin typeface="Calibri" pitchFamily="34" charset="0"/>
              <a:cs typeface="Calibri" pitchFamily="34" charset="0"/>
            </a:endParaRPr>
          </a:p>
          <a:p>
            <a:pPr>
              <a:buSzPts val="1800"/>
            </a:pPr>
            <a:endParaRPr lang="en-GB" sz="1800" b="1" dirty="0" smtClean="0">
              <a:solidFill>
                <a:schemeClr val="tx1"/>
              </a:solidFill>
              <a:latin typeface="Calibri" pitchFamily="34" charset="0"/>
              <a:cs typeface="Calibri" pitchFamily="34" charset="0"/>
            </a:endParaRPr>
          </a:p>
          <a:p>
            <a:pPr>
              <a:buSzPts val="1800"/>
            </a:pPr>
            <a:r>
              <a:rPr lang="en-GB" sz="1800" b="1" dirty="0" smtClean="0">
                <a:solidFill>
                  <a:schemeClr val="tx1"/>
                </a:solidFill>
                <a:latin typeface="Calibri" pitchFamily="34" charset="0"/>
                <a:cs typeface="Calibri" pitchFamily="34" charset="0"/>
              </a:rPr>
              <a:t> </a:t>
            </a:r>
          </a:p>
          <a:p>
            <a:pPr>
              <a:buSzPts val="1800"/>
            </a:pPr>
            <a:endParaRPr lang="en-GB" sz="1800" b="1" dirty="0" smtClean="0">
              <a:solidFill>
                <a:schemeClr val="tx1"/>
              </a:solidFill>
              <a:latin typeface="Calibri" pitchFamily="34" charset="0"/>
              <a:cs typeface="Calibri" pitchFamily="34" charset="0"/>
            </a:endParaRPr>
          </a:p>
        </p:txBody>
      </p:sp>
      <p:sp>
        <p:nvSpPr>
          <p:cNvPr id="5" name="TextBox 4"/>
          <p:cNvSpPr txBox="1"/>
          <p:nvPr/>
        </p:nvSpPr>
        <p:spPr>
          <a:xfrm>
            <a:off x="335901" y="429209"/>
            <a:ext cx="8369560" cy="738664"/>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lvl="0" algn="just" fontAlgn="base"/>
            <a:endParaRPr lang="en-US" dirty="0" smtClean="0">
              <a:latin typeface="Calibri" pitchFamily="34" charset="0"/>
              <a:cs typeface="Calibri" pitchFamily="34" charset="0"/>
            </a:endParaRPr>
          </a:p>
          <a:p>
            <a:pPr algn="just"/>
            <a:endParaRPr lang="en-US" dirty="0" smtClean="0">
              <a:latin typeface="Calibri" pitchFamily="34" charset="0"/>
              <a:cs typeface="Calibri" pitchFamily="34" charset="0"/>
            </a:endParaRPr>
          </a:p>
        </p:txBody>
      </p:sp>
      <p:sp>
        <p:nvSpPr>
          <p:cNvPr id="6" name="TextBox 5"/>
          <p:cNvSpPr txBox="1"/>
          <p:nvPr/>
        </p:nvSpPr>
        <p:spPr>
          <a:xfrm>
            <a:off x="345234" y="942392"/>
            <a:ext cx="8425542" cy="3939540"/>
          </a:xfrm>
          <a:prstGeom prst="rect">
            <a:avLst/>
          </a:prstGeom>
          <a:noFill/>
        </p:spPr>
        <p:txBody>
          <a:bodyPr wrap="square" rtlCol="0">
            <a:spAutoFit/>
          </a:bodyPr>
          <a:lstStyle/>
          <a:p>
            <a:pPr lvl="0" algn="just" fontAlgn="base"/>
            <a:endParaRPr lang="en-US" dirty="0" smtClean="0">
              <a:latin typeface="Calibri" pitchFamily="34" charset="0"/>
              <a:cs typeface="Calibri" pitchFamily="34" charset="0"/>
            </a:endParaRPr>
          </a:p>
          <a:p>
            <a:pPr lvl="0" algn="just" fontAlgn="base"/>
            <a:r>
              <a:rPr lang="en-US" dirty="0" smtClean="0">
                <a:latin typeface="Calibri" pitchFamily="34" charset="0"/>
                <a:cs typeface="Calibri" pitchFamily="34" charset="0"/>
              </a:rPr>
              <a:t>Bioreactors </a:t>
            </a:r>
            <a:r>
              <a:rPr lang="en-US" dirty="0" smtClean="0">
                <a:latin typeface="Calibri" pitchFamily="34" charset="0"/>
                <a:cs typeface="Calibri" pitchFamily="34" charset="0"/>
              </a:rPr>
              <a:t>− Large vessels in which large volumes (100 − 1000 litres) of culture can be </a:t>
            </a:r>
            <a:r>
              <a:rPr lang="en-US" dirty="0" smtClean="0">
                <a:latin typeface="Calibri" pitchFamily="34" charset="0"/>
                <a:cs typeface="Calibri" pitchFamily="34" charset="0"/>
              </a:rPr>
              <a:t>produced.</a:t>
            </a:r>
          </a:p>
          <a:p>
            <a:pPr lvl="0" algn="just" fontAlgn="base"/>
            <a:endParaRPr lang="en-US" sz="1200" dirty="0" smtClean="0">
              <a:latin typeface="Calibri" pitchFamily="34" charset="0"/>
              <a:cs typeface="Calibri" pitchFamily="34" charset="0"/>
            </a:endParaRPr>
          </a:p>
          <a:p>
            <a:pPr lvl="1" algn="just" fontAlgn="base"/>
            <a:r>
              <a:rPr lang="en-US" dirty="0" smtClean="0">
                <a:latin typeface="Calibri" pitchFamily="34" charset="0"/>
                <a:cs typeface="Calibri" pitchFamily="34" charset="0"/>
              </a:rPr>
              <a:t>Optimal growth conditions for microbes are present (temperature, pH, substrate, salts, vitamins, etc.).</a:t>
            </a:r>
            <a:endParaRPr lang="en-US" sz="1200" dirty="0" smtClean="0">
              <a:latin typeface="Calibri" pitchFamily="34" charset="0"/>
              <a:cs typeface="Calibri" pitchFamily="34" charset="0"/>
            </a:endParaRPr>
          </a:p>
          <a:p>
            <a:pPr algn="just"/>
            <a:endParaRPr lang="en-US" dirty="0" smtClean="0">
              <a:latin typeface="Calibri" pitchFamily="34" charset="0"/>
              <a:cs typeface="Calibri" pitchFamily="34" charset="0"/>
            </a:endParaRPr>
          </a:p>
          <a:p>
            <a:pPr lvl="1" algn="just" fontAlgn="base"/>
            <a:r>
              <a:rPr lang="en-US" dirty="0" smtClean="0">
                <a:latin typeface="Calibri" pitchFamily="34" charset="0"/>
                <a:cs typeface="Calibri" pitchFamily="34" charset="0"/>
              </a:rPr>
              <a:t>A bioreactor has the following components </a:t>
            </a:r>
            <a:r>
              <a:rPr lang="en-US" dirty="0" smtClean="0">
                <a:latin typeface="Calibri" pitchFamily="34" charset="0"/>
                <a:cs typeface="Calibri" pitchFamily="34" charset="0"/>
              </a:rPr>
              <a:t>– </a:t>
            </a:r>
          </a:p>
          <a:p>
            <a:pPr lvl="1" algn="just" fontAlgn="base"/>
            <a:endParaRPr lang="en-US" dirty="0" smtClean="0">
              <a:latin typeface="Calibri" pitchFamily="34" charset="0"/>
              <a:cs typeface="Calibri" pitchFamily="34" charset="0"/>
            </a:endParaRPr>
          </a:p>
          <a:p>
            <a:pPr lvl="1" algn="just" fontAlgn="base">
              <a:buFont typeface="Arial" pitchFamily="34" charset="0"/>
              <a:buChar char="•"/>
            </a:pPr>
            <a:r>
              <a:rPr lang="en-US" dirty="0" smtClean="0">
                <a:latin typeface="Calibri" pitchFamily="34" charset="0"/>
                <a:cs typeface="Calibri" pitchFamily="34" charset="0"/>
              </a:rPr>
              <a:t>agitator system</a:t>
            </a:r>
          </a:p>
          <a:p>
            <a:pPr lvl="1" algn="just" fontAlgn="base">
              <a:buFont typeface="Arial" pitchFamily="34" charset="0"/>
              <a:buChar char="•"/>
            </a:pPr>
            <a:endParaRPr lang="en-US" dirty="0" smtClean="0">
              <a:latin typeface="Calibri" pitchFamily="34" charset="0"/>
              <a:cs typeface="Calibri" pitchFamily="34" charset="0"/>
            </a:endParaRPr>
          </a:p>
          <a:p>
            <a:pPr lvl="1" algn="just" fontAlgn="base">
              <a:buFont typeface="Arial" pitchFamily="34" charset="0"/>
              <a:buChar char="•"/>
            </a:pPr>
            <a:r>
              <a:rPr lang="en-US" dirty="0" smtClean="0">
                <a:latin typeface="Calibri" pitchFamily="34" charset="0"/>
                <a:cs typeface="Calibri" pitchFamily="34" charset="0"/>
              </a:rPr>
              <a:t> </a:t>
            </a:r>
            <a:r>
              <a:rPr lang="en-US" dirty="0" smtClean="0">
                <a:latin typeface="Calibri" pitchFamily="34" charset="0"/>
                <a:cs typeface="Calibri" pitchFamily="34" charset="0"/>
              </a:rPr>
              <a:t>oxygen delivery </a:t>
            </a:r>
            <a:r>
              <a:rPr lang="en-US" dirty="0" smtClean="0">
                <a:latin typeface="Calibri" pitchFamily="34" charset="0"/>
                <a:cs typeface="Calibri" pitchFamily="34" charset="0"/>
              </a:rPr>
              <a:t>system</a:t>
            </a:r>
          </a:p>
          <a:p>
            <a:pPr lvl="1" algn="just" fontAlgn="base">
              <a:buFont typeface="Arial" pitchFamily="34" charset="0"/>
              <a:buChar char="•"/>
            </a:pPr>
            <a:endParaRPr lang="en-US" dirty="0" smtClean="0">
              <a:latin typeface="Calibri" pitchFamily="34" charset="0"/>
              <a:cs typeface="Calibri" pitchFamily="34" charset="0"/>
            </a:endParaRPr>
          </a:p>
          <a:p>
            <a:pPr lvl="1" algn="just" fontAlgn="base">
              <a:buFont typeface="Arial" pitchFamily="34" charset="0"/>
              <a:buChar char="•"/>
            </a:pPr>
            <a:r>
              <a:rPr lang="en-US" dirty="0" smtClean="0">
                <a:latin typeface="Calibri" pitchFamily="34" charset="0"/>
                <a:cs typeface="Calibri" pitchFamily="34" charset="0"/>
              </a:rPr>
              <a:t> </a:t>
            </a:r>
            <a:r>
              <a:rPr lang="en-US" dirty="0" smtClean="0">
                <a:latin typeface="Calibri" pitchFamily="34" charset="0"/>
                <a:cs typeface="Calibri" pitchFamily="34" charset="0"/>
              </a:rPr>
              <a:t>foam control </a:t>
            </a:r>
            <a:r>
              <a:rPr lang="en-US" dirty="0" smtClean="0">
                <a:latin typeface="Calibri" pitchFamily="34" charset="0"/>
                <a:cs typeface="Calibri" pitchFamily="34" charset="0"/>
              </a:rPr>
              <a:t>system</a:t>
            </a:r>
          </a:p>
          <a:p>
            <a:pPr lvl="1" algn="just" fontAlgn="base">
              <a:buFont typeface="Arial" pitchFamily="34" charset="0"/>
              <a:buChar char="•"/>
            </a:pPr>
            <a:endParaRPr lang="en-US" dirty="0" smtClean="0">
              <a:latin typeface="Calibri" pitchFamily="34" charset="0"/>
              <a:cs typeface="Calibri" pitchFamily="34" charset="0"/>
            </a:endParaRPr>
          </a:p>
          <a:p>
            <a:pPr lvl="1" algn="just" fontAlgn="base">
              <a:buFont typeface="Arial" pitchFamily="34" charset="0"/>
              <a:buChar char="•"/>
            </a:pPr>
            <a:r>
              <a:rPr lang="en-US" dirty="0" smtClean="0">
                <a:latin typeface="Calibri" pitchFamily="34" charset="0"/>
                <a:cs typeface="Calibri" pitchFamily="34" charset="0"/>
              </a:rPr>
              <a:t> </a:t>
            </a:r>
            <a:r>
              <a:rPr lang="en-US" dirty="0" smtClean="0">
                <a:latin typeface="Calibri" pitchFamily="34" charset="0"/>
                <a:cs typeface="Calibri" pitchFamily="34" charset="0"/>
              </a:rPr>
              <a:t>temperature and pH control </a:t>
            </a:r>
            <a:r>
              <a:rPr lang="en-US" dirty="0" smtClean="0">
                <a:latin typeface="Calibri" pitchFamily="34" charset="0"/>
                <a:cs typeface="Calibri" pitchFamily="34" charset="0"/>
              </a:rPr>
              <a:t>system</a:t>
            </a:r>
          </a:p>
          <a:p>
            <a:pPr lvl="1" algn="just" fontAlgn="base">
              <a:buFont typeface="Arial" pitchFamily="34" charset="0"/>
              <a:buChar char="•"/>
            </a:pPr>
            <a:endParaRPr lang="en-US" dirty="0" smtClean="0">
              <a:latin typeface="Calibri" pitchFamily="34" charset="0"/>
              <a:cs typeface="Calibri" pitchFamily="34" charset="0"/>
            </a:endParaRPr>
          </a:p>
          <a:p>
            <a:pPr lvl="1" algn="just" fontAlgn="base">
              <a:buFont typeface="Arial" pitchFamily="34" charset="0"/>
              <a:buChar char="•"/>
            </a:pPr>
            <a:r>
              <a:rPr lang="en-US" dirty="0" smtClean="0">
                <a:latin typeface="Calibri" pitchFamily="34" charset="0"/>
                <a:cs typeface="Calibri" pitchFamily="34" charset="0"/>
              </a:rPr>
              <a:t> </a:t>
            </a:r>
            <a:r>
              <a:rPr lang="en-US" dirty="0" smtClean="0">
                <a:latin typeface="Calibri" pitchFamily="34" charset="0"/>
                <a:cs typeface="Calibri" pitchFamily="34" charset="0"/>
              </a:rPr>
              <a:t>sampling </a:t>
            </a:r>
            <a:r>
              <a:rPr lang="en-US" smtClean="0">
                <a:latin typeface="Calibri" pitchFamily="34" charset="0"/>
                <a:cs typeface="Calibri" pitchFamily="34" charset="0"/>
              </a:rPr>
              <a:t>ports</a:t>
            </a:r>
            <a:r>
              <a:rPr lang="en-US" smtClean="0">
                <a:latin typeface="Calibri" pitchFamily="34" charset="0"/>
                <a:cs typeface="Calibri" pitchFamily="34" charset="0"/>
              </a:rPr>
              <a:t>.</a:t>
            </a:r>
            <a:endParaRPr lang="en-US" sz="1200" dirty="0" smtClean="0"/>
          </a:p>
          <a:p>
            <a:pPr lvl="0" algn="just" fontAlgn="base"/>
            <a:endParaRPr lang="en-US" dirty="0" smtClean="0">
              <a:latin typeface="Calibri" pitchFamily="34" charset="0"/>
              <a:cs typeface="Calibri" pitchFamily="34" charset="0"/>
            </a:endParaRPr>
          </a:p>
          <a:p>
            <a:pPr lvl="0" algn="just" fontAlgn="base"/>
            <a:endParaRPr lang="en-US"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63" name="Google Shape;63;p14"/>
          <p:cNvSpPr txBox="1"/>
          <p:nvPr/>
        </p:nvSpPr>
        <p:spPr>
          <a:xfrm>
            <a:off x="381057" y="341032"/>
            <a:ext cx="7130087" cy="554707"/>
          </a:xfrm>
          <a:prstGeom prst="rect">
            <a:avLst/>
          </a:prstGeom>
          <a:noFill/>
          <a:ln>
            <a:noFill/>
          </a:ln>
        </p:spPr>
        <p:txBody>
          <a:bodyPr spcFirstLastPara="1" wrap="square" lIns="91425" tIns="91425" rIns="91425" bIns="91425" anchor="t" anchorCtr="0">
            <a:noAutofit/>
          </a:bodyPr>
          <a:lstStyle/>
          <a:p>
            <a:pPr>
              <a:buSzPts val="1800"/>
            </a:pPr>
            <a:r>
              <a:rPr lang="en-GB" sz="2200" b="1" dirty="0" smtClean="0">
                <a:solidFill>
                  <a:srgbClr val="FF0000"/>
                </a:solidFill>
                <a:latin typeface="Calibri" pitchFamily="34" charset="0"/>
                <a:cs typeface="Calibri" pitchFamily="34" charset="0"/>
              </a:rPr>
              <a:t>BIOREACTORS:</a:t>
            </a:r>
            <a:endParaRPr lang="en-GB" sz="2200" b="1" dirty="0" smtClean="0">
              <a:solidFill>
                <a:srgbClr val="FF0000"/>
              </a:solidFill>
              <a:latin typeface="Calibri" pitchFamily="34" charset="0"/>
              <a:cs typeface="Calibri" pitchFamily="34" charset="0"/>
            </a:endParaRPr>
          </a:p>
          <a:p>
            <a:pPr>
              <a:buSzPts val="1800"/>
            </a:pPr>
            <a:endParaRPr lang="en-GB" sz="1800" b="1" dirty="0" smtClean="0">
              <a:solidFill>
                <a:schemeClr val="tx1"/>
              </a:solidFill>
              <a:latin typeface="Calibri" pitchFamily="34" charset="0"/>
              <a:cs typeface="Calibri" pitchFamily="34" charset="0"/>
            </a:endParaRPr>
          </a:p>
          <a:p>
            <a:pPr>
              <a:buSzPts val="1800"/>
            </a:pPr>
            <a:r>
              <a:rPr lang="en-GB" sz="1800" b="1" dirty="0" smtClean="0">
                <a:solidFill>
                  <a:schemeClr val="tx1"/>
                </a:solidFill>
                <a:latin typeface="Calibri" pitchFamily="34" charset="0"/>
                <a:cs typeface="Calibri" pitchFamily="34" charset="0"/>
              </a:rPr>
              <a:t> </a:t>
            </a:r>
          </a:p>
          <a:p>
            <a:pPr>
              <a:buSzPts val="1800"/>
            </a:pPr>
            <a:endParaRPr lang="en-GB" sz="1800" b="1" dirty="0" smtClean="0">
              <a:solidFill>
                <a:schemeClr val="tx1"/>
              </a:solidFill>
              <a:latin typeface="Calibri" pitchFamily="34" charset="0"/>
              <a:cs typeface="Calibri" pitchFamily="34" charset="0"/>
            </a:endParaRPr>
          </a:p>
        </p:txBody>
      </p:sp>
      <p:sp>
        <p:nvSpPr>
          <p:cNvPr id="5" name="TextBox 4"/>
          <p:cNvSpPr txBox="1"/>
          <p:nvPr/>
        </p:nvSpPr>
        <p:spPr>
          <a:xfrm>
            <a:off x="270587" y="419877"/>
            <a:ext cx="8369560" cy="738664"/>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lvl="0" algn="just" fontAlgn="base"/>
            <a:endParaRPr lang="en-US" dirty="0" smtClean="0">
              <a:latin typeface="Calibri" pitchFamily="34" charset="0"/>
              <a:cs typeface="Calibri" pitchFamily="34" charset="0"/>
            </a:endParaRPr>
          </a:p>
          <a:p>
            <a:pPr algn="just"/>
            <a:endParaRPr lang="en-US" dirty="0" smtClean="0">
              <a:latin typeface="Calibri" pitchFamily="34" charset="0"/>
              <a:cs typeface="Calibri" pitchFamily="34" charset="0"/>
            </a:endParaRPr>
          </a:p>
        </p:txBody>
      </p:sp>
      <p:sp>
        <p:nvSpPr>
          <p:cNvPr id="6" name="TextBox 5"/>
          <p:cNvSpPr txBox="1"/>
          <p:nvPr/>
        </p:nvSpPr>
        <p:spPr>
          <a:xfrm>
            <a:off x="382556" y="1129003"/>
            <a:ext cx="8425542" cy="954107"/>
          </a:xfrm>
          <a:prstGeom prst="rect">
            <a:avLst/>
          </a:prstGeom>
          <a:noFill/>
        </p:spPr>
        <p:txBody>
          <a:bodyPr wrap="square" rtlCol="0">
            <a:spAutoFit/>
          </a:bodyPr>
          <a:lstStyle/>
          <a:p>
            <a:pPr algn="just"/>
            <a:endParaRPr lang="en-US" dirty="0" smtClean="0"/>
          </a:p>
          <a:p>
            <a:pPr algn="just"/>
            <a:endParaRPr lang="en-US" dirty="0" smtClean="0">
              <a:latin typeface="Calibri" pitchFamily="34" charset="0"/>
              <a:cs typeface="Calibri" pitchFamily="34" charset="0"/>
            </a:endParaRPr>
          </a:p>
          <a:p>
            <a:pPr lvl="0" algn="just" fontAlgn="base"/>
            <a:endParaRPr lang="en-US" dirty="0" smtClean="0">
              <a:latin typeface="Calibri" pitchFamily="34" charset="0"/>
              <a:cs typeface="Calibri" pitchFamily="34" charset="0"/>
            </a:endParaRPr>
          </a:p>
          <a:p>
            <a:pPr lvl="0" algn="just" fontAlgn="base"/>
            <a:endParaRPr lang="en-US" dirty="0" smtClean="0">
              <a:latin typeface="Calibri" pitchFamily="34" charset="0"/>
              <a:cs typeface="Calibri" pitchFamily="34" charset="0"/>
            </a:endParaRPr>
          </a:p>
        </p:txBody>
      </p:sp>
      <p:pic>
        <p:nvPicPr>
          <p:cNvPr id="7" name="Picture 6" descr="https://lh6.googleusercontent.com/mw3u2plBf4XM_2xMR-zsfcangTg2MHo2oR8CEptVBBj5ZkHBm1QPwQwTPUVSbp6eFdunO-f9fTByatN3MRj7XjFHLOBD_5FOgVA6wuvmxQYBVrb-nweIPhZU0vaIXnvCsW01K-IAyMXPdis"/>
          <p:cNvPicPr/>
          <p:nvPr/>
        </p:nvPicPr>
        <p:blipFill>
          <a:blip r:embed="rId4"/>
          <a:srcRect/>
          <a:stretch>
            <a:fillRect/>
          </a:stretch>
        </p:blipFill>
        <p:spPr bwMode="auto">
          <a:xfrm>
            <a:off x="727788" y="951722"/>
            <a:ext cx="7539134" cy="373224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332236" y="0"/>
            <a:ext cx="811763" cy="774441"/>
          </a:xfrm>
          <a:prstGeom prst="rect">
            <a:avLst/>
          </a:prstGeom>
          <a:noFill/>
          <a:ln>
            <a:noFill/>
          </a:ln>
        </p:spPr>
      </p:pic>
      <p:sp>
        <p:nvSpPr>
          <p:cNvPr id="63" name="Google Shape;63;p14"/>
          <p:cNvSpPr txBox="1"/>
          <p:nvPr/>
        </p:nvSpPr>
        <p:spPr>
          <a:xfrm>
            <a:off x="483693" y="695596"/>
            <a:ext cx="7130087" cy="508053"/>
          </a:xfrm>
          <a:prstGeom prst="rect">
            <a:avLst/>
          </a:prstGeom>
          <a:noFill/>
          <a:ln>
            <a:noFill/>
          </a:ln>
        </p:spPr>
        <p:txBody>
          <a:bodyPr spcFirstLastPara="1" wrap="square" lIns="91425" tIns="91425" rIns="91425" bIns="91425" anchor="t" anchorCtr="0">
            <a:noAutofit/>
          </a:bodyPr>
          <a:lstStyle/>
          <a:p>
            <a:pPr>
              <a:buSzPts val="1800"/>
            </a:pPr>
            <a:r>
              <a:rPr lang="en-GB" sz="2200" b="1" dirty="0" smtClean="0">
                <a:solidFill>
                  <a:srgbClr val="FF0000"/>
                </a:solidFill>
                <a:latin typeface="Calibri" pitchFamily="34" charset="0"/>
                <a:cs typeface="Calibri" pitchFamily="34" charset="0"/>
              </a:rPr>
              <a:t>DOWNSTREAM PROCESSING</a:t>
            </a:r>
            <a:r>
              <a:rPr lang="en-US" sz="2200" b="1" dirty="0" smtClean="0">
                <a:solidFill>
                  <a:srgbClr val="FF0000"/>
                </a:solidFill>
                <a:latin typeface="Calibri" pitchFamily="34" charset="0"/>
                <a:cs typeface="Calibri" pitchFamily="34" charset="0"/>
              </a:rPr>
              <a:t> </a:t>
            </a:r>
            <a:r>
              <a:rPr lang="en-US" sz="2200" b="1" dirty="0" smtClean="0">
                <a:solidFill>
                  <a:srgbClr val="FF0000"/>
                </a:solidFill>
                <a:latin typeface="Calibri" pitchFamily="34" charset="0"/>
                <a:cs typeface="Calibri" pitchFamily="34" charset="0"/>
              </a:rPr>
              <a:t>:</a:t>
            </a:r>
            <a:endParaRPr lang="en-GB" sz="2200" b="1" dirty="0" smtClean="0">
              <a:solidFill>
                <a:srgbClr val="FF0000"/>
              </a:solidFill>
              <a:latin typeface="Calibri" pitchFamily="34" charset="0"/>
              <a:cs typeface="Calibri" pitchFamily="34" charset="0"/>
            </a:endParaRPr>
          </a:p>
          <a:p>
            <a:pPr>
              <a:buSzPts val="1800"/>
            </a:pPr>
            <a:endParaRPr lang="en-GB" sz="2200" b="1" dirty="0" smtClean="0">
              <a:solidFill>
                <a:srgbClr val="FF0000"/>
              </a:solidFill>
              <a:latin typeface="Calibri" pitchFamily="34" charset="0"/>
              <a:cs typeface="Calibri" pitchFamily="34" charset="0"/>
            </a:endParaRPr>
          </a:p>
          <a:p>
            <a:pPr>
              <a:buSzPts val="1800"/>
            </a:pPr>
            <a:r>
              <a:rPr lang="en-GB" sz="1800" b="1" dirty="0" smtClean="0">
                <a:solidFill>
                  <a:schemeClr val="tx1"/>
                </a:solidFill>
                <a:latin typeface="Calibri" pitchFamily="34" charset="0"/>
                <a:cs typeface="Calibri" pitchFamily="34" charset="0"/>
              </a:rPr>
              <a:t> </a:t>
            </a:r>
          </a:p>
          <a:p>
            <a:pPr>
              <a:buSzPts val="1800"/>
            </a:pPr>
            <a:endParaRPr lang="en-GB" sz="1800" b="1" dirty="0" smtClean="0">
              <a:solidFill>
                <a:schemeClr val="tx1"/>
              </a:solidFill>
              <a:latin typeface="Calibri" pitchFamily="34" charset="0"/>
              <a:cs typeface="Calibri" pitchFamily="34" charset="0"/>
            </a:endParaRPr>
          </a:p>
        </p:txBody>
      </p:sp>
      <p:sp>
        <p:nvSpPr>
          <p:cNvPr id="5" name="TextBox 4"/>
          <p:cNvSpPr txBox="1"/>
          <p:nvPr/>
        </p:nvSpPr>
        <p:spPr>
          <a:xfrm>
            <a:off x="363893" y="867747"/>
            <a:ext cx="8369560" cy="738664"/>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lvl="0" algn="just" fontAlgn="base"/>
            <a:endParaRPr lang="en-US" dirty="0" smtClean="0">
              <a:latin typeface="Calibri" pitchFamily="34" charset="0"/>
              <a:cs typeface="Calibri" pitchFamily="34" charset="0"/>
            </a:endParaRPr>
          </a:p>
          <a:p>
            <a:pPr algn="just"/>
            <a:endParaRPr lang="en-US" dirty="0" smtClean="0">
              <a:latin typeface="Calibri" pitchFamily="34" charset="0"/>
              <a:cs typeface="Calibri" pitchFamily="34" charset="0"/>
            </a:endParaRPr>
          </a:p>
        </p:txBody>
      </p:sp>
      <p:sp>
        <p:nvSpPr>
          <p:cNvPr id="6" name="TextBox 5"/>
          <p:cNvSpPr txBox="1"/>
          <p:nvPr/>
        </p:nvSpPr>
        <p:spPr>
          <a:xfrm>
            <a:off x="373225" y="1063689"/>
            <a:ext cx="8425542" cy="954107"/>
          </a:xfrm>
          <a:prstGeom prst="rect">
            <a:avLst/>
          </a:prstGeom>
          <a:noFill/>
        </p:spPr>
        <p:txBody>
          <a:bodyPr wrap="square" rtlCol="0">
            <a:spAutoFit/>
          </a:bodyPr>
          <a:lstStyle/>
          <a:p>
            <a:pPr algn="just"/>
            <a:endParaRPr lang="en-US" b="1" dirty="0" smtClean="0">
              <a:latin typeface="Calibri" pitchFamily="34" charset="0"/>
              <a:cs typeface="Calibri" pitchFamily="34" charset="0"/>
            </a:endParaRPr>
          </a:p>
          <a:p>
            <a:pPr algn="just"/>
            <a:endParaRPr lang="en-US" b="1" dirty="0" smtClean="0">
              <a:latin typeface="Calibri" pitchFamily="34" charset="0"/>
              <a:cs typeface="Calibri" pitchFamily="34" charset="0"/>
            </a:endParaRPr>
          </a:p>
          <a:p>
            <a:pPr algn="just"/>
            <a:endParaRPr lang="en-US" dirty="0" smtClean="0">
              <a:latin typeface="Calibri" pitchFamily="34" charset="0"/>
              <a:cs typeface="Calibri" pitchFamily="34" charset="0"/>
            </a:endParaRPr>
          </a:p>
          <a:p>
            <a:pPr algn="just"/>
            <a:endParaRPr lang="en-US" dirty="0" smtClean="0">
              <a:latin typeface="Calibri" pitchFamily="34" charset="0"/>
              <a:cs typeface="Calibri" pitchFamily="34" charset="0"/>
            </a:endParaRPr>
          </a:p>
        </p:txBody>
      </p:sp>
      <p:sp>
        <p:nvSpPr>
          <p:cNvPr id="8" name="TextBox 7"/>
          <p:cNvSpPr txBox="1"/>
          <p:nvPr/>
        </p:nvSpPr>
        <p:spPr>
          <a:xfrm>
            <a:off x="485191" y="1156997"/>
            <a:ext cx="8108302" cy="3539430"/>
          </a:xfrm>
          <a:prstGeom prst="rect">
            <a:avLst/>
          </a:prstGeom>
          <a:noFill/>
        </p:spPr>
        <p:txBody>
          <a:bodyPr wrap="square" rtlCol="0">
            <a:spAutoFit/>
          </a:bodyPr>
          <a:lstStyle/>
          <a:p>
            <a:pPr lvl="0" algn="just" fontAlgn="base"/>
            <a:r>
              <a:rPr lang="en-US" dirty="0" smtClean="0">
                <a:latin typeface="Calibri" pitchFamily="34" charset="0"/>
                <a:cs typeface="Calibri" pitchFamily="34" charset="0"/>
              </a:rPr>
              <a:t>Biosynthesis of many compounds such as enzymes, alcohols, and antibiotics take place within the bioreactor</a:t>
            </a:r>
            <a:r>
              <a:rPr lang="en-US" dirty="0" smtClean="0">
                <a:latin typeface="Calibri" pitchFamily="34" charset="0"/>
                <a:cs typeface="Calibri" pitchFamily="34" charset="0"/>
              </a:rPr>
              <a:t>.</a:t>
            </a:r>
          </a:p>
          <a:p>
            <a:pPr lvl="0" algn="just" fontAlgn="base"/>
            <a:endParaRPr lang="en-US" dirty="0" smtClean="0">
              <a:latin typeface="Calibri" pitchFamily="34" charset="0"/>
              <a:cs typeface="Calibri" pitchFamily="34" charset="0"/>
            </a:endParaRPr>
          </a:p>
          <a:p>
            <a:pPr lvl="0" algn="just" fontAlgn="base"/>
            <a:r>
              <a:rPr lang="en-US" dirty="0" smtClean="0">
                <a:latin typeface="Calibri" pitchFamily="34" charset="0"/>
                <a:cs typeface="Calibri" pitchFamily="34" charset="0"/>
              </a:rPr>
              <a:t>The products so obtained are crude and require separation, purification, and finishing, which is done under downstream processing (DSP</a:t>
            </a:r>
            <a:r>
              <a:rPr lang="en-US" dirty="0" smtClean="0">
                <a:latin typeface="Calibri" pitchFamily="34" charset="0"/>
                <a:cs typeface="Calibri" pitchFamily="34" charset="0"/>
              </a:rPr>
              <a:t>).</a:t>
            </a:r>
          </a:p>
          <a:p>
            <a:pPr lvl="0" algn="just" fontAlgn="base"/>
            <a:endParaRPr lang="en-US" dirty="0" smtClean="0">
              <a:latin typeface="Calibri" pitchFamily="34" charset="0"/>
              <a:cs typeface="Calibri" pitchFamily="34" charset="0"/>
            </a:endParaRPr>
          </a:p>
          <a:p>
            <a:pPr lvl="0" algn="just" fontAlgn="base"/>
            <a:r>
              <a:rPr lang="en-US" dirty="0" smtClean="0">
                <a:latin typeface="Calibri" pitchFamily="34" charset="0"/>
                <a:cs typeface="Calibri" pitchFamily="34" charset="0"/>
              </a:rPr>
              <a:t> </a:t>
            </a:r>
            <a:r>
              <a:rPr lang="en-US" dirty="0" smtClean="0">
                <a:latin typeface="Calibri" pitchFamily="34" charset="0"/>
                <a:cs typeface="Calibri" pitchFamily="34" charset="0"/>
              </a:rPr>
              <a:t>The processes include separation and purification. which are </a:t>
            </a:r>
            <a:r>
              <a:rPr lang="en-US" dirty="0" smtClean="0">
                <a:latin typeface="Calibri" pitchFamily="34" charset="0"/>
                <a:cs typeface="Calibri" pitchFamily="34" charset="0"/>
              </a:rPr>
              <a:t>collectively referred </a:t>
            </a:r>
            <a:r>
              <a:rPr lang="en-US" dirty="0" smtClean="0">
                <a:latin typeface="Calibri" pitchFamily="34" charset="0"/>
                <a:cs typeface="Calibri" pitchFamily="34" charset="0"/>
              </a:rPr>
              <a:t>to a s downstream </a:t>
            </a:r>
            <a:r>
              <a:rPr lang="en-US" dirty="0" smtClean="0">
                <a:latin typeface="Calibri" pitchFamily="34" charset="0"/>
                <a:cs typeface="Calibri" pitchFamily="34" charset="0"/>
              </a:rPr>
              <a:t>processing</a:t>
            </a:r>
            <a:r>
              <a:rPr lang="en-US" dirty="0" smtClean="0">
                <a:latin typeface="Calibri" pitchFamily="34" charset="0"/>
                <a:cs typeface="Calibri" pitchFamily="34" charset="0"/>
              </a:rPr>
              <a:t>. </a:t>
            </a:r>
            <a:endParaRPr lang="en-US" dirty="0" smtClean="0">
              <a:latin typeface="Calibri" pitchFamily="34" charset="0"/>
              <a:cs typeface="Calibri" pitchFamily="34" charset="0"/>
            </a:endParaRPr>
          </a:p>
          <a:p>
            <a:pPr lvl="0" algn="just" fontAlgn="base"/>
            <a:r>
              <a:rPr lang="en-US" dirty="0" smtClean="0">
                <a:latin typeface="Calibri" pitchFamily="34" charset="0"/>
                <a:cs typeface="Calibri" pitchFamily="34" charset="0"/>
              </a:rPr>
              <a:t>The product </a:t>
            </a:r>
            <a:r>
              <a:rPr lang="en-US" dirty="0" smtClean="0">
                <a:latin typeface="Calibri" pitchFamily="34" charset="0"/>
                <a:cs typeface="Calibri" pitchFamily="34" charset="0"/>
              </a:rPr>
              <a:t>has to be formulated with </a:t>
            </a:r>
            <a:r>
              <a:rPr lang="en-US" dirty="0" smtClean="0">
                <a:latin typeface="Calibri" pitchFamily="34" charset="0"/>
                <a:cs typeface="Calibri" pitchFamily="34" charset="0"/>
              </a:rPr>
              <a:t>suitable preservatives</a:t>
            </a:r>
            <a:r>
              <a:rPr lang="en-US" dirty="0" smtClean="0">
                <a:latin typeface="Calibri" pitchFamily="34" charset="0"/>
                <a:cs typeface="Calibri" pitchFamily="34" charset="0"/>
              </a:rPr>
              <a:t>. </a:t>
            </a:r>
            <a:endParaRPr lang="en-US" dirty="0" smtClean="0">
              <a:latin typeface="Calibri" pitchFamily="34" charset="0"/>
              <a:cs typeface="Calibri" pitchFamily="34" charset="0"/>
            </a:endParaRPr>
          </a:p>
          <a:p>
            <a:pPr lvl="0" algn="just" fontAlgn="base"/>
            <a:endParaRPr lang="en-US" dirty="0" smtClean="0">
              <a:latin typeface="Calibri" pitchFamily="34" charset="0"/>
              <a:cs typeface="Calibri" pitchFamily="34" charset="0"/>
            </a:endParaRPr>
          </a:p>
          <a:p>
            <a:pPr lvl="0" algn="just" fontAlgn="base"/>
            <a:r>
              <a:rPr lang="en-US" dirty="0" smtClean="0">
                <a:latin typeface="Calibri" pitchFamily="34" charset="0"/>
                <a:cs typeface="Calibri" pitchFamily="34" charset="0"/>
              </a:rPr>
              <a:t>Such </a:t>
            </a:r>
            <a:r>
              <a:rPr lang="en-US" dirty="0" smtClean="0">
                <a:latin typeface="Calibri" pitchFamily="34" charset="0"/>
                <a:cs typeface="Calibri" pitchFamily="34" charset="0"/>
              </a:rPr>
              <a:t>formulation has to undergo thorough clinical trials a s in case of drugs. </a:t>
            </a:r>
            <a:r>
              <a:rPr lang="en-US" dirty="0" smtClean="0">
                <a:latin typeface="Calibri" pitchFamily="34" charset="0"/>
                <a:cs typeface="Calibri" pitchFamily="34" charset="0"/>
              </a:rPr>
              <a:t>Strict quality </a:t>
            </a:r>
            <a:r>
              <a:rPr lang="en-US" dirty="0" smtClean="0">
                <a:latin typeface="Calibri" pitchFamily="34" charset="0"/>
                <a:cs typeface="Calibri" pitchFamily="34" charset="0"/>
              </a:rPr>
              <a:t>control testing for each </a:t>
            </a:r>
            <a:r>
              <a:rPr lang="en-US" dirty="0" smtClean="0">
                <a:latin typeface="Calibri" pitchFamily="34" charset="0"/>
                <a:cs typeface="Calibri" pitchFamily="34" charset="0"/>
              </a:rPr>
              <a:t>product </a:t>
            </a:r>
            <a:r>
              <a:rPr lang="en-US" dirty="0" smtClean="0">
                <a:latin typeface="Calibri" pitchFamily="34" charset="0"/>
                <a:cs typeface="Calibri" pitchFamily="34" charset="0"/>
              </a:rPr>
              <a:t>is also required</a:t>
            </a:r>
            <a:endParaRPr lang="en-US" dirty="0" smtClean="0">
              <a:latin typeface="Calibri" pitchFamily="34" charset="0"/>
              <a:cs typeface="Calibri" pitchFamily="34" charset="0"/>
            </a:endParaRPr>
          </a:p>
          <a:p>
            <a:pPr lvl="0" algn="just" fontAlgn="base"/>
            <a:endParaRPr lang="en-US" dirty="0" smtClean="0">
              <a:latin typeface="Calibri" pitchFamily="34" charset="0"/>
              <a:cs typeface="Calibri" pitchFamily="34" charset="0"/>
            </a:endParaRPr>
          </a:p>
          <a:p>
            <a:pPr lvl="0" algn="just" fontAlgn="base"/>
            <a:r>
              <a:rPr lang="en-US" dirty="0" smtClean="0">
                <a:latin typeface="Calibri" pitchFamily="34" charset="0"/>
                <a:cs typeface="Calibri" pitchFamily="34" charset="0"/>
              </a:rPr>
              <a:t>DSP makes a crude bio product marketable</a:t>
            </a:r>
            <a:r>
              <a:rPr lang="en-US" dirty="0" smtClean="0">
                <a:latin typeface="Calibri" pitchFamily="34" charset="0"/>
                <a:cs typeface="Calibri" pitchFamily="34" charset="0"/>
              </a:rPr>
              <a:t>.</a:t>
            </a:r>
          </a:p>
          <a:p>
            <a:pPr lvl="0" algn="just" fontAlgn="base"/>
            <a:endParaRPr lang="en-US" dirty="0" smtClean="0">
              <a:latin typeface="Calibri" pitchFamily="34" charset="0"/>
              <a:cs typeface="Calibri" pitchFamily="34" charset="0"/>
            </a:endParaRPr>
          </a:p>
          <a:p>
            <a:pPr lvl="0" algn="just" fontAlgn="base"/>
            <a:r>
              <a:rPr lang="en-US" dirty="0" smtClean="0">
                <a:latin typeface="Calibri" pitchFamily="34" charset="0"/>
                <a:cs typeface="Calibri" pitchFamily="34" charset="0"/>
              </a:rPr>
              <a:t>After such </a:t>
            </a:r>
            <a:r>
              <a:rPr lang="en-US" dirty="0" smtClean="0">
                <a:latin typeface="Calibri" pitchFamily="34" charset="0"/>
                <a:cs typeface="Calibri" pitchFamily="34" charset="0"/>
              </a:rPr>
              <a:t>proper </a:t>
            </a:r>
            <a:r>
              <a:rPr lang="en-US" dirty="0" smtClean="0">
                <a:latin typeface="Calibri" pitchFamily="34" charset="0"/>
                <a:cs typeface="Calibri" pitchFamily="34" charset="0"/>
              </a:rPr>
              <a:t> processing the product is being </a:t>
            </a:r>
            <a:r>
              <a:rPr lang="en-US" dirty="0" smtClean="0">
                <a:latin typeface="Calibri" pitchFamily="34" charset="0"/>
                <a:cs typeface="Calibri" pitchFamily="34" charset="0"/>
              </a:rPr>
              <a:t>sent to market.</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pic>
        <p:nvPicPr>
          <p:cNvPr id="76" name="Google Shape;76;p16"/>
          <p:cNvPicPr preferRelativeResize="0"/>
          <p:nvPr/>
        </p:nvPicPr>
        <p:blipFill rotWithShape="1">
          <a:blip r:embed="rId3">
            <a:alphaModFix/>
          </a:blip>
          <a:srcRect/>
          <a:stretch/>
        </p:blipFill>
        <p:spPr>
          <a:xfrm>
            <a:off x="8218350" y="150490"/>
            <a:ext cx="925650" cy="925650"/>
          </a:xfrm>
          <a:prstGeom prst="rect">
            <a:avLst/>
          </a:prstGeom>
          <a:noFill/>
          <a:ln>
            <a:noFill/>
          </a:ln>
        </p:spPr>
      </p:pic>
      <p:sp>
        <p:nvSpPr>
          <p:cNvPr id="77" name="Google Shape;77;p16"/>
          <p:cNvSpPr txBox="1"/>
          <p:nvPr/>
        </p:nvSpPr>
        <p:spPr>
          <a:xfrm>
            <a:off x="621425" y="743500"/>
            <a:ext cx="7801200" cy="3562200"/>
          </a:xfrm>
          <a:prstGeom prst="rect">
            <a:avLst/>
          </a:prstGeom>
          <a:noFill/>
          <a:ln>
            <a:noFill/>
          </a:ln>
        </p:spPr>
        <p:txBody>
          <a:bodyPr spcFirstLastPara="1" wrap="square" lIns="91425" tIns="91425" rIns="91425" bIns="91425" anchor="ctr" anchorCtr="0">
            <a:noAutofit/>
          </a:bodyPr>
          <a:lstStyle/>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a:solidFill>
                  <a:srgbClr val="000000"/>
                </a:solidFill>
                <a:latin typeface="Arial"/>
                <a:ea typeface="Arial"/>
                <a:cs typeface="Arial"/>
                <a:sym typeface="Arial"/>
              </a:rPr>
              <a:t>THANKING YOU</a:t>
            </a:r>
            <a:endParaRPr sz="4000" b="1" i="0" u="none" strike="noStrike" cap="none">
              <a:solidFill>
                <a:srgbClr val="000000"/>
              </a:solidFill>
              <a:latin typeface="Arial"/>
              <a:ea typeface="Arial"/>
              <a:cs typeface="Arial"/>
              <a:sym typeface="Arial"/>
            </a:endParaRPr>
          </a:p>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a:solidFill>
                  <a:srgbClr val="FF0000"/>
                </a:solidFill>
                <a:latin typeface="Arial"/>
                <a:ea typeface="Arial"/>
                <a:cs typeface="Arial"/>
                <a:sym typeface="Arial"/>
              </a:rPr>
              <a:t>ODM EDUCATIONAL GROUP</a:t>
            </a:r>
            <a:endParaRPr sz="4000" b="1" i="0" u="none" strike="noStrike" cap="none">
              <a:solidFill>
                <a:srgbClr val="FF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3775</TotalTime>
  <Words>404</Words>
  <Application>Microsoft Office PowerPoint</Application>
  <PresentationFormat>On-screen Show (16:9)</PresentationFormat>
  <Paragraphs>81</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Simple Light</vt:lpstr>
      <vt:lpstr>Slide 1</vt:lpstr>
      <vt:lpstr>Slide 2</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397</cp:revision>
  <dcterms:modified xsi:type="dcterms:W3CDTF">2020-07-20T04:10:11Z</dcterms:modified>
</cp:coreProperties>
</file>