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321" r:id="rId3"/>
    <p:sldId id="323" r:id="rId4"/>
    <p:sldId id="324" r:id="rId5"/>
    <p:sldId id="326" r:id="rId6"/>
    <p:sldId id="325" r:id="rId7"/>
    <p:sldId id="259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456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6-17T16:36:04.720" idx="2">
    <p:pos x="6000" y="100"/>
    <p:text>+amanrouniyar@odmegroup.org How come the website here is ODM Egroup and not ODM PS?
_Assigned to you_
-Swoyan Satyendu</p:text>
  </p:cm>
  <p:cm authorId="0" dt="2020-06-17T16:36:04.724" idx="1">
    <p:pos x="6000" y="0"/>
    <p:text>1. The logo in the centre looks bad. take it to TOP-LEFT
2. Where in ODM E Group Logo, here? 
3. What about, Closing Slide? 
Similar changes, pending in Kids World PPT as well +amanrouniyar@odmegroup.org
_Assigned to you_
-Swoyan Satyendu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45161577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77621"/>
            <a:ext cx="9144000" cy="13658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04900" y="105700"/>
            <a:ext cx="1170475" cy="11704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205274" y="1531705"/>
            <a:ext cx="8770775" cy="838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buSzPts val="3100"/>
            </a:pPr>
            <a:r>
              <a:rPr lang="en-IN" sz="3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CLONING VECTORS, COMPETENT HOST </a:t>
            </a:r>
            <a:endParaRPr lang="en-US" sz="30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endParaRPr lang="en-US" sz="28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pPr algn="ctr">
              <a:buSzPts val="3100"/>
            </a:pPr>
            <a:endParaRPr sz="29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endParaRPr sz="2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716833" y="2888979"/>
            <a:ext cx="6270172" cy="1188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b="1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/>
              <a:t>SUBJECT </a:t>
            </a:r>
            <a:r>
              <a:rPr lang="en" b="1" dirty="0"/>
              <a:t>: </a:t>
            </a:r>
            <a:r>
              <a:rPr lang="en" b="1" dirty="0" smtClean="0"/>
              <a:t>BIOLOGY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CHAPTER </a:t>
            </a:r>
            <a:r>
              <a:rPr lang="en" b="1" dirty="0" smtClean="0"/>
              <a:t>NUMBER: 11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/>
              <a:t>CHAPTER </a:t>
            </a:r>
            <a:r>
              <a:rPr lang="en" b="1" dirty="0"/>
              <a:t>NAME </a:t>
            </a:r>
            <a:r>
              <a:rPr lang="en" b="1" dirty="0" smtClean="0"/>
              <a:t>: BIOTECHNOLOGY : PRINCIPLE AND PROCESSES </a:t>
            </a:r>
            <a:endParaRPr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353065" y="648942"/>
            <a:ext cx="7130087" cy="5547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CLONING VECTORS: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893" y="867747"/>
            <a:ext cx="8369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556" y="1129003"/>
            <a:ext cx="842554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/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TRANSFORMANTS  AND NON TRANSFORMANTS :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The host cell with recombinant DNA (vector +target DNA) is known as transformants or recombinants and the host without the target DNA is called non transformants or non recombinants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It is highly required to select the transformants to carry out the genetic engineering technique , which is possible by insertional inactivation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INSERTIONAL INACTIVATION : </a:t>
            </a: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dirty="0" smtClean="0">
                <a:latin typeface="Calibri" pitchFamily="34" charset="0"/>
                <a:cs typeface="Calibri" pitchFamily="34" charset="0"/>
              </a:rPr>
            </a:br>
            <a:r>
              <a:rPr lang="en-US" dirty="0" smtClean="0">
                <a:latin typeface="Calibri" pitchFamily="34" charset="0"/>
                <a:cs typeface="Calibri" pitchFamily="34" charset="0"/>
              </a:rPr>
              <a:t>The most efficient method of screening for the presence of recombinant plasmids is based on the principle that the cloned DNA fragment disrupts the coding sequence of a gene.</a:t>
            </a: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dirty="0" smtClean="0">
                <a:latin typeface="Calibri" pitchFamily="34" charset="0"/>
                <a:cs typeface="Calibri" pitchFamily="34" charset="0"/>
              </a:rPr>
            </a:br>
            <a:r>
              <a:rPr lang="en-US" dirty="0" smtClean="0">
                <a:latin typeface="Calibri" pitchFamily="34" charset="0"/>
                <a:cs typeface="Calibri" pitchFamily="34" charset="0"/>
              </a:rPr>
              <a:t>This is termed as Insertional inactiviation.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437040" y="742249"/>
            <a:ext cx="7130087" cy="508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CLONING VECTORS:</a:t>
            </a: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893" y="867747"/>
            <a:ext cx="8369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3225" y="1063689"/>
            <a:ext cx="842554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Role of antibiotic resistance genes  in selection of  recombinants :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Suppose tet</a:t>
            </a:r>
            <a:r>
              <a:rPr lang="en-US" baseline="30000" dirty="0" smtClean="0">
                <a:latin typeface="Calibri" pitchFamily="34" charset="0"/>
                <a:cs typeface="Calibri" pitchFamily="34" charset="0"/>
              </a:rPr>
              <a:t>R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gene has Bam HI recognition site.</a:t>
            </a: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When BamHI is used for restriction, foreign DNA fragment is inserted within the tet</a:t>
            </a:r>
            <a:r>
              <a:rPr lang="en-US" baseline="30000" dirty="0" smtClean="0">
                <a:latin typeface="Calibri" pitchFamily="34" charset="0"/>
                <a:cs typeface="Calibri" pitchFamily="34" charset="0"/>
              </a:rPr>
              <a:t>R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gene.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Hence, tetracycline resistance is not present in the recombinants.</a:t>
            </a: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Recombinants will grow on the media containing amphicillin, but will die on media containing tetracycline.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On the other hand, non-recombinants will grow on medium containing amphicillin as well as on medium containing tetracycline.</a:t>
            </a: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In this way, antibiotic resistance gene helps in selecting transformants.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353065" y="648942"/>
            <a:ext cx="7130087" cy="5547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CLONING VECTORS: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893" y="867747"/>
            <a:ext cx="8369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556" y="1129003"/>
            <a:ext cx="842554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/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Alternate selectable marker : (colour plate method)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Other than antibiotic resistance genes, alternative markers can be used.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One of them is gene coding for galactosidase.</a:t>
            </a: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When foreign gene is inserted within -galactosidase gene, the enzyme -galactosidase gets inactivated (insertional inactivation).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Then the bacteria are grown on a chromogenic substrate.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Non-recombinants will produce blue - coloured colonies.</a:t>
            </a: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Recombinants will produce colourless colonies 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353065" y="648942"/>
            <a:ext cx="7130087" cy="5547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CLONING VECTORS: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893" y="867747"/>
            <a:ext cx="8369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556" y="1129003"/>
            <a:ext cx="842554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/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Cloning vectors for plants and animals :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Ti plasmid (tumour-inducing plasmid) refers to the plasmid of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Agrobacterium tumefaciens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i="1" dirty="0" smtClean="0">
                <a:latin typeface="Calibri" pitchFamily="34" charset="0"/>
                <a:cs typeface="Calibri" pitchFamily="34" charset="0"/>
              </a:rPr>
              <a:t>Agrobacterium tumefaciens</a:t>
            </a:r>
            <a:r>
              <a:rPr lang="en-US" dirty="0" smtClean="0"/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is able to deliver a piece of DNA known as ‘T-DNA” to transform normal plant cells into a tumor and direct these tumor cells to produce the chemicals required by the pathogen.</a:t>
            </a:r>
          </a:p>
          <a:p>
            <a:pPr marL="342900" lvl="1" indent="-342900" algn="just" fontAlgn="base">
              <a:buAutoNum type="alphaUcPeriod"/>
            </a:pPr>
            <a:r>
              <a:rPr lang="en-US" i="1" dirty="0" smtClean="0">
                <a:latin typeface="Calibri" pitchFamily="34" charset="0"/>
                <a:cs typeface="Calibri" pitchFamily="34" charset="0"/>
              </a:rPr>
              <a:t>tumefaciens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is a plant pathogen. It produces tumours in the plants it infects.</a:t>
            </a:r>
          </a:p>
          <a:p>
            <a:pPr marL="342900" lvl="1" indent="-342900" algn="just" fontAlgn="base">
              <a:buAutoNum type="alphaUcPeriod"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Ti plasmid can be modified into a cloning vector by removing the genes responsible for pathogenicity.</a:t>
            </a:r>
          </a:p>
          <a:p>
            <a:pPr lvl="1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Retrovirus − These are the viruses that infect animals. They produce cancers in animals.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Retroviruses can be disarmed to be used as a cloning vector.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32236" y="0"/>
            <a:ext cx="811763" cy="774441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371725" y="359694"/>
            <a:ext cx="7130087" cy="508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</a:t>
            </a:r>
            <a:r>
              <a:rPr lang="en-US" sz="2200" b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OMPETENT HOST </a:t>
            </a:r>
            <a:r>
              <a:rPr lang="en-US" sz="2200" b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893" y="867747"/>
            <a:ext cx="8369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3225" y="1063689"/>
            <a:ext cx="84255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3224" y="793102"/>
            <a:ext cx="816428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For Transformation with Recombinant DNA :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Simple chemical treatment with divalent calcium ions increases the efficiency of host cells (through cell wall pores) to take up the r-DNA plasmids.</a:t>
            </a: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   rDNA can also be transformed into host cell by incubating both on ice, followed by placing them briefly at 42</a:t>
            </a:r>
            <a:r>
              <a:rPr lang="en-US" baseline="30000" dirty="0" smtClean="0">
                <a:latin typeface="Calibri" pitchFamily="34" charset="0"/>
                <a:cs typeface="Calibri" pitchFamily="34" charset="0"/>
              </a:rPr>
              <a:t>o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C (Heat Shock), and then putting them back on ice. This enables the bacteria to take up the recombinant DNA.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 Microinjection method, rDNA is directly injected into the nucleus of  cells by using a glass micropipette.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Biolistics / Gene gun method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,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 it has been developed to introduce rDNA into mainly plant cells by using a Gene / Particle gun.  In this method, microscopic particles of gold / tungsten are coated with the DNA of interest and bombarded onto cells.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The last method uses 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“Disarmed Pathogen”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 Vectors (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Agrobacterium tumefaciens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), which when allowed to infect the cell, transfer the recombinant DNA into the host.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15049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3728</TotalTime>
  <Words>429</Words>
  <Application>Microsoft Office PowerPoint</Application>
  <PresentationFormat>On-screen Show (16:9)</PresentationFormat>
  <Paragraphs>89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Simple Light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389</cp:revision>
  <dcterms:modified xsi:type="dcterms:W3CDTF">2020-07-19T18:39:42Z</dcterms:modified>
</cp:coreProperties>
</file>