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312" r:id="rId3"/>
    <p:sldId id="321" r:id="rId4"/>
    <p:sldId id="309" r:id="rId5"/>
    <p:sldId id="319" r:id="rId6"/>
    <p:sldId id="259" r:id="rId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>
        <p:scale>
          <a:sx n="102" d="100"/>
          <a:sy n="102" d="100"/>
        </p:scale>
        <p:origin x="-456" y="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0-06-17T16:36:04.720" idx="2">
    <p:pos x="6000" y="100"/>
    <p:text>+amanrouniyar@odmegroup.org How come the website here is ODM Egroup and not ODM PS?
_Assigned to you_
-Swoyan Satyendu</p:text>
  </p:cm>
  <p:cm authorId="0" dt="2020-06-17T16:36:04.724" idx="1">
    <p:pos x="6000" y="0"/>
    <p:text>1. The logo in the centre looks bad. take it to TOP-LEFT
2. Where in ODM E Group Logo, here? 
3. What about, Closing Slide? 
Similar changes, pending in Kids World PPT as well +amanrouniyar@odmegroup.org
_Assigned to you_
-Swoyan Satyendu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="" xmlns:p14="http://schemas.microsoft.com/office/powerpoint/2010/main" val="45161577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4" name="Google Shape;74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comments" Target="../comments/commen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3777621"/>
            <a:ext cx="9144000" cy="1365879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904900" y="105700"/>
            <a:ext cx="1170475" cy="1170475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373224" y="1727647"/>
            <a:ext cx="8164286" cy="1015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>
              <a:buSzPts val="3100"/>
            </a:pPr>
            <a:r>
              <a:rPr lang="en-IN" sz="30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BIOPIRACY  &amp; CONTROVERSIES IN INDIA ,</a:t>
            </a:r>
            <a:endParaRPr lang="en-US" sz="2800" b="1" dirty="0" smtClean="0">
              <a:latin typeface="Arial Black" pitchFamily="34" charset="0"/>
            </a:endParaRPr>
          </a:p>
          <a:p>
            <a:pPr algn="ctr">
              <a:buSzPts val="3100"/>
            </a:pPr>
            <a:r>
              <a:rPr lang="en-IN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PATENT </a:t>
            </a:r>
            <a:endParaRPr lang="en-US" sz="2800" b="1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sz="2800" b="1" dirty="0" smtClean="0">
                <a:latin typeface="Calibri" pitchFamily="34" charset="0"/>
                <a:cs typeface="Calibri" pitchFamily="34" charset="0"/>
              </a:rPr>
              <a:t>	                            </a:t>
            </a:r>
            <a:endParaRPr lang="en-US" sz="2500" b="1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sz="2800" b="1" dirty="0" smtClean="0">
                <a:latin typeface="Calibri" pitchFamily="34" charset="0"/>
                <a:cs typeface="Calibri" pitchFamily="34" charset="0"/>
              </a:rPr>
              <a:t>	</a:t>
            </a:r>
          </a:p>
          <a:p>
            <a:endParaRPr lang="en-US" sz="2800" b="1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sz="2800" b="1" dirty="0" smtClean="0">
                <a:latin typeface="Calibri" pitchFamily="34" charset="0"/>
                <a:cs typeface="Calibri" pitchFamily="34" charset="0"/>
              </a:rPr>
              <a:t>	</a:t>
            </a:r>
          </a:p>
          <a:p>
            <a:pPr algn="ctr">
              <a:buSzPts val="3100"/>
            </a:pPr>
            <a:endParaRPr sz="2900" b="1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00"/>
              <a:buFont typeface="Arial"/>
              <a:buNone/>
            </a:pPr>
            <a:endParaRPr sz="25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2024742" y="3000946"/>
            <a:ext cx="5999585" cy="11884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" b="1" dirty="0" smtClean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 smtClean="0"/>
              <a:t>SUBJECT </a:t>
            </a:r>
            <a:r>
              <a:rPr lang="en" b="1" dirty="0"/>
              <a:t>: </a:t>
            </a:r>
            <a:r>
              <a:rPr lang="en" b="1" dirty="0" smtClean="0"/>
              <a:t>BIOLOGY</a:t>
            </a:r>
            <a:endParaRPr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/>
              <a:t>CHAPTER NUMBER</a:t>
            </a:r>
            <a:r>
              <a:rPr lang="en" b="1" dirty="0" smtClean="0"/>
              <a:t>: 12</a:t>
            </a:r>
          </a:p>
          <a:p>
            <a:pPr lvl="0"/>
            <a:r>
              <a:rPr lang="en" b="1" dirty="0" smtClean="0"/>
              <a:t>CHAPTER </a:t>
            </a:r>
            <a:r>
              <a:rPr lang="en" b="1" dirty="0"/>
              <a:t>NAME </a:t>
            </a:r>
            <a:r>
              <a:rPr lang="en" b="1" dirty="0" smtClean="0"/>
              <a:t>: </a:t>
            </a:r>
            <a:r>
              <a:rPr lang="en-US" b="1" dirty="0" smtClean="0">
                <a:latin typeface="+mn-lt"/>
              </a:rPr>
              <a:t>BIOTECHNOLOGY AND ITS APPLICATIONS </a:t>
            </a:r>
            <a:r>
              <a:rPr lang="en" b="1" dirty="0" smtClean="0">
                <a:latin typeface="+mn-lt"/>
              </a:rPr>
              <a:t> </a:t>
            </a:r>
            <a:endParaRPr b="1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18350" y="0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362393" y="928860"/>
            <a:ext cx="7130087" cy="5453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SzPts val="1800"/>
            </a:pPr>
            <a:r>
              <a:rPr lang="en-IN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IN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BIOPIRACY  &amp; CONTROVERSIES IN INDIA</a:t>
            </a:r>
            <a:r>
              <a:rPr lang="en-IN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:</a:t>
            </a:r>
          </a:p>
          <a:p>
            <a:pPr>
              <a:buSzPts val="1800"/>
            </a:pPr>
            <a:endParaRPr lang="en-GB" sz="18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>
              <a:buSzPts val="1800"/>
            </a:pPr>
            <a:endParaRPr lang="en-GB" sz="2200" b="1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>
              <a:buSzPts val="1800"/>
            </a:pPr>
            <a:r>
              <a:rPr lang="en-GB" sz="1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>
              <a:buSzPts val="1800"/>
            </a:pPr>
            <a:endParaRPr lang="en-GB" sz="18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3893" y="1138335"/>
            <a:ext cx="83695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400050" indent="-400050" algn="just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400050" indent="-400050" algn="just"/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0545" y="1399590"/>
            <a:ext cx="8136295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fontAlgn="base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algn="just" fontAlgn="base"/>
            <a:r>
              <a:rPr lang="en-US" dirty="0" smtClean="0">
                <a:latin typeface="Calibri" pitchFamily="34" charset="0"/>
                <a:cs typeface="Calibri" pitchFamily="34" charset="0"/>
              </a:rPr>
              <a:t>Use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of bio-resources by MNCs and other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organizations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without proper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authorization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from countries and people concerned without compensatory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payment.</a:t>
            </a:r>
          </a:p>
          <a:p>
            <a:pPr lvl="0" algn="just" fontAlgn="base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algn="just" fontAlgn="base"/>
            <a:r>
              <a:rPr lang="en-US" dirty="0" smtClean="0">
                <a:latin typeface="Calibri" pitchFamily="34" charset="0"/>
                <a:cs typeface="Calibri" pitchFamily="34" charset="0"/>
              </a:rPr>
              <a:t>Industrialized and developed nations are economically rich, but poor in biodiversity while opposite prevails for developing nations.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algn="just" fontAlgn="base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algn="just" fontAlgn="base"/>
            <a:r>
              <a:rPr lang="en-US" dirty="0" smtClean="0">
                <a:latin typeface="Calibri" pitchFamily="34" charset="0"/>
                <a:cs typeface="Calibri" pitchFamily="34" charset="0"/>
              </a:rPr>
              <a:t>Therefore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, developed countries exploit traditional knowledge and resources of poor countries for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commercialization.</a:t>
            </a:r>
          </a:p>
          <a:p>
            <a:pPr lvl="0" algn="just" fontAlgn="base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algn="just" fontAlgn="base"/>
            <a:r>
              <a:rPr lang="en-US" dirty="0" smtClean="0">
                <a:latin typeface="Calibri" pitchFamily="34" charset="0"/>
                <a:cs typeface="Calibri" pitchFamily="34" charset="0"/>
              </a:rPr>
              <a:t>This is a matter of injustice since inadequate compensation and benefit sharing is given to poor countries in return. Therefore, steps should be taken by developing countries to prevent this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exploitation .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fontAlgn="base"/>
            <a:endParaRPr lang="en-US" b="1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18350" y="0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334403" y="1012835"/>
            <a:ext cx="7130087" cy="5453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SzPts val="1800"/>
            </a:pPr>
            <a:r>
              <a:rPr lang="en-IN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IN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BIOPIRACY  &amp; CONTROVERSIES IN INDIA</a:t>
            </a:r>
            <a:r>
              <a:rPr lang="en-IN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:</a:t>
            </a:r>
            <a:endParaRPr lang="en-GB" sz="2200" b="1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>
              <a:buSzPts val="1800"/>
            </a:pPr>
            <a:r>
              <a:rPr lang="en-GB" sz="1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>
              <a:buSzPts val="1800"/>
            </a:pPr>
            <a:endParaRPr lang="en-GB" sz="18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3224" y="877077"/>
            <a:ext cx="83695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400050" indent="-400050" algn="just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400050" indent="-400050" algn="just"/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1215" y="1604864"/>
            <a:ext cx="8490858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algn="just" fontAlgn="base"/>
            <a:r>
              <a:rPr lang="en-US" dirty="0" smtClean="0">
                <a:latin typeface="Calibri" pitchFamily="34" charset="0"/>
                <a:cs typeface="Calibri" pitchFamily="34" charset="0"/>
              </a:rPr>
              <a:t>In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1997, an American company got patent rights on Basmati rice through the US Patent and Trademark Office. 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algn="just" fontAlgn="base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algn="just" fontAlgn="base"/>
            <a:r>
              <a:rPr lang="en-US" dirty="0" smtClean="0">
                <a:latin typeface="Calibri" pitchFamily="34" charset="0"/>
                <a:cs typeface="Calibri" pitchFamily="34" charset="0"/>
              </a:rPr>
              <a:t>This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allowed the company to sell a ‘new variety of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Basmati’ ,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in the US and abroad. 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algn="just" fontAlgn="base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fontAlgn="base"/>
            <a:r>
              <a:rPr lang="en-US" dirty="0" smtClean="0">
                <a:latin typeface="Calibri" pitchFamily="34" charset="0"/>
                <a:cs typeface="Calibri" pitchFamily="34" charset="0"/>
              </a:rPr>
              <a:t>This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‘new’ variety of Basmati had actually been derived from Indian farmer’s varieties. Indian Basmati was crossed with semi-dwarf varieties and claimed as an invention or a novelty.</a:t>
            </a:r>
            <a:br>
              <a:rPr lang="en-US" dirty="0" smtClean="0">
                <a:latin typeface="Calibri" pitchFamily="34" charset="0"/>
                <a:cs typeface="Calibri" pitchFamily="34" charset="0"/>
              </a:rPr>
            </a:br>
            <a:r>
              <a:rPr lang="en-US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en-US" dirty="0" smtClean="0">
                <a:latin typeface="Calibri" pitchFamily="34" charset="0"/>
                <a:cs typeface="Calibri" pitchFamily="34" charset="0"/>
              </a:rPr>
            </a:br>
            <a:r>
              <a:rPr lang="en-US" dirty="0" smtClean="0">
                <a:latin typeface="Calibri" pitchFamily="34" charset="0"/>
                <a:cs typeface="Calibri" pitchFamily="34" charset="0"/>
              </a:rPr>
              <a:t>Several attempts have also been made to patent uses, products and processes based on Indian traditional herbal medicines, e.g., turmeric and neem.</a:t>
            </a:r>
          </a:p>
          <a:p>
            <a:pPr lvl="0" fontAlgn="base"/>
            <a:endParaRPr lang="en-US" b="1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18350" y="0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465031" y="695598"/>
            <a:ext cx="7512642" cy="7599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SzPts val="1800"/>
            </a:pPr>
            <a:endParaRPr lang="en-GB" sz="2200" b="1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>
              <a:buSzPts val="1800"/>
            </a:pPr>
            <a:r>
              <a:rPr lang="en-GB" sz="1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>
              <a:buSzPts val="1800"/>
            </a:pPr>
            <a:endParaRPr lang="en-GB" sz="18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5902" y="1446245"/>
            <a:ext cx="846286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A patent is the right granted by a government to an inventor to prevent others from making commercial use of his invention.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Now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, patents are granted for biological entities and for products derived from biological resources. 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 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Primarily industrialized countries like U.S.A, Japan and members of European Union are awarding biopatents.</a:t>
            </a:r>
          </a:p>
          <a:p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 T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his biopatents are generally awarded for strains of micro organism, modified strains of plants and animals, DNA sequences,  and various applications.</a:t>
            </a:r>
          </a:p>
          <a:p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/>
            <a:r>
              <a:rPr lang="en-US" dirty="0" smtClean="0">
                <a:latin typeface="Calibri" pitchFamily="34" charset="0"/>
                <a:cs typeface="Calibri" pitchFamily="34" charset="0"/>
              </a:rPr>
              <a:t>The Indian parliament has recently introduced second amendment of Indian patents bill to deal with these issues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.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en-US" dirty="0" smtClean="0">
                <a:latin typeface="Calibri" pitchFamily="34" charset="0"/>
                <a:cs typeface="Calibri" pitchFamily="34" charset="0"/>
              </a:rPr>
            </a:br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2555" y="839756"/>
            <a:ext cx="64847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PATENT</a:t>
            </a:r>
            <a:r>
              <a:rPr lang="en-IN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: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18350" y="0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465031" y="695598"/>
            <a:ext cx="7512642" cy="7599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SzPts val="1800"/>
            </a:pPr>
            <a:endParaRPr lang="en-GB" sz="2200" b="1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>
              <a:buSzPts val="1800"/>
            </a:pPr>
            <a:r>
              <a:rPr lang="en-GB" sz="1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>
              <a:buSzPts val="1800"/>
            </a:pPr>
            <a:endParaRPr lang="en-GB" sz="18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1887" y="1455576"/>
            <a:ext cx="8462865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fontAlgn="base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algn="just" fontAlgn="base"/>
            <a:r>
              <a:rPr lang="en-US" dirty="0" smtClean="0">
                <a:latin typeface="Calibri" pitchFamily="34" charset="0"/>
                <a:cs typeface="Calibri" pitchFamily="34" charset="0"/>
              </a:rPr>
              <a:t>Bio patent system allows private monopoly rights over cells, genes, animals and plants.</a:t>
            </a:r>
          </a:p>
          <a:p>
            <a:pPr lvl="0" algn="just" fontAlgn="base"/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algn="just" fontAlgn="base"/>
            <a:r>
              <a:rPr lang="en-US" dirty="0" smtClean="0">
                <a:latin typeface="Calibri" pitchFamily="34" charset="0"/>
                <a:cs typeface="Calibri" pitchFamily="34" charset="0"/>
              </a:rPr>
              <a:t>It means that people will not share vital research information because they are afraid that it will be patented by som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eone  else.</a:t>
            </a:r>
          </a:p>
          <a:p>
            <a:pPr lvl="0" algn="just" fontAlgn="base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algn="just" fontAlgn="base"/>
            <a:r>
              <a:rPr lang="en-US" dirty="0" smtClean="0">
                <a:latin typeface="Calibri" pitchFamily="34" charset="0"/>
                <a:cs typeface="Calibri" pitchFamily="34" charset="0"/>
              </a:rPr>
              <a:t>The people will not conduct research in areas that are dominated by patents.</a:t>
            </a:r>
          </a:p>
          <a:p>
            <a:pPr lvl="0" algn="just" fontAlgn="base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algn="just" fontAlgn="base"/>
            <a:r>
              <a:rPr lang="en-US" dirty="0" smtClean="0">
                <a:latin typeface="Calibri" pitchFamily="34" charset="0"/>
                <a:cs typeface="Calibri" pitchFamily="34" charset="0"/>
              </a:rPr>
              <a:t>The important advantages of biopatents is that they are a direct incentive for genetic engineering.</a:t>
            </a:r>
          </a:p>
          <a:p>
            <a:pPr lvl="0" algn="just" fontAlgn="base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algn="just" fontAlgn="base"/>
            <a:r>
              <a:rPr lang="en-US" dirty="0" smtClean="0">
                <a:latin typeface="Calibri" pitchFamily="34" charset="0"/>
                <a:cs typeface="Calibri" pitchFamily="34" charset="0"/>
              </a:rPr>
              <a:t>It also helps in economic growth.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3895" y="961053"/>
            <a:ext cx="64847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IN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SIGNIFICANCE  OF BIO</a:t>
            </a:r>
            <a:r>
              <a:rPr lang="en-IN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PATENTS </a:t>
            </a:r>
            <a:r>
              <a:rPr lang="en-US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: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Google Shape;76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18350" y="150490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77" name="Google Shape;77;p16"/>
          <p:cNvSpPr txBox="1"/>
          <p:nvPr/>
        </p:nvSpPr>
        <p:spPr>
          <a:xfrm>
            <a:off x="621425" y="743500"/>
            <a:ext cx="7801200" cy="35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" sz="4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THANKING YOU</a:t>
            </a:r>
            <a:endParaRPr sz="4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" sz="40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ODM EDUCATIONAL GROUP</a:t>
            </a:r>
            <a:endParaRPr sz="40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3752</TotalTime>
  <Words>275</Words>
  <Application>Microsoft Office PowerPoint</Application>
  <PresentationFormat>On-screen Show (16:9)</PresentationFormat>
  <Paragraphs>59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Simple Light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415</cp:revision>
  <dcterms:modified xsi:type="dcterms:W3CDTF">2020-07-21T16:11:46Z</dcterms:modified>
</cp:coreProperties>
</file>