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7"/>
  </p:notesMasterIdLst>
  <p:sldIdLst>
    <p:sldId id="256" r:id="rId2"/>
    <p:sldId id="309" r:id="rId3"/>
    <p:sldId id="312" r:id="rId4"/>
    <p:sldId id="311" r:id="rId5"/>
    <p:sldId id="259" r:id="rId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p:scale>
          <a:sx n="102" d="100"/>
          <a:sy n="102" d="100"/>
        </p:scale>
        <p:origin x="-456" y="90"/>
      </p:cViewPr>
      <p:guideLst>
        <p:guide orient="horz" pos="162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6-17T16:36:04.720" idx="2">
    <p:pos x="6000" y="100"/>
    <p:text>+amanrouniyar@odmegroup.org How come the website here is ODM Egroup and not ODM PS?
_Assigned to you_
-Swoyan Satyendu</p:text>
  </p:cm>
  <p:cm authorId="0" dt="2020-06-17T16:36:04.724" idx="1">
    <p:pos x="6000" y="0"/>
    <p:text>1. The logo in the centre looks bad. take it to TOP-LEFT
2. Where in ODM E Group Logo, here? 
3. What about, Closing Slide? 
Similar changes, pending in Kids World PPT as well +amanrouniyar@odmegroup.org
_Assigned to you_
-Swoyan Satyendu</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 xmlns:p14="http://schemas.microsoft.com/office/powerpoint/2010/main" val="45161577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4" name="Google Shape;7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9"/>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a:stretch/>
        </p:blipFill>
        <p:spPr>
          <a:xfrm>
            <a:off x="0" y="3777621"/>
            <a:ext cx="9144000" cy="1365879"/>
          </a:xfrm>
          <a:prstGeom prst="rect">
            <a:avLst/>
          </a:prstGeom>
          <a:noFill/>
          <a:ln>
            <a:noFill/>
          </a:ln>
        </p:spPr>
      </p:pic>
      <p:pic>
        <p:nvPicPr>
          <p:cNvPr id="55" name="Google Shape;55;p13"/>
          <p:cNvPicPr preferRelativeResize="0"/>
          <p:nvPr/>
        </p:nvPicPr>
        <p:blipFill rotWithShape="1">
          <a:blip r:embed="rId4">
            <a:alphaModFix/>
          </a:blip>
          <a:srcRect/>
          <a:stretch/>
        </p:blipFill>
        <p:spPr>
          <a:xfrm>
            <a:off x="7904900" y="105700"/>
            <a:ext cx="1170475" cy="1170475"/>
          </a:xfrm>
          <a:prstGeom prst="rect">
            <a:avLst/>
          </a:prstGeom>
          <a:noFill/>
          <a:ln>
            <a:noFill/>
          </a:ln>
        </p:spPr>
      </p:pic>
      <p:sp>
        <p:nvSpPr>
          <p:cNvPr id="56" name="Google Shape;56;p13"/>
          <p:cNvSpPr txBox="1"/>
          <p:nvPr/>
        </p:nvSpPr>
        <p:spPr>
          <a:xfrm>
            <a:off x="1726164" y="1783631"/>
            <a:ext cx="4879910" cy="763626"/>
          </a:xfrm>
          <a:prstGeom prst="rect">
            <a:avLst/>
          </a:prstGeom>
          <a:noFill/>
          <a:ln>
            <a:noFill/>
          </a:ln>
        </p:spPr>
        <p:txBody>
          <a:bodyPr spcFirstLastPara="1" wrap="square" lIns="91425" tIns="91425" rIns="91425" bIns="91425" anchor="t" anchorCtr="0">
            <a:noAutofit/>
          </a:bodyPr>
          <a:lstStyle/>
          <a:p>
            <a:r>
              <a:rPr lang="en-US" sz="3000" b="1" dirty="0" smtClean="0">
                <a:solidFill>
                  <a:srgbClr val="FF0000"/>
                </a:solidFill>
                <a:latin typeface="Calibri" pitchFamily="34" charset="0"/>
                <a:cs typeface="Calibri" pitchFamily="34" charset="0"/>
              </a:rPr>
              <a:t>ADAPTATION AND ITS TYPES</a:t>
            </a:r>
            <a:r>
              <a:rPr lang="en-US" sz="2800" b="1" dirty="0" smtClean="0">
                <a:latin typeface="Calibri" pitchFamily="34" charset="0"/>
                <a:cs typeface="Calibri" pitchFamily="34" charset="0"/>
              </a:rPr>
              <a:t>	</a:t>
            </a:r>
          </a:p>
          <a:p>
            <a:endParaRPr lang="en-US" sz="2800" b="1" dirty="0" smtClean="0">
              <a:latin typeface="Calibri" pitchFamily="34" charset="0"/>
              <a:cs typeface="Calibri" pitchFamily="34" charset="0"/>
            </a:endParaRPr>
          </a:p>
          <a:p>
            <a:r>
              <a:rPr lang="en-US" sz="2800" b="1" dirty="0" smtClean="0">
                <a:latin typeface="Calibri" pitchFamily="34" charset="0"/>
                <a:cs typeface="Calibri" pitchFamily="34" charset="0"/>
              </a:rPr>
              <a:t>	</a:t>
            </a:r>
          </a:p>
          <a:p>
            <a:pPr algn="ctr">
              <a:buSzPts val="3100"/>
            </a:pPr>
            <a:endParaRPr sz="2900" b="1" i="0" u="none" strike="noStrike" cap="none">
              <a:solidFill>
                <a:srgbClr val="FF0000"/>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3100"/>
              <a:buFont typeface="Arial"/>
              <a:buNone/>
            </a:pPr>
            <a:endParaRPr sz="2500" b="0" i="0" u="none" strike="noStrike" cap="none">
              <a:solidFill>
                <a:srgbClr val="000000"/>
              </a:solidFill>
              <a:latin typeface="Calibri"/>
              <a:ea typeface="Calibri"/>
              <a:cs typeface="Calibri"/>
              <a:sym typeface="Calibri"/>
            </a:endParaRPr>
          </a:p>
        </p:txBody>
      </p:sp>
      <p:sp>
        <p:nvSpPr>
          <p:cNvPr id="57" name="Google Shape;57;p13"/>
          <p:cNvSpPr txBox="1"/>
          <p:nvPr/>
        </p:nvSpPr>
        <p:spPr>
          <a:xfrm>
            <a:off x="1894113" y="2972954"/>
            <a:ext cx="5999585" cy="1188499"/>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lang="en" b="1" dirty="0" smtClean="0"/>
          </a:p>
          <a:p>
            <a:pPr marL="0" lvl="0" indent="0" algn="l" rtl="0">
              <a:spcBef>
                <a:spcPts val="0"/>
              </a:spcBef>
              <a:spcAft>
                <a:spcPts val="0"/>
              </a:spcAft>
              <a:buNone/>
            </a:pPr>
            <a:r>
              <a:rPr lang="en" b="1" dirty="0" smtClean="0"/>
              <a:t>SUBJECT </a:t>
            </a:r>
            <a:r>
              <a:rPr lang="en" b="1" dirty="0"/>
              <a:t>: </a:t>
            </a:r>
            <a:r>
              <a:rPr lang="en" b="1" dirty="0" smtClean="0"/>
              <a:t>BIOLOGY</a:t>
            </a:r>
            <a:endParaRPr b="1"/>
          </a:p>
          <a:p>
            <a:pPr marL="0" lvl="0" indent="0" algn="l" rtl="0">
              <a:spcBef>
                <a:spcPts val="0"/>
              </a:spcBef>
              <a:spcAft>
                <a:spcPts val="0"/>
              </a:spcAft>
              <a:buNone/>
            </a:pPr>
            <a:r>
              <a:rPr lang="en" b="1" dirty="0"/>
              <a:t>CHAPTER NUMBER</a:t>
            </a:r>
            <a:r>
              <a:rPr lang="en" b="1" dirty="0" smtClean="0"/>
              <a:t>: 13</a:t>
            </a:r>
          </a:p>
          <a:p>
            <a:pPr marL="0" lvl="0" indent="0" algn="l" rtl="0">
              <a:spcBef>
                <a:spcPts val="0"/>
              </a:spcBef>
              <a:spcAft>
                <a:spcPts val="0"/>
              </a:spcAft>
              <a:buNone/>
            </a:pPr>
            <a:r>
              <a:rPr lang="en" b="1" dirty="0" smtClean="0"/>
              <a:t>CHAPTER </a:t>
            </a:r>
            <a:r>
              <a:rPr lang="en" b="1" dirty="0"/>
              <a:t>NAME </a:t>
            </a:r>
            <a:r>
              <a:rPr lang="en" b="1" dirty="0" smtClean="0"/>
              <a:t>: ORGANISMA AND POPULATION </a:t>
            </a:r>
            <a:endParaRPr b="1"/>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8350" y="0"/>
            <a:ext cx="925650" cy="925650"/>
          </a:xfrm>
          <a:prstGeom prst="rect">
            <a:avLst/>
          </a:prstGeom>
          <a:noFill/>
          <a:ln>
            <a:noFill/>
          </a:ln>
        </p:spPr>
      </p:pic>
      <p:sp>
        <p:nvSpPr>
          <p:cNvPr id="63" name="Google Shape;63;p14"/>
          <p:cNvSpPr txBox="1"/>
          <p:nvPr/>
        </p:nvSpPr>
        <p:spPr>
          <a:xfrm>
            <a:off x="343733" y="639613"/>
            <a:ext cx="7130087" cy="508053"/>
          </a:xfrm>
          <a:prstGeom prst="rect">
            <a:avLst/>
          </a:prstGeom>
          <a:noFill/>
          <a:ln>
            <a:noFill/>
          </a:ln>
        </p:spPr>
        <p:txBody>
          <a:bodyPr spcFirstLastPara="1" wrap="square" lIns="91425" tIns="91425" rIns="91425" bIns="91425" anchor="t" anchorCtr="0">
            <a:noAutofit/>
          </a:bodyPr>
          <a:lstStyle/>
          <a:p>
            <a:pPr>
              <a:buSzPts val="1800"/>
            </a:pPr>
            <a:r>
              <a:rPr lang="en-US" sz="1800" b="1" dirty="0" smtClean="0">
                <a:solidFill>
                  <a:srgbClr val="FF0000"/>
                </a:solidFill>
                <a:latin typeface="Calibri" pitchFamily="34" charset="0"/>
                <a:cs typeface="Calibri" pitchFamily="34" charset="0"/>
              </a:rPr>
              <a:t>ADAPTATION</a:t>
            </a:r>
            <a:endParaRPr lang="en-GB" sz="1800" b="1" dirty="0" smtClean="0">
              <a:solidFill>
                <a:schemeClr val="tx1"/>
              </a:solidFill>
              <a:latin typeface="Calibri" pitchFamily="34" charset="0"/>
              <a:cs typeface="Calibri" pitchFamily="34" charset="0"/>
            </a:endParaRPr>
          </a:p>
        </p:txBody>
      </p:sp>
      <p:sp>
        <p:nvSpPr>
          <p:cNvPr id="5" name="TextBox 4"/>
          <p:cNvSpPr txBox="1"/>
          <p:nvPr/>
        </p:nvSpPr>
        <p:spPr>
          <a:xfrm>
            <a:off x="354562" y="1063690"/>
            <a:ext cx="8369560" cy="3108543"/>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A number of marine invertebrate and fish live in temperature always less than zero and some lives in great depth in ocean where pressure is very high .</a:t>
            </a: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Due to array of biochemical adaptations the lungs of these creatures are completely compressible, meaning that they can force all of the gases in their lungs into their bloodstream and muscles.</a:t>
            </a:r>
          </a:p>
          <a:p>
            <a:pPr algn="just"/>
            <a:r>
              <a:rPr lang="en-US" dirty="0" smtClean="0">
                <a:latin typeface="Calibri" pitchFamily="34" charset="0"/>
                <a:cs typeface="Calibri" pitchFamily="34" charset="0"/>
              </a:rPr>
              <a:t>Some  do not possess air sacs.</a:t>
            </a: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Likewise in low subzero temperature , fishes survive due to presence of antifreeze solutes like antifreeze protein and glycerol .</a:t>
            </a: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 In some other fishes ice nucleating proteins cause ice formation in extracellular spaces.</a:t>
            </a:r>
          </a:p>
          <a:p>
            <a:pPr algn="just"/>
            <a:r>
              <a:rPr lang="en-US" dirty="0" smtClean="0">
                <a:latin typeface="Calibri" pitchFamily="34" charset="0"/>
                <a:cs typeface="Calibri" pitchFamily="34" charset="0"/>
              </a:rPr>
              <a:t>As ice formation is prevented the animal remain active.</a:t>
            </a:r>
          </a:p>
          <a:p>
            <a:pPr algn="just"/>
            <a:endParaRPr lang="en-US"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8350" y="0"/>
            <a:ext cx="925650" cy="925650"/>
          </a:xfrm>
          <a:prstGeom prst="rect">
            <a:avLst/>
          </a:prstGeom>
          <a:noFill/>
          <a:ln>
            <a:noFill/>
          </a:ln>
        </p:spPr>
      </p:pic>
      <p:sp>
        <p:nvSpPr>
          <p:cNvPr id="63" name="Google Shape;63;p14"/>
          <p:cNvSpPr txBox="1"/>
          <p:nvPr/>
        </p:nvSpPr>
        <p:spPr>
          <a:xfrm>
            <a:off x="455700" y="1059491"/>
            <a:ext cx="7130087" cy="508053"/>
          </a:xfrm>
          <a:prstGeom prst="rect">
            <a:avLst/>
          </a:prstGeom>
          <a:noFill/>
          <a:ln>
            <a:noFill/>
          </a:ln>
        </p:spPr>
        <p:txBody>
          <a:bodyPr spcFirstLastPara="1" wrap="square" lIns="91425" tIns="91425" rIns="91425" bIns="91425" anchor="t" anchorCtr="0">
            <a:noAutofit/>
          </a:bodyPr>
          <a:lstStyle/>
          <a:p>
            <a:pPr>
              <a:buSzPts val="1800"/>
            </a:pPr>
            <a:r>
              <a:rPr lang="en-US" sz="1800" b="1" dirty="0" smtClean="0">
                <a:solidFill>
                  <a:srgbClr val="FF0000"/>
                </a:solidFill>
                <a:latin typeface="Calibri" pitchFamily="34" charset="0"/>
                <a:cs typeface="Calibri" pitchFamily="34" charset="0"/>
              </a:rPr>
              <a:t>ADAPTATION</a:t>
            </a:r>
            <a:endParaRPr lang="en-GB" sz="1800" b="1" dirty="0" smtClean="0">
              <a:solidFill>
                <a:schemeClr val="tx1"/>
              </a:solidFill>
              <a:latin typeface="Calibri" pitchFamily="34" charset="0"/>
              <a:cs typeface="Calibri" pitchFamily="34" charset="0"/>
            </a:endParaRPr>
          </a:p>
        </p:txBody>
      </p:sp>
      <p:sp>
        <p:nvSpPr>
          <p:cNvPr id="5" name="TextBox 4"/>
          <p:cNvSpPr txBox="1"/>
          <p:nvPr/>
        </p:nvSpPr>
        <p:spPr>
          <a:xfrm>
            <a:off x="429207" y="1184988"/>
            <a:ext cx="8369560" cy="523220"/>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algn="just"/>
            <a:endParaRPr lang="en-US" dirty="0" smtClean="0">
              <a:latin typeface="Calibri" pitchFamily="34" charset="0"/>
              <a:cs typeface="Calibri" pitchFamily="34" charset="0"/>
            </a:endParaRPr>
          </a:p>
        </p:txBody>
      </p:sp>
      <p:sp>
        <p:nvSpPr>
          <p:cNvPr id="6" name="Rectangle 5"/>
          <p:cNvSpPr/>
          <p:nvPr/>
        </p:nvSpPr>
        <p:spPr>
          <a:xfrm>
            <a:off x="447869" y="1464906"/>
            <a:ext cx="7847045" cy="2677656"/>
          </a:xfrm>
          <a:prstGeom prst="rect">
            <a:avLst/>
          </a:prstGeom>
        </p:spPr>
        <p:txBody>
          <a:bodyPr wrap="square">
            <a:spAutoFit/>
          </a:bodyPr>
          <a:lstStyle/>
          <a:p>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In most animals metabolic reactions and hence all the physiological functions proceed optimally in a narrow temperature range (in humans. it is 30</a:t>
            </a:r>
            <a:r>
              <a:rPr lang="en-US" baseline="30000" dirty="0" smtClean="0">
                <a:latin typeface="Calibri" pitchFamily="34" charset="0"/>
                <a:cs typeface="Calibri" pitchFamily="34" charset="0"/>
              </a:rPr>
              <a:t>0</a:t>
            </a:r>
            <a:r>
              <a:rPr lang="en-US" dirty="0" smtClean="0">
                <a:latin typeface="Calibri" pitchFamily="34" charset="0"/>
                <a:cs typeface="Calibri" pitchFamily="34" charset="0"/>
              </a:rPr>
              <a:t>C). </a:t>
            </a: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But there are microbes (archaebacteria) that flourish in hot springs .and deep sea hydrothermal vents where temperatures far exceed 100°C.</a:t>
            </a: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They have special enzyme and plasma membrane constituents that enable them to metabolise comfortably at such high temperature.</a:t>
            </a: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The enzymes are called thermostable enzyme ,one such e.g. is </a:t>
            </a:r>
            <a:r>
              <a:rPr lang="en-US" i="1" dirty="0" smtClean="0">
                <a:latin typeface="Calibri" pitchFamily="34" charset="0"/>
                <a:cs typeface="Calibri" pitchFamily="34" charset="0"/>
              </a:rPr>
              <a:t>Thermus aquaticus .</a:t>
            </a:r>
          </a:p>
          <a:p>
            <a:endParaRPr lang="en-US" i="1"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8350" y="0"/>
            <a:ext cx="925650" cy="925650"/>
          </a:xfrm>
          <a:prstGeom prst="rect">
            <a:avLst/>
          </a:prstGeom>
          <a:noFill/>
          <a:ln>
            <a:noFill/>
          </a:ln>
        </p:spPr>
      </p:pic>
      <p:sp>
        <p:nvSpPr>
          <p:cNvPr id="63" name="Google Shape;63;p14"/>
          <p:cNvSpPr txBox="1"/>
          <p:nvPr/>
        </p:nvSpPr>
        <p:spPr>
          <a:xfrm>
            <a:off x="427708" y="452997"/>
            <a:ext cx="7130087" cy="825295"/>
          </a:xfrm>
          <a:prstGeom prst="rect">
            <a:avLst/>
          </a:prstGeom>
          <a:noFill/>
          <a:ln>
            <a:noFill/>
          </a:ln>
        </p:spPr>
        <p:txBody>
          <a:bodyPr spcFirstLastPara="1" wrap="square" lIns="91425" tIns="91425" rIns="91425" bIns="91425" anchor="t" anchorCtr="0">
            <a:noAutofit/>
          </a:bodyPr>
          <a:lstStyle/>
          <a:p>
            <a:pPr>
              <a:buSzPts val="1800"/>
            </a:pPr>
            <a:r>
              <a:rPr lang="en-US" sz="2400" b="1" dirty="0" smtClean="0">
                <a:solidFill>
                  <a:srgbClr val="FF0000"/>
                </a:solidFill>
                <a:latin typeface="Calibri" pitchFamily="34" charset="0"/>
                <a:cs typeface="Calibri" pitchFamily="34" charset="0"/>
              </a:rPr>
              <a:t>ADAPTATION </a:t>
            </a:r>
            <a:r>
              <a:rPr lang="en-US" sz="2200" b="1" dirty="0" smtClean="0">
                <a:solidFill>
                  <a:srgbClr val="FF0000"/>
                </a:solidFill>
              </a:rPr>
              <a:t>:</a:t>
            </a:r>
          </a:p>
          <a:p>
            <a:pPr>
              <a:buSzPts val="1800"/>
            </a:pPr>
            <a:r>
              <a:rPr lang="en-US" sz="1800" b="1" dirty="0" smtClean="0">
                <a:solidFill>
                  <a:schemeClr val="tx1"/>
                </a:solidFill>
                <a:latin typeface="Calibri" pitchFamily="34" charset="0"/>
                <a:cs typeface="Calibri" pitchFamily="34" charset="0"/>
              </a:rPr>
              <a:t>BEHAVIOURAL</a:t>
            </a:r>
            <a:r>
              <a:rPr lang="en-GB" sz="2200" b="1" dirty="0" smtClean="0">
                <a:solidFill>
                  <a:schemeClr val="tx1"/>
                </a:solidFill>
                <a:latin typeface="Calibri" pitchFamily="34" charset="0"/>
                <a:cs typeface="Calibri" pitchFamily="34" charset="0"/>
              </a:rPr>
              <a:t>  :</a:t>
            </a:r>
          </a:p>
          <a:p>
            <a:pPr>
              <a:buSzPts val="1800"/>
            </a:pPr>
            <a:endParaRPr lang="en-GB" sz="2200" b="1" dirty="0" smtClean="0">
              <a:solidFill>
                <a:srgbClr val="FF0000"/>
              </a:solidFill>
              <a:latin typeface="Calibri" pitchFamily="34" charset="0"/>
              <a:cs typeface="Calibri" pitchFamily="34" charset="0"/>
            </a:endParaRPr>
          </a:p>
          <a:p>
            <a:pPr>
              <a:buSzPts val="1800"/>
            </a:pPr>
            <a:endParaRPr lang="en-GB" sz="2200" b="1" dirty="0" smtClean="0">
              <a:solidFill>
                <a:srgbClr val="FF0000"/>
              </a:solidFill>
              <a:latin typeface="Calibri" pitchFamily="34" charset="0"/>
              <a:cs typeface="Calibri" pitchFamily="34" charset="0"/>
            </a:endParaRPr>
          </a:p>
          <a:p>
            <a:pPr>
              <a:buSzPts val="1800"/>
            </a:pPr>
            <a:r>
              <a:rPr lang="en-GB" sz="1800" b="1" dirty="0" smtClean="0">
                <a:solidFill>
                  <a:schemeClr val="tx1"/>
                </a:solidFill>
                <a:latin typeface="Calibri" pitchFamily="34" charset="0"/>
                <a:cs typeface="Calibri" pitchFamily="34" charset="0"/>
              </a:rPr>
              <a:t> </a:t>
            </a:r>
          </a:p>
          <a:p>
            <a:pPr>
              <a:buSzPts val="1800"/>
            </a:pPr>
            <a:endParaRPr lang="en-GB" sz="1800" b="1" dirty="0" smtClean="0">
              <a:solidFill>
                <a:schemeClr val="tx1"/>
              </a:solidFill>
              <a:latin typeface="Calibri" pitchFamily="34" charset="0"/>
              <a:cs typeface="Calibri" pitchFamily="34" charset="0"/>
            </a:endParaRPr>
          </a:p>
        </p:txBody>
      </p:sp>
      <p:sp>
        <p:nvSpPr>
          <p:cNvPr id="5" name="TextBox 4"/>
          <p:cNvSpPr txBox="1"/>
          <p:nvPr/>
        </p:nvSpPr>
        <p:spPr>
          <a:xfrm>
            <a:off x="363893" y="1138335"/>
            <a:ext cx="8369560" cy="738664"/>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marL="400050" indent="-400050" algn="just"/>
            <a:endParaRPr lang="en-US" dirty="0" smtClean="0">
              <a:latin typeface="Calibri" pitchFamily="34" charset="0"/>
              <a:cs typeface="Calibri" pitchFamily="34" charset="0"/>
            </a:endParaRPr>
          </a:p>
          <a:p>
            <a:pPr marL="400050" indent="-400050" algn="just"/>
            <a:endParaRPr lang="en-US" dirty="0" smtClean="0">
              <a:latin typeface="Calibri" pitchFamily="34" charset="0"/>
              <a:cs typeface="Calibri" pitchFamily="34" charset="0"/>
            </a:endParaRPr>
          </a:p>
        </p:txBody>
      </p:sp>
      <p:sp>
        <p:nvSpPr>
          <p:cNvPr id="7" name="TextBox 6"/>
          <p:cNvSpPr txBox="1"/>
          <p:nvPr/>
        </p:nvSpPr>
        <p:spPr>
          <a:xfrm>
            <a:off x="429207" y="587828"/>
            <a:ext cx="8033658" cy="523220"/>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algn="just"/>
            <a:endParaRPr lang="en-US" dirty="0">
              <a:latin typeface="Calibri" pitchFamily="34" charset="0"/>
              <a:cs typeface="Calibri" pitchFamily="34" charset="0"/>
            </a:endParaRPr>
          </a:p>
        </p:txBody>
      </p:sp>
      <p:sp>
        <p:nvSpPr>
          <p:cNvPr id="8" name="TextBox 7"/>
          <p:cNvSpPr txBox="1"/>
          <p:nvPr/>
        </p:nvSpPr>
        <p:spPr>
          <a:xfrm>
            <a:off x="363894" y="1212980"/>
            <a:ext cx="8248261" cy="3323987"/>
          </a:xfrm>
          <a:prstGeom prst="rect">
            <a:avLst/>
          </a:prstGeom>
          <a:noFill/>
        </p:spPr>
        <p:txBody>
          <a:bodyPr wrap="square" rtlCol="0">
            <a:spAutoFit/>
          </a:bodyPr>
          <a:lstStyle/>
          <a:p>
            <a:pPr algn="just"/>
            <a:r>
              <a:rPr lang="en-US" dirty="0" smtClean="0">
                <a:latin typeface="Calibri" pitchFamily="34" charset="0"/>
                <a:cs typeface="Calibri" pitchFamily="34" charset="0"/>
              </a:rPr>
              <a:t>Some </a:t>
            </a:r>
            <a:r>
              <a:rPr lang="en-US" dirty="0" smtClean="0">
                <a:latin typeface="Calibri" pitchFamily="34" charset="0"/>
                <a:cs typeface="Calibri" pitchFamily="34" charset="0"/>
              </a:rPr>
              <a:t>organisms like desert lizard lack the physiological ability that mammals have but deal with high temperature of their habitat by behavioral means. </a:t>
            </a: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They bask in the sun and absorb heat and when their body temperature drops below the comfort zone.</a:t>
            </a: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 but moves in shade when the ambient temperature starts </a:t>
            </a:r>
            <a:r>
              <a:rPr lang="en-US" dirty="0" smtClean="0">
                <a:latin typeface="Calibri" pitchFamily="34" charset="0"/>
                <a:cs typeface="Calibri" pitchFamily="34" charset="0"/>
              </a:rPr>
              <a:t>increasing.</a:t>
            </a: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MIMICRY : It is resemblance of one species with another in order to obtain advantage ,especially against predator.</a:t>
            </a:r>
          </a:p>
          <a:p>
            <a:pPr algn="just"/>
            <a:r>
              <a:rPr lang="en-US" dirty="0" smtClean="0">
                <a:latin typeface="Calibri" pitchFamily="34" charset="0"/>
                <a:cs typeface="Calibri" pitchFamily="34" charset="0"/>
              </a:rPr>
              <a:t>e.g. </a:t>
            </a:r>
            <a:r>
              <a:rPr lang="en-US" dirty="0" smtClean="0">
                <a:latin typeface="Calibri" pitchFamily="34" charset="0"/>
                <a:cs typeface="Calibri" pitchFamily="34" charset="0"/>
              </a:rPr>
              <a:t>A</a:t>
            </a:r>
            <a:r>
              <a:rPr lang="en-US" dirty="0" smtClean="0">
                <a:latin typeface="Calibri" pitchFamily="34" charset="0"/>
                <a:cs typeface="Calibri" pitchFamily="34" charset="0"/>
              </a:rPr>
              <a:t>frican lizard appear like flower, many spiders appear like orchid flower etc.</a:t>
            </a: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CAMOUFLAGE : It is the ability to blend with the surroundings or background. It is the most common type of adaptation by animal to remain unnoticed for protection or aggression.</a:t>
            </a:r>
          </a:p>
          <a:p>
            <a:pPr algn="just"/>
            <a:r>
              <a:rPr lang="en-US" dirty="0" smtClean="0">
                <a:latin typeface="Calibri" pitchFamily="34" charset="0"/>
                <a:cs typeface="Calibri" pitchFamily="34" charset="0"/>
              </a:rPr>
              <a:t>e.g. it is difficult to distinguish leaf from grasshopper, Praying Mantis from foliage etc.</a:t>
            </a:r>
            <a:endParaRPr lang="en-US" dirty="0" smtClean="0">
              <a:latin typeface="Calibri" pitchFamily="34" charset="0"/>
              <a:cs typeface="Calibri" pitchFamily="34" charset="0"/>
            </a:endParaRPr>
          </a:p>
          <a:p>
            <a:pPr algn="just"/>
            <a:endParaRPr lang="en-US"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pic>
        <p:nvPicPr>
          <p:cNvPr id="76" name="Google Shape;76;p16"/>
          <p:cNvPicPr preferRelativeResize="0"/>
          <p:nvPr/>
        </p:nvPicPr>
        <p:blipFill rotWithShape="1">
          <a:blip r:embed="rId3">
            <a:alphaModFix/>
          </a:blip>
          <a:srcRect/>
          <a:stretch/>
        </p:blipFill>
        <p:spPr>
          <a:xfrm>
            <a:off x="8218350" y="150490"/>
            <a:ext cx="925650" cy="925650"/>
          </a:xfrm>
          <a:prstGeom prst="rect">
            <a:avLst/>
          </a:prstGeom>
          <a:noFill/>
          <a:ln>
            <a:noFill/>
          </a:ln>
        </p:spPr>
      </p:pic>
      <p:sp>
        <p:nvSpPr>
          <p:cNvPr id="77" name="Google Shape;77;p16"/>
          <p:cNvSpPr txBox="1"/>
          <p:nvPr/>
        </p:nvSpPr>
        <p:spPr>
          <a:xfrm>
            <a:off x="621425" y="743500"/>
            <a:ext cx="7801200" cy="3562200"/>
          </a:xfrm>
          <a:prstGeom prst="rect">
            <a:avLst/>
          </a:prstGeom>
          <a:noFill/>
          <a:ln>
            <a:noFill/>
          </a:ln>
        </p:spPr>
        <p:txBody>
          <a:bodyPr spcFirstLastPara="1" wrap="square" lIns="91425" tIns="91425" rIns="91425" bIns="91425" anchor="ctr" anchorCtr="0">
            <a:noAutofit/>
          </a:bodyPr>
          <a:lstStyle/>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a:solidFill>
                  <a:srgbClr val="000000"/>
                </a:solidFill>
                <a:latin typeface="Arial"/>
                <a:ea typeface="Arial"/>
                <a:cs typeface="Arial"/>
                <a:sym typeface="Arial"/>
              </a:rPr>
              <a:t>THANKING YOU</a:t>
            </a:r>
            <a:endParaRPr sz="4000" b="1" i="0" u="none" strike="noStrike" cap="none">
              <a:solidFill>
                <a:srgbClr val="000000"/>
              </a:solidFill>
              <a:latin typeface="Arial"/>
              <a:ea typeface="Arial"/>
              <a:cs typeface="Arial"/>
              <a:sym typeface="Arial"/>
            </a:endParaRPr>
          </a:p>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a:solidFill>
                  <a:srgbClr val="FF0000"/>
                </a:solidFill>
                <a:latin typeface="Arial"/>
                <a:ea typeface="Arial"/>
                <a:cs typeface="Arial"/>
                <a:sym typeface="Arial"/>
              </a:rPr>
              <a:t>ODM EDUCATIONAL GROUP</a:t>
            </a:r>
            <a:endParaRPr sz="4000" b="1" i="0" u="none" strike="noStrike" cap="none">
              <a:solidFill>
                <a:srgbClr val="FF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3609</TotalTime>
  <Words>366</Words>
  <Application>Microsoft Office PowerPoint</Application>
  <PresentationFormat>On-screen Show (16:9)</PresentationFormat>
  <Paragraphs>46</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Simple Light</vt:lpstr>
      <vt:lpstr>Slide 1</vt:lpstr>
      <vt:lpstr>Slide 2</vt:lpstr>
      <vt:lpstr>Slide 3</vt:lpstr>
      <vt:lpstr>Slide 4</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371</cp:revision>
  <dcterms:modified xsi:type="dcterms:W3CDTF">2020-07-23T19:08:41Z</dcterms:modified>
</cp:coreProperties>
</file>