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309" r:id="rId3"/>
    <p:sldId id="311" r:id="rId4"/>
    <p:sldId id="324" r:id="rId5"/>
    <p:sldId id="312" r:id="rId6"/>
    <p:sldId id="317" r:id="rId7"/>
    <p:sldId id="318" r:id="rId8"/>
    <p:sldId id="319" r:id="rId9"/>
    <p:sldId id="320" r:id="rId10"/>
    <p:sldId id="323" r:id="rId11"/>
    <p:sldId id="259"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102" d="100"/>
          <a:sy n="102" d="100"/>
        </p:scale>
        <p:origin x="-456" y="90"/>
      </p:cViewPr>
      <p:guideLst>
        <p:guide orient="horz" pos="162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6:04.720" idx="2">
    <p:pos x="6000" y="100"/>
    <p:text>+amanrouniyar@odmegroup.org How come the website here is ODM Egroup and not ODM PS?
_Assigned to you_
-Swoyan Satyendu</p:text>
  </p:cm>
  <p:cm authorId="0" dt="2020-06-17T16:36:04.724" idx="1">
    <p:pos x="6000" y="0"/>
    <p:text>1. The logo in the centre looks bad. take it to TOP-LEFT
2. Where in ODM E Group Logo, here? 
3. What about, Closing Slide? 
Similar changes, pending in Kids World PPT as well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xmlns="" val="4516157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21"/>
            <a:ext cx="9144000" cy="1365879"/>
          </a:xfrm>
          <a:prstGeom prst="rect">
            <a:avLst/>
          </a:prstGeom>
          <a:noFill/>
          <a:ln>
            <a:noFill/>
          </a:ln>
        </p:spPr>
      </p:pic>
      <p:pic>
        <p:nvPicPr>
          <p:cNvPr id="55" name="Google Shape;55;p13"/>
          <p:cNvPicPr preferRelativeResize="0"/>
          <p:nvPr/>
        </p:nvPicPr>
        <p:blipFill rotWithShape="1">
          <a:blip r:embed="rId4">
            <a:alphaModFix/>
          </a:blip>
          <a:srcRect/>
          <a:stretch/>
        </p:blipFill>
        <p:spPr>
          <a:xfrm>
            <a:off x="7904900" y="105700"/>
            <a:ext cx="1170475" cy="1170475"/>
          </a:xfrm>
          <a:prstGeom prst="rect">
            <a:avLst/>
          </a:prstGeom>
          <a:noFill/>
          <a:ln>
            <a:noFill/>
          </a:ln>
        </p:spPr>
      </p:pic>
      <p:sp>
        <p:nvSpPr>
          <p:cNvPr id="56" name="Google Shape;56;p13"/>
          <p:cNvSpPr txBox="1"/>
          <p:nvPr/>
        </p:nvSpPr>
        <p:spPr>
          <a:xfrm>
            <a:off x="905069" y="1811623"/>
            <a:ext cx="7240555" cy="558353"/>
          </a:xfrm>
          <a:prstGeom prst="rect">
            <a:avLst/>
          </a:prstGeom>
          <a:noFill/>
          <a:ln>
            <a:noFill/>
          </a:ln>
        </p:spPr>
        <p:txBody>
          <a:bodyPr spcFirstLastPara="1" wrap="square" lIns="91425" tIns="91425" rIns="91425" bIns="91425" anchor="t" anchorCtr="0">
            <a:noAutofit/>
          </a:bodyPr>
          <a:lstStyle/>
          <a:p>
            <a:r>
              <a:rPr lang="en-US" sz="3000" b="1" dirty="0" smtClean="0">
                <a:solidFill>
                  <a:srgbClr val="FF0000"/>
                </a:solidFill>
                <a:latin typeface="Calibri" pitchFamily="34" charset="0"/>
                <a:cs typeface="Calibri" pitchFamily="34" charset="0"/>
              </a:rPr>
              <a:t>POPULATION GROWTH, GROWTH MODELS</a:t>
            </a:r>
            <a:r>
              <a:rPr lang="en-US" sz="2800" b="1" dirty="0" smtClean="0">
                <a:latin typeface="Calibri" pitchFamily="34" charset="0"/>
                <a:cs typeface="Calibri" pitchFamily="34" charset="0"/>
              </a:rPr>
              <a:t>	</a:t>
            </a:r>
          </a:p>
          <a:p>
            <a:endParaRPr lang="en-US" sz="2800" b="1" dirty="0" smtClean="0">
              <a:latin typeface="Calibri" pitchFamily="34" charset="0"/>
              <a:cs typeface="Calibri" pitchFamily="34" charset="0"/>
            </a:endParaRPr>
          </a:p>
          <a:p>
            <a:r>
              <a:rPr lang="en-US" sz="2800" b="1" dirty="0" smtClean="0">
                <a:latin typeface="Calibri" pitchFamily="34" charset="0"/>
                <a:cs typeface="Calibri" pitchFamily="34" charset="0"/>
              </a:rPr>
              <a:t>	</a:t>
            </a:r>
          </a:p>
          <a:p>
            <a:pPr algn="ctr">
              <a:buSzPts val="3100"/>
            </a:pPr>
            <a:endParaRPr sz="2900" b="1" i="0" u="none" strike="noStrike" cap="none">
              <a:solidFill>
                <a:srgbClr val="FF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3100"/>
              <a:buFont typeface="Arial"/>
              <a:buNone/>
            </a:pPr>
            <a:endParaRPr sz="2500" b="0" i="0" u="none" strike="noStrike" cap="none">
              <a:solidFill>
                <a:srgbClr val="000000"/>
              </a:solidFill>
              <a:latin typeface="Calibri"/>
              <a:ea typeface="Calibri"/>
              <a:cs typeface="Calibri"/>
              <a:sym typeface="Calibri"/>
            </a:endParaRPr>
          </a:p>
        </p:txBody>
      </p:sp>
      <p:sp>
        <p:nvSpPr>
          <p:cNvPr id="57" name="Google Shape;57;p13"/>
          <p:cNvSpPr txBox="1"/>
          <p:nvPr/>
        </p:nvSpPr>
        <p:spPr>
          <a:xfrm>
            <a:off x="2024742" y="3000946"/>
            <a:ext cx="5999585" cy="1188499"/>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lang="en" b="1" dirty="0" smtClean="0"/>
          </a:p>
          <a:p>
            <a:pPr marL="0" lvl="0" indent="0" algn="l" rtl="0">
              <a:spcBef>
                <a:spcPts val="0"/>
              </a:spcBef>
              <a:spcAft>
                <a:spcPts val="0"/>
              </a:spcAft>
              <a:buNone/>
            </a:pPr>
            <a:r>
              <a:rPr lang="en" b="1" dirty="0" smtClean="0"/>
              <a:t>SUBJECT </a:t>
            </a:r>
            <a:r>
              <a:rPr lang="en" b="1" dirty="0"/>
              <a:t>: </a:t>
            </a:r>
            <a:r>
              <a:rPr lang="en" b="1" dirty="0" smtClean="0"/>
              <a:t>BIOLOGY</a:t>
            </a:r>
            <a:endParaRPr b="1"/>
          </a:p>
          <a:p>
            <a:pPr marL="0" lvl="0" indent="0" algn="l" rtl="0">
              <a:spcBef>
                <a:spcPts val="0"/>
              </a:spcBef>
              <a:spcAft>
                <a:spcPts val="0"/>
              </a:spcAft>
              <a:buNone/>
            </a:pPr>
            <a:r>
              <a:rPr lang="en" b="1" dirty="0"/>
              <a:t>CHAPTER NUMBER</a:t>
            </a:r>
            <a:r>
              <a:rPr lang="en" b="1" dirty="0" smtClean="0"/>
              <a:t>: </a:t>
            </a:r>
            <a:r>
              <a:rPr lang="en" b="1" dirty="0" smtClean="0"/>
              <a:t>13</a:t>
            </a:r>
            <a:endParaRPr lang="en" b="1" dirty="0" smtClean="0"/>
          </a:p>
          <a:p>
            <a:pPr marL="0" lvl="0" indent="0" algn="l" rtl="0">
              <a:spcBef>
                <a:spcPts val="0"/>
              </a:spcBef>
              <a:spcAft>
                <a:spcPts val="0"/>
              </a:spcAft>
              <a:buNone/>
            </a:pPr>
            <a:r>
              <a:rPr lang="en" b="1" dirty="0" smtClean="0"/>
              <a:t>CHAPTER </a:t>
            </a:r>
            <a:r>
              <a:rPr lang="en" b="1" dirty="0"/>
              <a:t>NAME </a:t>
            </a:r>
            <a:r>
              <a:rPr lang="en" b="1" dirty="0" smtClean="0"/>
              <a:t>: </a:t>
            </a:r>
            <a:r>
              <a:rPr lang="en" b="1" dirty="0" smtClean="0"/>
              <a:t>ORGANISMS AND POPULATION</a:t>
            </a:r>
            <a:r>
              <a:rPr lang="en" b="1" dirty="0" smtClean="0"/>
              <a:t> </a:t>
            </a:r>
            <a:endParaRPr b="1"/>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446370" y="779571"/>
            <a:ext cx="7130087" cy="703997"/>
          </a:xfrm>
          <a:prstGeom prst="rect">
            <a:avLst/>
          </a:prstGeom>
          <a:noFill/>
          <a:ln>
            <a:noFill/>
          </a:ln>
        </p:spPr>
        <p:txBody>
          <a:bodyPr spcFirstLastPara="1" wrap="square" lIns="91425" tIns="91425" rIns="91425" bIns="91425" anchor="t" anchorCtr="0">
            <a:noAutofit/>
          </a:bodyPr>
          <a:lstStyle/>
          <a:p>
            <a:pPr>
              <a:buSzPts val="1800"/>
            </a:pPr>
            <a:r>
              <a:rPr lang="en-IN" sz="2200" b="1" u="sng" dirty="0" smtClean="0">
                <a:solidFill>
                  <a:srgbClr val="FF0000"/>
                </a:solidFill>
                <a:latin typeface="Calibri" pitchFamily="34" charset="0"/>
                <a:cs typeface="Calibri" pitchFamily="34" charset="0"/>
              </a:rPr>
              <a:t>LOGISTIC GROWTH</a:t>
            </a:r>
            <a:r>
              <a:rPr lang="en-GB" sz="2200" b="1" dirty="0" smtClean="0">
                <a:solidFill>
                  <a:srgbClr val="FF0000"/>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63893" y="802433"/>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p:txBody>
      </p:sp>
      <p:sp>
        <p:nvSpPr>
          <p:cNvPr id="7" name="TextBox 6"/>
          <p:cNvSpPr txBox="1"/>
          <p:nvPr/>
        </p:nvSpPr>
        <p:spPr>
          <a:xfrm>
            <a:off x="401215" y="1520889"/>
            <a:ext cx="8276253" cy="2677656"/>
          </a:xfrm>
          <a:prstGeom prst="rect">
            <a:avLst/>
          </a:prstGeom>
          <a:noFill/>
        </p:spPr>
        <p:txBody>
          <a:bodyPr wrap="square" rtlCol="0">
            <a:spAutoFit/>
          </a:bodyPr>
          <a:lstStyle/>
          <a:p>
            <a:pPr lvl="0" fontAlgn="base"/>
            <a:endParaRPr lang="en-US" dirty="0" smtClean="0">
              <a:latin typeface="Calibri" pitchFamily="34" charset="0"/>
              <a:cs typeface="Calibri" pitchFamily="34" charset="0"/>
            </a:endParaRPr>
          </a:p>
          <a:p>
            <a:pPr lvl="0"/>
            <a:r>
              <a:rPr lang="en-IN" dirty="0" smtClean="0">
                <a:latin typeface="Calibri" pitchFamily="34" charset="0"/>
                <a:cs typeface="Calibri" pitchFamily="34" charset="0"/>
              </a:rPr>
              <a:t>The </a:t>
            </a:r>
            <a:r>
              <a:rPr lang="en-IN" dirty="0" smtClean="0">
                <a:latin typeface="Calibri" pitchFamily="34" charset="0"/>
                <a:cs typeface="Calibri" pitchFamily="34" charset="0"/>
              </a:rPr>
              <a:t>logistic growth can be represented by the following equation</a:t>
            </a:r>
            <a:r>
              <a:rPr lang="en-IN" dirty="0" smtClean="0">
                <a:latin typeface="Calibri" pitchFamily="34" charset="0"/>
                <a:cs typeface="Calibri" pitchFamily="34" charset="0"/>
              </a:rPr>
              <a:t>:</a:t>
            </a:r>
          </a:p>
          <a:p>
            <a:pPr lvl="0"/>
            <a:endParaRPr lang="en-US" dirty="0" smtClean="0">
              <a:latin typeface="Calibri" pitchFamily="34" charset="0"/>
              <a:cs typeface="Calibri" pitchFamily="34" charset="0"/>
            </a:endParaRPr>
          </a:p>
          <a:p>
            <a:pPr lvl="2"/>
            <a:r>
              <a:rPr lang="en-IN" dirty="0" smtClean="0">
                <a:latin typeface="Calibri" pitchFamily="34" charset="0"/>
                <a:cs typeface="Calibri" pitchFamily="34" charset="0"/>
              </a:rPr>
              <a:t>dN/</a:t>
            </a:r>
            <a:r>
              <a:rPr lang="en-IN" dirty="0" err="1" smtClean="0">
                <a:latin typeface="Calibri" pitchFamily="34" charset="0"/>
                <a:cs typeface="Calibri" pitchFamily="34" charset="0"/>
              </a:rPr>
              <a:t>dt</a:t>
            </a:r>
            <a:r>
              <a:rPr lang="en-IN" dirty="0" smtClean="0">
                <a:latin typeface="Calibri" pitchFamily="34" charset="0"/>
                <a:cs typeface="Calibri" pitchFamily="34" charset="0"/>
              </a:rPr>
              <a:t> = </a:t>
            </a:r>
            <a:r>
              <a:rPr lang="en-IN" dirty="0" err="1" smtClean="0">
                <a:latin typeface="Calibri" pitchFamily="34" charset="0"/>
                <a:cs typeface="Calibri" pitchFamily="34" charset="0"/>
              </a:rPr>
              <a:t>rN</a:t>
            </a:r>
            <a:r>
              <a:rPr lang="en-IN" dirty="0" smtClean="0">
                <a:latin typeface="Calibri" pitchFamily="34" charset="0"/>
                <a:cs typeface="Calibri" pitchFamily="34" charset="0"/>
              </a:rPr>
              <a:t> [(K-N)/K</a:t>
            </a:r>
            <a:r>
              <a:rPr lang="en-IN" dirty="0" smtClean="0">
                <a:latin typeface="Calibri" pitchFamily="34" charset="0"/>
                <a:cs typeface="Calibri" pitchFamily="34" charset="0"/>
              </a:rPr>
              <a:t>]</a:t>
            </a:r>
          </a:p>
          <a:p>
            <a:pPr lvl="2"/>
            <a:endParaRPr lang="en-US" dirty="0" smtClean="0">
              <a:latin typeface="Calibri" pitchFamily="34" charset="0"/>
              <a:cs typeface="Calibri" pitchFamily="34" charset="0"/>
            </a:endParaRPr>
          </a:p>
          <a:p>
            <a:pPr lvl="2"/>
            <a:r>
              <a:rPr lang="en-IN" dirty="0" smtClean="0">
                <a:latin typeface="Calibri" pitchFamily="34" charset="0"/>
                <a:cs typeface="Calibri" pitchFamily="34" charset="0"/>
              </a:rPr>
              <a:t>N = Population density at time t</a:t>
            </a:r>
            <a:endParaRPr lang="en-US" dirty="0" smtClean="0">
              <a:latin typeface="Calibri" pitchFamily="34" charset="0"/>
              <a:cs typeface="Calibri" pitchFamily="34" charset="0"/>
            </a:endParaRPr>
          </a:p>
          <a:p>
            <a:pPr lvl="2"/>
            <a:r>
              <a:rPr lang="en-IN" dirty="0" smtClean="0">
                <a:latin typeface="Calibri" pitchFamily="34" charset="0"/>
                <a:cs typeface="Calibri" pitchFamily="34" charset="0"/>
              </a:rPr>
              <a:t>r = Intrinsic rate of natural increase</a:t>
            </a:r>
            <a:endParaRPr lang="en-US" dirty="0" smtClean="0">
              <a:latin typeface="Calibri" pitchFamily="34" charset="0"/>
              <a:cs typeface="Calibri" pitchFamily="34" charset="0"/>
            </a:endParaRPr>
          </a:p>
          <a:p>
            <a:pPr lvl="2"/>
            <a:r>
              <a:rPr lang="en-IN" dirty="0" smtClean="0">
                <a:latin typeface="Calibri" pitchFamily="34" charset="0"/>
                <a:cs typeface="Calibri" pitchFamily="34" charset="0"/>
              </a:rPr>
              <a:t>K = Carrying </a:t>
            </a:r>
            <a:r>
              <a:rPr lang="en-IN" dirty="0" smtClean="0">
                <a:latin typeface="Calibri" pitchFamily="34" charset="0"/>
                <a:cs typeface="Calibri" pitchFamily="34" charset="0"/>
              </a:rPr>
              <a:t>capacity</a:t>
            </a:r>
          </a:p>
          <a:p>
            <a:pPr lvl="2"/>
            <a:endParaRPr lang="en-US" dirty="0" smtClean="0">
              <a:latin typeface="Calibri" pitchFamily="34" charset="0"/>
              <a:cs typeface="Calibri" pitchFamily="34" charset="0"/>
            </a:endParaRPr>
          </a:p>
          <a:p>
            <a:pPr lvl="0"/>
            <a:r>
              <a:rPr lang="en-IN" dirty="0" smtClean="0">
                <a:latin typeface="Calibri" pitchFamily="34" charset="0"/>
                <a:cs typeface="Calibri" pitchFamily="34" charset="0"/>
              </a:rPr>
              <a:t>Since resources for growth for most animal populations are finite and become limiting sooner or later, the logistic growth model is considered a more realistic one.</a:t>
            </a:r>
            <a:endParaRPr lang="en-US" dirty="0" smtClean="0">
              <a:latin typeface="Calibri" pitchFamily="34" charset="0"/>
              <a:cs typeface="Calibri" pitchFamily="34" charset="0"/>
            </a:endParaRPr>
          </a:p>
          <a:p>
            <a:pPr algn="just"/>
            <a:endParaRPr lang="en-US"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8350" y="150490"/>
            <a:ext cx="925650" cy="925650"/>
          </a:xfrm>
          <a:prstGeom prst="rect">
            <a:avLst/>
          </a:prstGeom>
          <a:noFill/>
          <a:ln>
            <a:noFill/>
          </a:ln>
        </p:spPr>
      </p:pic>
      <p:sp>
        <p:nvSpPr>
          <p:cNvPr id="77" name="Google Shape;77;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390386" y="527646"/>
            <a:ext cx="7130087" cy="508053"/>
          </a:xfrm>
          <a:prstGeom prst="rect">
            <a:avLst/>
          </a:prstGeom>
          <a:noFill/>
          <a:ln>
            <a:noFill/>
          </a:ln>
        </p:spPr>
        <p:txBody>
          <a:bodyPr spcFirstLastPara="1" wrap="square" lIns="91425" tIns="91425" rIns="91425" bIns="91425" anchor="t" anchorCtr="0">
            <a:noAutofit/>
          </a:bodyPr>
          <a:lstStyle/>
          <a:p>
            <a:pPr>
              <a:buSzPts val="1800"/>
            </a:pPr>
            <a:r>
              <a:rPr lang="en-US" sz="2200" b="1" dirty="0" smtClean="0">
                <a:solidFill>
                  <a:srgbClr val="FF0000"/>
                </a:solidFill>
                <a:latin typeface="Calibri" pitchFamily="34" charset="0"/>
                <a:cs typeface="Calibri" pitchFamily="34" charset="0"/>
              </a:rPr>
              <a:t>POPULATION GROWTH </a:t>
            </a:r>
            <a:r>
              <a:rPr lang="en-US" sz="2200" b="1" dirty="0" smtClean="0">
                <a:solidFill>
                  <a:srgbClr val="FF0000"/>
                </a:solidFill>
              </a:rPr>
              <a:t>:</a:t>
            </a:r>
            <a:r>
              <a:rPr lang="en-GB" sz="2200" b="1" dirty="0" smtClean="0">
                <a:solidFill>
                  <a:srgbClr val="FF0000"/>
                </a:solidFill>
                <a:latin typeface="Calibri" pitchFamily="34" charset="0"/>
                <a:cs typeface="Calibri" pitchFamily="34" charset="0"/>
              </a:rPr>
              <a:t> </a:t>
            </a:r>
            <a:endParaRPr lang="en-GB" sz="2200" b="1"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410545" y="961053"/>
            <a:ext cx="8369560" cy="3323987"/>
          </a:xfrm>
          <a:prstGeom prst="rect">
            <a:avLst/>
          </a:prstGeom>
          <a:noFill/>
        </p:spPr>
        <p:txBody>
          <a:bodyPr wrap="square" rtlCol="0">
            <a:spAutoFit/>
          </a:bodyPr>
          <a:lstStyle/>
          <a:p>
            <a:pPr lvl="0" algn="just"/>
            <a:endParaRPr lang="en-IN" dirty="0" smtClean="0">
              <a:latin typeface="Calibri" pitchFamily="34" charset="0"/>
              <a:cs typeface="Calibri" pitchFamily="34" charset="0"/>
            </a:endParaRPr>
          </a:p>
          <a:p>
            <a:pPr lvl="0" algn="just"/>
            <a:r>
              <a:rPr lang="en-IN" dirty="0" smtClean="0">
                <a:latin typeface="Calibri" pitchFamily="34" charset="0"/>
                <a:cs typeface="Calibri" pitchFamily="34" charset="0"/>
              </a:rPr>
              <a:t>The </a:t>
            </a:r>
            <a:r>
              <a:rPr lang="en-IN" dirty="0" smtClean="0">
                <a:latin typeface="Calibri" pitchFamily="34" charset="0"/>
                <a:cs typeface="Calibri" pitchFamily="34" charset="0"/>
              </a:rPr>
              <a:t>size of a population which keeps on changing depends on various factors:</a:t>
            </a:r>
            <a:endParaRPr lang="en-US" dirty="0" smtClean="0">
              <a:latin typeface="Calibri" pitchFamily="34" charset="0"/>
              <a:cs typeface="Calibri" pitchFamily="34" charset="0"/>
            </a:endParaRPr>
          </a:p>
          <a:p>
            <a:pPr lvl="1" algn="just">
              <a:buFont typeface="Arial" pitchFamily="34" charset="0"/>
              <a:buChar char="•"/>
            </a:pPr>
            <a:r>
              <a:rPr lang="en-IN" dirty="0" smtClean="0">
                <a:latin typeface="Calibri" pitchFamily="34" charset="0"/>
                <a:cs typeface="Calibri" pitchFamily="34" charset="0"/>
              </a:rPr>
              <a:t>Food availability</a:t>
            </a:r>
            <a:endParaRPr lang="en-US" dirty="0" smtClean="0">
              <a:latin typeface="Calibri" pitchFamily="34" charset="0"/>
              <a:cs typeface="Calibri" pitchFamily="34" charset="0"/>
            </a:endParaRPr>
          </a:p>
          <a:p>
            <a:pPr lvl="1" algn="just">
              <a:buFont typeface="Arial" pitchFamily="34" charset="0"/>
              <a:buChar char="•"/>
            </a:pPr>
            <a:r>
              <a:rPr lang="en-IN" dirty="0" smtClean="0">
                <a:latin typeface="Calibri" pitchFamily="34" charset="0"/>
                <a:cs typeface="Calibri" pitchFamily="34" charset="0"/>
              </a:rPr>
              <a:t>Predation pressure</a:t>
            </a:r>
            <a:endParaRPr lang="en-US" dirty="0" smtClean="0">
              <a:latin typeface="Calibri" pitchFamily="34" charset="0"/>
              <a:cs typeface="Calibri" pitchFamily="34" charset="0"/>
            </a:endParaRPr>
          </a:p>
          <a:p>
            <a:pPr lvl="1" algn="just">
              <a:buFont typeface="Arial" pitchFamily="34" charset="0"/>
              <a:buChar char="•"/>
            </a:pPr>
            <a:r>
              <a:rPr lang="en-IN" dirty="0" smtClean="0">
                <a:latin typeface="Calibri" pitchFamily="34" charset="0"/>
                <a:cs typeface="Calibri" pitchFamily="34" charset="0"/>
              </a:rPr>
              <a:t>Weather condition over a period of time</a:t>
            </a:r>
            <a:endParaRPr lang="en-US" dirty="0" smtClean="0">
              <a:latin typeface="Calibri" pitchFamily="34" charset="0"/>
              <a:cs typeface="Calibri" pitchFamily="34" charset="0"/>
            </a:endParaRPr>
          </a:p>
          <a:p>
            <a:pPr lvl="0" algn="just">
              <a:buFont typeface="Arial" pitchFamily="34" charset="0"/>
              <a:buChar char="•"/>
            </a:pPr>
            <a:r>
              <a:rPr lang="en-IN" dirty="0" smtClean="0">
                <a:latin typeface="Calibri" pitchFamily="34" charset="0"/>
                <a:cs typeface="Calibri" pitchFamily="34" charset="0"/>
              </a:rPr>
              <a:t>Fluctuation in the population density is due to changes in four basic processes</a:t>
            </a:r>
            <a:r>
              <a:rPr lang="en-IN" dirty="0" smtClean="0">
                <a:latin typeface="Calibri" pitchFamily="34" charset="0"/>
                <a:cs typeface="Calibri" pitchFamily="34" charset="0"/>
              </a:rPr>
              <a:t>.</a:t>
            </a:r>
          </a:p>
          <a:p>
            <a:pPr lvl="0" algn="just">
              <a:buFont typeface="Arial" pitchFamily="34" charset="0"/>
              <a:buChar char="•"/>
            </a:pPr>
            <a:endParaRPr lang="en-US" dirty="0" smtClean="0">
              <a:latin typeface="Calibri" pitchFamily="34" charset="0"/>
              <a:cs typeface="Calibri" pitchFamily="34" charset="0"/>
            </a:endParaRPr>
          </a:p>
          <a:p>
            <a:pPr lvl="0" algn="just"/>
            <a:r>
              <a:rPr lang="en-IN" dirty="0" smtClean="0">
                <a:latin typeface="Calibri" pitchFamily="34" charset="0"/>
                <a:cs typeface="Calibri" pitchFamily="34" charset="0"/>
              </a:rPr>
              <a:t>NATALITY: Number </a:t>
            </a:r>
            <a:r>
              <a:rPr lang="en-IN" dirty="0" smtClean="0">
                <a:latin typeface="Calibri" pitchFamily="34" charset="0"/>
                <a:cs typeface="Calibri" pitchFamily="34" charset="0"/>
              </a:rPr>
              <a:t>of births during a given period in the population that are added to the initial population density.</a:t>
            </a:r>
            <a:endParaRPr lang="en-US" dirty="0" smtClean="0">
              <a:latin typeface="Calibri" pitchFamily="34" charset="0"/>
              <a:cs typeface="Calibri" pitchFamily="34" charset="0"/>
            </a:endParaRPr>
          </a:p>
          <a:p>
            <a:pPr lvl="0" algn="just"/>
            <a:r>
              <a:rPr lang="en-IN" dirty="0" smtClean="0">
                <a:latin typeface="Calibri" pitchFamily="34" charset="0"/>
                <a:cs typeface="Calibri" pitchFamily="34" charset="0"/>
              </a:rPr>
              <a:t>MORTALITY: Number </a:t>
            </a:r>
            <a:r>
              <a:rPr lang="en-IN" dirty="0" smtClean="0">
                <a:latin typeface="Calibri" pitchFamily="34" charset="0"/>
                <a:cs typeface="Calibri" pitchFamily="34" charset="0"/>
              </a:rPr>
              <a:t>of deaths in the population during a given time period.</a:t>
            </a:r>
            <a:endParaRPr lang="en-US" dirty="0" smtClean="0">
              <a:latin typeface="Calibri" pitchFamily="34" charset="0"/>
              <a:cs typeface="Calibri" pitchFamily="34" charset="0"/>
            </a:endParaRPr>
          </a:p>
          <a:p>
            <a:pPr lvl="0" algn="just"/>
            <a:r>
              <a:rPr lang="en-IN" dirty="0" smtClean="0">
                <a:latin typeface="Calibri" pitchFamily="34" charset="0"/>
                <a:cs typeface="Calibri" pitchFamily="34" charset="0"/>
              </a:rPr>
              <a:t>IMMIGRATION: Number </a:t>
            </a:r>
            <a:r>
              <a:rPr lang="en-IN" dirty="0" smtClean="0">
                <a:latin typeface="Calibri" pitchFamily="34" charset="0"/>
                <a:cs typeface="Calibri" pitchFamily="34" charset="0"/>
              </a:rPr>
              <a:t>of individuals of the same species that have come into the habitat from elsewhere during a specific time period.</a:t>
            </a:r>
            <a:endParaRPr lang="en-US" dirty="0" smtClean="0">
              <a:latin typeface="Calibri" pitchFamily="34" charset="0"/>
              <a:cs typeface="Calibri" pitchFamily="34" charset="0"/>
            </a:endParaRPr>
          </a:p>
          <a:p>
            <a:pPr lvl="0" algn="just"/>
            <a:r>
              <a:rPr lang="en-IN" dirty="0" smtClean="0">
                <a:latin typeface="Calibri" pitchFamily="34" charset="0"/>
                <a:cs typeface="Calibri" pitchFamily="34" charset="0"/>
              </a:rPr>
              <a:t>EMIGRATION: Number </a:t>
            </a:r>
            <a:r>
              <a:rPr lang="en-IN" dirty="0" smtClean="0">
                <a:latin typeface="Calibri" pitchFamily="34" charset="0"/>
                <a:cs typeface="Calibri" pitchFamily="34" charset="0"/>
              </a:rPr>
              <a:t>of individuals of the population who left the habitat and gone elsewhere during the time period under consideration.</a:t>
            </a:r>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418376" y="704927"/>
            <a:ext cx="7130087" cy="508054"/>
          </a:xfrm>
          <a:prstGeom prst="rect">
            <a:avLst/>
          </a:prstGeom>
          <a:noFill/>
          <a:ln>
            <a:noFill/>
          </a:ln>
        </p:spPr>
        <p:txBody>
          <a:bodyPr spcFirstLastPara="1" wrap="square" lIns="91425" tIns="91425" rIns="91425" bIns="91425" anchor="t" anchorCtr="0">
            <a:noAutofit/>
          </a:bodyPr>
          <a:lstStyle/>
          <a:p>
            <a:pPr>
              <a:buSzPts val="1800"/>
            </a:pPr>
            <a:r>
              <a:rPr lang="en-US" sz="2200" b="1" dirty="0" smtClean="0">
                <a:solidFill>
                  <a:srgbClr val="FF0000"/>
                </a:solidFill>
                <a:latin typeface="Calibri" pitchFamily="34" charset="0"/>
                <a:cs typeface="Calibri" pitchFamily="34" charset="0"/>
              </a:rPr>
              <a:t>POPULATION GROWTH </a:t>
            </a:r>
            <a:r>
              <a:rPr lang="en-US" sz="2200" b="1" dirty="0" smtClean="0">
                <a:solidFill>
                  <a:srgbClr val="FF0000"/>
                </a:solidFill>
              </a:rPr>
              <a:t>:</a:t>
            </a:r>
            <a:r>
              <a:rPr lang="en-GB" sz="2200" b="1" dirty="0" smtClean="0">
                <a:solidFill>
                  <a:srgbClr val="FF0000"/>
                </a:solidFill>
                <a:latin typeface="Calibri" pitchFamily="34" charset="0"/>
                <a:cs typeface="Calibri" pitchFamily="34" charset="0"/>
              </a:rPr>
              <a:t> </a:t>
            </a:r>
            <a:endParaRPr lang="en-GB" sz="2200" b="1"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63893" y="1138335"/>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p:txBody>
      </p:sp>
      <p:sp>
        <p:nvSpPr>
          <p:cNvPr id="7" name="TextBox 6"/>
          <p:cNvSpPr txBox="1"/>
          <p:nvPr/>
        </p:nvSpPr>
        <p:spPr>
          <a:xfrm>
            <a:off x="429207" y="587828"/>
            <a:ext cx="8033658" cy="523220"/>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endParaRPr lang="en-US" dirty="0">
              <a:latin typeface="Calibri" pitchFamily="34" charset="0"/>
              <a:cs typeface="Calibri" pitchFamily="34" charset="0"/>
            </a:endParaRPr>
          </a:p>
        </p:txBody>
      </p:sp>
      <p:sp>
        <p:nvSpPr>
          <p:cNvPr id="8" name="TextBox 7"/>
          <p:cNvSpPr txBox="1"/>
          <p:nvPr/>
        </p:nvSpPr>
        <p:spPr>
          <a:xfrm>
            <a:off x="457200" y="1138335"/>
            <a:ext cx="8248261" cy="3323987"/>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lvl="0" algn="just"/>
            <a:r>
              <a:rPr lang="en-IN" dirty="0" smtClean="0">
                <a:latin typeface="Calibri" pitchFamily="34" charset="0"/>
                <a:cs typeface="Calibri" pitchFamily="34" charset="0"/>
              </a:rPr>
              <a:t>Representing Population </a:t>
            </a:r>
            <a:r>
              <a:rPr lang="en-IN" dirty="0" smtClean="0">
                <a:latin typeface="Calibri" pitchFamily="34" charset="0"/>
                <a:cs typeface="Calibri" pitchFamily="34" charset="0"/>
              </a:rPr>
              <a:t>Density :</a:t>
            </a:r>
          </a:p>
          <a:p>
            <a:pPr lvl="0" algn="just"/>
            <a:endParaRPr lang="en-US" dirty="0" smtClean="0">
              <a:latin typeface="Calibri" pitchFamily="34" charset="0"/>
              <a:cs typeface="Calibri" pitchFamily="34" charset="0"/>
            </a:endParaRPr>
          </a:p>
          <a:p>
            <a:pPr lvl="2" algn="just"/>
            <a:r>
              <a:rPr lang="en-IN" dirty="0" smtClean="0">
                <a:latin typeface="Calibri" pitchFamily="34" charset="0"/>
                <a:cs typeface="Calibri" pitchFamily="34" charset="0"/>
              </a:rPr>
              <a:t>N</a:t>
            </a:r>
            <a:r>
              <a:rPr lang="en-IN" baseline="-25000" dirty="0" smtClean="0">
                <a:latin typeface="Calibri" pitchFamily="34" charset="0"/>
                <a:cs typeface="Calibri" pitchFamily="34" charset="0"/>
              </a:rPr>
              <a:t>t+1</a:t>
            </a:r>
            <a:r>
              <a:rPr lang="en-IN" dirty="0" smtClean="0">
                <a:latin typeface="Calibri" pitchFamily="34" charset="0"/>
                <a:cs typeface="Calibri" pitchFamily="34" charset="0"/>
              </a:rPr>
              <a:t>=</a:t>
            </a:r>
            <a:r>
              <a:rPr lang="en-IN" dirty="0" err="1" smtClean="0">
                <a:latin typeface="Calibri" pitchFamily="34" charset="0"/>
                <a:cs typeface="Calibri" pitchFamily="34" charset="0"/>
              </a:rPr>
              <a:t>N</a:t>
            </a:r>
            <a:r>
              <a:rPr lang="en-IN" baseline="-25000" dirty="0" err="1" smtClean="0">
                <a:latin typeface="Calibri" pitchFamily="34" charset="0"/>
                <a:cs typeface="Calibri" pitchFamily="34" charset="0"/>
              </a:rPr>
              <a:t>t</a:t>
            </a:r>
            <a:r>
              <a:rPr lang="en-IN" baseline="-25000" dirty="0" smtClean="0">
                <a:latin typeface="Calibri" pitchFamily="34" charset="0"/>
                <a:cs typeface="Calibri" pitchFamily="34" charset="0"/>
              </a:rPr>
              <a:t> </a:t>
            </a:r>
            <a:r>
              <a:rPr lang="en-IN" dirty="0" smtClean="0">
                <a:latin typeface="Calibri" pitchFamily="34" charset="0"/>
                <a:cs typeface="Calibri" pitchFamily="34" charset="0"/>
              </a:rPr>
              <a:t>+ [(B+I) – (D+E</a:t>
            </a:r>
            <a:r>
              <a:rPr lang="en-IN" dirty="0" smtClean="0">
                <a:latin typeface="Calibri" pitchFamily="34" charset="0"/>
                <a:cs typeface="Calibri" pitchFamily="34" charset="0"/>
              </a:rPr>
              <a:t>)]</a:t>
            </a:r>
          </a:p>
          <a:p>
            <a:pPr lvl="2" algn="just"/>
            <a:endParaRPr lang="en-US" dirty="0" smtClean="0">
              <a:latin typeface="Calibri" pitchFamily="34" charset="0"/>
              <a:cs typeface="Calibri" pitchFamily="34" charset="0"/>
            </a:endParaRPr>
          </a:p>
          <a:p>
            <a:pPr lvl="0" algn="just"/>
            <a:r>
              <a:rPr lang="en-IN" dirty="0" err="1" smtClean="0">
                <a:latin typeface="Calibri" pitchFamily="34" charset="0"/>
                <a:cs typeface="Calibri" pitchFamily="34" charset="0"/>
              </a:rPr>
              <a:t>N</a:t>
            </a:r>
            <a:r>
              <a:rPr lang="en-IN" baseline="-25000" dirty="0" err="1" smtClean="0">
                <a:latin typeface="Calibri" pitchFamily="34" charset="0"/>
                <a:cs typeface="Calibri" pitchFamily="34" charset="0"/>
              </a:rPr>
              <a:t>t</a:t>
            </a:r>
            <a:r>
              <a:rPr lang="en-IN" dirty="0" smtClean="0">
                <a:latin typeface="Calibri" pitchFamily="34" charset="0"/>
                <a:cs typeface="Calibri" pitchFamily="34" charset="0"/>
              </a:rPr>
              <a:t> = Population density at time t</a:t>
            </a:r>
            <a:endParaRPr lang="en-US" dirty="0" smtClean="0">
              <a:latin typeface="Calibri" pitchFamily="34" charset="0"/>
              <a:cs typeface="Calibri" pitchFamily="34" charset="0"/>
            </a:endParaRPr>
          </a:p>
          <a:p>
            <a:pPr lvl="2" algn="just"/>
            <a:r>
              <a:rPr lang="en-IN" dirty="0" smtClean="0">
                <a:latin typeface="Calibri" pitchFamily="34" charset="0"/>
                <a:cs typeface="Calibri" pitchFamily="34" charset="0"/>
              </a:rPr>
              <a:t>N</a:t>
            </a:r>
            <a:r>
              <a:rPr lang="en-IN" baseline="-25000" dirty="0" smtClean="0">
                <a:latin typeface="Calibri" pitchFamily="34" charset="0"/>
                <a:cs typeface="Calibri" pitchFamily="34" charset="0"/>
              </a:rPr>
              <a:t>t+1</a:t>
            </a:r>
            <a:r>
              <a:rPr lang="en-IN" dirty="0" smtClean="0">
                <a:latin typeface="Calibri" pitchFamily="34" charset="0"/>
                <a:cs typeface="Calibri" pitchFamily="34" charset="0"/>
              </a:rPr>
              <a:t>= Population density at time t+1</a:t>
            </a:r>
            <a:endParaRPr lang="en-US" dirty="0" smtClean="0">
              <a:latin typeface="Calibri" pitchFamily="34" charset="0"/>
              <a:cs typeface="Calibri" pitchFamily="34" charset="0"/>
            </a:endParaRPr>
          </a:p>
          <a:p>
            <a:pPr lvl="2" algn="just"/>
            <a:r>
              <a:rPr lang="en-IN" dirty="0" smtClean="0">
                <a:latin typeface="Calibri" pitchFamily="34" charset="0"/>
                <a:cs typeface="Calibri" pitchFamily="34" charset="0"/>
              </a:rPr>
              <a:t>B = Birth rate</a:t>
            </a:r>
            <a:endParaRPr lang="en-US" dirty="0" smtClean="0">
              <a:latin typeface="Calibri" pitchFamily="34" charset="0"/>
              <a:cs typeface="Calibri" pitchFamily="34" charset="0"/>
            </a:endParaRPr>
          </a:p>
          <a:p>
            <a:pPr lvl="2" algn="just"/>
            <a:r>
              <a:rPr lang="en-IN" dirty="0" smtClean="0">
                <a:latin typeface="Calibri" pitchFamily="34" charset="0"/>
                <a:cs typeface="Calibri" pitchFamily="34" charset="0"/>
              </a:rPr>
              <a:t>I = Immigration</a:t>
            </a:r>
            <a:endParaRPr lang="en-US" dirty="0" smtClean="0">
              <a:latin typeface="Calibri" pitchFamily="34" charset="0"/>
              <a:cs typeface="Calibri" pitchFamily="34" charset="0"/>
            </a:endParaRPr>
          </a:p>
          <a:p>
            <a:pPr lvl="2" algn="just"/>
            <a:r>
              <a:rPr lang="en-IN" dirty="0" smtClean="0">
                <a:latin typeface="Calibri" pitchFamily="34" charset="0"/>
                <a:cs typeface="Calibri" pitchFamily="34" charset="0"/>
              </a:rPr>
              <a:t>D = Death rate</a:t>
            </a:r>
            <a:endParaRPr lang="en-US" dirty="0" smtClean="0">
              <a:latin typeface="Calibri" pitchFamily="34" charset="0"/>
              <a:cs typeface="Calibri" pitchFamily="34" charset="0"/>
            </a:endParaRPr>
          </a:p>
          <a:p>
            <a:pPr lvl="2" algn="just"/>
            <a:r>
              <a:rPr lang="en-IN" dirty="0" smtClean="0">
                <a:latin typeface="Calibri" pitchFamily="34" charset="0"/>
                <a:cs typeface="Calibri" pitchFamily="34" charset="0"/>
              </a:rPr>
              <a:t>E = </a:t>
            </a:r>
            <a:r>
              <a:rPr lang="en-IN" dirty="0" smtClean="0">
                <a:latin typeface="Calibri" pitchFamily="34" charset="0"/>
                <a:cs typeface="Calibri" pitchFamily="34" charset="0"/>
              </a:rPr>
              <a:t>Emmigration</a:t>
            </a:r>
          </a:p>
          <a:p>
            <a:pPr lvl="2" algn="just"/>
            <a:endParaRPr lang="en-US" dirty="0" smtClean="0">
              <a:latin typeface="Calibri" pitchFamily="34" charset="0"/>
              <a:cs typeface="Calibri" pitchFamily="34" charset="0"/>
            </a:endParaRPr>
          </a:p>
          <a:p>
            <a:pPr lvl="0" algn="just"/>
            <a:r>
              <a:rPr lang="en-IN" dirty="0" smtClean="0">
                <a:latin typeface="Calibri" pitchFamily="34" charset="0"/>
                <a:cs typeface="Calibri" pitchFamily="34" charset="0"/>
              </a:rPr>
              <a:t>Population density will increase if the number of births plus the number of immigrants (B + I) is more than the number of deaths plus the number of emigrants (D + E), otherwise, it will decrease</a:t>
            </a:r>
            <a:r>
              <a:rPr lang="en-IN" dirty="0" smtClean="0"/>
              <a:t>.</a:t>
            </a:r>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595657" y="639613"/>
            <a:ext cx="7130087" cy="508054"/>
          </a:xfrm>
          <a:prstGeom prst="rect">
            <a:avLst/>
          </a:prstGeom>
          <a:noFill/>
          <a:ln>
            <a:noFill/>
          </a:ln>
        </p:spPr>
        <p:txBody>
          <a:bodyPr spcFirstLastPara="1" wrap="square" lIns="91425" tIns="91425" rIns="91425" bIns="91425" anchor="t" anchorCtr="0">
            <a:noAutofit/>
          </a:bodyPr>
          <a:lstStyle/>
          <a:p>
            <a:pPr>
              <a:buSzPts val="1800"/>
            </a:pPr>
            <a:r>
              <a:rPr lang="en-US" sz="2200" b="1" dirty="0" smtClean="0">
                <a:solidFill>
                  <a:srgbClr val="FF0000"/>
                </a:solidFill>
                <a:latin typeface="Calibri" pitchFamily="34" charset="0"/>
                <a:cs typeface="Calibri" pitchFamily="34" charset="0"/>
              </a:rPr>
              <a:t>POPULATION GROWTH </a:t>
            </a:r>
            <a:r>
              <a:rPr lang="en-US" sz="2200" b="1" dirty="0" smtClean="0">
                <a:solidFill>
                  <a:srgbClr val="FF0000"/>
                </a:solidFill>
              </a:rPr>
              <a:t>:</a:t>
            </a:r>
            <a:r>
              <a:rPr lang="en-GB" sz="2200" b="1" dirty="0" smtClean="0">
                <a:solidFill>
                  <a:srgbClr val="FF0000"/>
                </a:solidFill>
                <a:latin typeface="Calibri" pitchFamily="34" charset="0"/>
                <a:cs typeface="Calibri" pitchFamily="34" charset="0"/>
              </a:rPr>
              <a:t> </a:t>
            </a:r>
            <a:endParaRPr lang="en-GB" sz="2200" b="1"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63893" y="1138335"/>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p:txBody>
      </p:sp>
      <p:sp>
        <p:nvSpPr>
          <p:cNvPr id="7" name="TextBox 6"/>
          <p:cNvSpPr txBox="1"/>
          <p:nvPr/>
        </p:nvSpPr>
        <p:spPr>
          <a:xfrm>
            <a:off x="429207" y="587828"/>
            <a:ext cx="8033658" cy="523220"/>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endParaRPr lang="en-US" dirty="0">
              <a:latin typeface="Calibri" pitchFamily="34" charset="0"/>
              <a:cs typeface="Calibri" pitchFamily="34" charset="0"/>
            </a:endParaRPr>
          </a:p>
        </p:txBody>
      </p:sp>
      <p:sp>
        <p:nvSpPr>
          <p:cNvPr id="8" name="TextBox 7"/>
          <p:cNvSpPr txBox="1"/>
          <p:nvPr/>
        </p:nvSpPr>
        <p:spPr>
          <a:xfrm>
            <a:off x="457200" y="1138335"/>
            <a:ext cx="8248261" cy="523220"/>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p:txBody>
      </p:sp>
      <p:pic>
        <p:nvPicPr>
          <p:cNvPr id="9" name="Picture 8" descr="Organisms and Populations class 12 Notes Biology"/>
          <p:cNvPicPr/>
          <p:nvPr/>
        </p:nvPicPr>
        <p:blipFill>
          <a:blip r:embed="rId4"/>
          <a:srcRect/>
          <a:stretch>
            <a:fillRect/>
          </a:stretch>
        </p:blipFill>
        <p:spPr bwMode="auto">
          <a:xfrm>
            <a:off x="1138335" y="1306285"/>
            <a:ext cx="6522098" cy="333102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390384" y="882207"/>
            <a:ext cx="7130087" cy="554707"/>
          </a:xfrm>
          <a:prstGeom prst="rect">
            <a:avLst/>
          </a:prstGeom>
          <a:noFill/>
          <a:ln>
            <a:noFill/>
          </a:ln>
        </p:spPr>
        <p:txBody>
          <a:bodyPr spcFirstLastPara="1" wrap="square" lIns="91425" tIns="91425" rIns="91425" bIns="91425" anchor="t" anchorCtr="0">
            <a:noAutofit/>
          </a:bodyPr>
          <a:lstStyle/>
          <a:p>
            <a:pPr>
              <a:buSzPts val="1800"/>
            </a:pPr>
            <a:r>
              <a:rPr lang="en-IN" sz="2200" b="1" dirty="0" smtClean="0">
                <a:solidFill>
                  <a:srgbClr val="FF0000"/>
                </a:solidFill>
                <a:latin typeface="Calibri" pitchFamily="34" charset="0"/>
                <a:cs typeface="Calibri" pitchFamily="34" charset="0"/>
              </a:rPr>
              <a:t>POPULATION GROWTH MODELS:</a:t>
            </a:r>
            <a:endParaRPr lang="en-US" sz="2200" dirty="0" smtClean="0">
              <a:solidFill>
                <a:srgbClr val="FF0000"/>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endParaRPr lang="en-GB" sz="1800" b="1" dirty="0" smtClean="0">
              <a:solidFill>
                <a:schemeClr val="tx1"/>
              </a:solidFill>
              <a:latin typeface="Calibri" pitchFamily="34" charset="0"/>
              <a:cs typeface="Calibri" pitchFamily="34" charset="0"/>
            </a:endParaRPr>
          </a:p>
          <a:p>
            <a:pPr>
              <a:buSzPts val="1800"/>
            </a:pPr>
            <a:endParaRPr lang="en-GB" sz="1800" b="1" dirty="0" smtClean="0">
              <a:solidFill>
                <a:schemeClr val="tx1"/>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63893" y="1138335"/>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p:txBody>
      </p:sp>
      <p:sp>
        <p:nvSpPr>
          <p:cNvPr id="7" name="TextBox 6"/>
          <p:cNvSpPr txBox="1"/>
          <p:nvPr/>
        </p:nvSpPr>
        <p:spPr>
          <a:xfrm>
            <a:off x="438537" y="1390259"/>
            <a:ext cx="8276253" cy="2677656"/>
          </a:xfrm>
          <a:prstGeom prst="rect">
            <a:avLst/>
          </a:prstGeom>
          <a:noFill/>
        </p:spPr>
        <p:txBody>
          <a:bodyPr wrap="square" rtlCol="0">
            <a:spAutoFit/>
          </a:bodyPr>
          <a:lstStyle/>
          <a:p>
            <a:pPr lvl="0"/>
            <a:endParaRPr lang="en-IN" dirty="0" smtClean="0">
              <a:latin typeface="Calibri" pitchFamily="34" charset="0"/>
              <a:cs typeface="Calibri" pitchFamily="34" charset="0"/>
            </a:endParaRPr>
          </a:p>
          <a:p>
            <a:pPr lvl="0" algn="just"/>
            <a:r>
              <a:rPr lang="en-IN" dirty="0" smtClean="0">
                <a:latin typeface="Calibri" pitchFamily="34" charset="0"/>
                <a:cs typeface="Calibri" pitchFamily="34" charset="0"/>
              </a:rPr>
              <a:t>The </a:t>
            </a:r>
            <a:r>
              <a:rPr lang="en-IN" dirty="0" smtClean="0">
                <a:latin typeface="Calibri" pitchFamily="34" charset="0"/>
                <a:cs typeface="Calibri" pitchFamily="34" charset="0"/>
              </a:rPr>
              <a:t>growth models can be used to predict the growth of a population with time. </a:t>
            </a:r>
            <a:endParaRPr lang="en-IN" dirty="0" smtClean="0">
              <a:latin typeface="Calibri" pitchFamily="34" charset="0"/>
              <a:cs typeface="Calibri" pitchFamily="34" charset="0"/>
            </a:endParaRPr>
          </a:p>
          <a:p>
            <a:pPr lvl="0" algn="just"/>
            <a:endParaRPr lang="en-IN" dirty="0" smtClean="0">
              <a:latin typeface="Calibri" pitchFamily="34" charset="0"/>
              <a:cs typeface="Calibri" pitchFamily="34" charset="0"/>
            </a:endParaRPr>
          </a:p>
          <a:p>
            <a:pPr lvl="0" algn="just"/>
            <a:r>
              <a:rPr lang="en-IN" dirty="0" smtClean="0">
                <a:latin typeface="Calibri" pitchFamily="34" charset="0"/>
                <a:cs typeface="Calibri" pitchFamily="34" charset="0"/>
              </a:rPr>
              <a:t>Growth </a:t>
            </a:r>
            <a:r>
              <a:rPr lang="en-IN" dirty="0" smtClean="0">
                <a:latin typeface="Calibri" pitchFamily="34" charset="0"/>
                <a:cs typeface="Calibri" pitchFamily="34" charset="0"/>
              </a:rPr>
              <a:t>of population takes place according to availability of food, habit condition and presence of other biotic and abiotic factors</a:t>
            </a:r>
            <a:r>
              <a:rPr lang="en-IN" dirty="0" smtClean="0">
                <a:latin typeface="Calibri" pitchFamily="34" charset="0"/>
                <a:cs typeface="Calibri" pitchFamily="34" charset="0"/>
              </a:rPr>
              <a:t>.</a:t>
            </a:r>
          </a:p>
          <a:p>
            <a:pPr lvl="0" algn="just"/>
            <a:endParaRPr lang="en-US" dirty="0" smtClean="0">
              <a:latin typeface="Calibri" pitchFamily="34" charset="0"/>
              <a:cs typeface="Calibri" pitchFamily="34" charset="0"/>
            </a:endParaRPr>
          </a:p>
          <a:p>
            <a:pPr lvl="0" algn="just"/>
            <a:r>
              <a:rPr lang="en-IN" dirty="0" smtClean="0">
                <a:latin typeface="Calibri" pitchFamily="34" charset="0"/>
                <a:cs typeface="Calibri" pitchFamily="34" charset="0"/>
              </a:rPr>
              <a:t>There are two growth models</a:t>
            </a:r>
            <a:r>
              <a:rPr lang="en-IN" dirty="0" smtClean="0">
                <a:latin typeface="Calibri" pitchFamily="34" charset="0"/>
                <a:cs typeface="Calibri" pitchFamily="34" charset="0"/>
              </a:rPr>
              <a:t>:</a:t>
            </a:r>
          </a:p>
          <a:p>
            <a:pPr lvl="0" algn="just"/>
            <a:endParaRPr lang="en-US" dirty="0" smtClean="0">
              <a:latin typeface="Calibri" pitchFamily="34" charset="0"/>
              <a:cs typeface="Calibri" pitchFamily="34" charset="0"/>
            </a:endParaRPr>
          </a:p>
          <a:p>
            <a:pPr lvl="1" algn="just">
              <a:buFont typeface="Arial" pitchFamily="34" charset="0"/>
              <a:buChar char="•"/>
            </a:pPr>
            <a:r>
              <a:rPr lang="en-IN" dirty="0" smtClean="0">
                <a:latin typeface="Calibri" pitchFamily="34" charset="0"/>
                <a:cs typeface="Calibri" pitchFamily="34" charset="0"/>
              </a:rPr>
              <a:t>Exponential </a:t>
            </a:r>
            <a:r>
              <a:rPr lang="en-IN" dirty="0" smtClean="0">
                <a:latin typeface="Calibri" pitchFamily="34" charset="0"/>
                <a:cs typeface="Calibri" pitchFamily="34" charset="0"/>
              </a:rPr>
              <a:t>growth</a:t>
            </a:r>
          </a:p>
          <a:p>
            <a:pPr lvl="1" algn="just">
              <a:buFont typeface="Arial" pitchFamily="34" charset="0"/>
              <a:buChar char="•"/>
            </a:pPr>
            <a:endParaRPr lang="en-US" dirty="0" smtClean="0">
              <a:latin typeface="Calibri" pitchFamily="34" charset="0"/>
              <a:cs typeface="Calibri" pitchFamily="34" charset="0"/>
            </a:endParaRPr>
          </a:p>
          <a:p>
            <a:pPr lvl="1" algn="just">
              <a:buFont typeface="Arial" pitchFamily="34" charset="0"/>
              <a:buChar char="•"/>
            </a:pPr>
            <a:r>
              <a:rPr lang="en-IN" dirty="0" smtClean="0">
                <a:latin typeface="Calibri" pitchFamily="34" charset="0"/>
                <a:cs typeface="Calibri" pitchFamily="34" charset="0"/>
              </a:rPr>
              <a:t>Logistic Growth</a:t>
            </a:r>
            <a:endParaRPr lang="en-US" dirty="0" smtClean="0">
              <a:latin typeface="Calibri" pitchFamily="34" charset="0"/>
              <a:cs typeface="Calibri" pitchFamily="34" charset="0"/>
            </a:endParaRPr>
          </a:p>
          <a:p>
            <a:pPr algn="just"/>
            <a:endParaRPr lang="en-US"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325070" y="527645"/>
            <a:ext cx="7130087" cy="564038"/>
          </a:xfrm>
          <a:prstGeom prst="rect">
            <a:avLst/>
          </a:prstGeom>
          <a:noFill/>
          <a:ln>
            <a:noFill/>
          </a:ln>
        </p:spPr>
        <p:txBody>
          <a:bodyPr spcFirstLastPara="1" wrap="square" lIns="91425" tIns="91425" rIns="91425" bIns="91425" anchor="t" anchorCtr="0">
            <a:noAutofit/>
          </a:bodyPr>
          <a:lstStyle/>
          <a:p>
            <a:pPr>
              <a:buSzPts val="1800"/>
            </a:pPr>
            <a:r>
              <a:rPr lang="en-IN" sz="2200" b="1" dirty="0" smtClean="0">
                <a:solidFill>
                  <a:srgbClr val="FF0000"/>
                </a:solidFill>
                <a:latin typeface="Calibri" pitchFamily="34" charset="0"/>
                <a:cs typeface="Calibri" pitchFamily="34" charset="0"/>
              </a:rPr>
              <a:t>EXPONENTIAL GROWTH</a:t>
            </a:r>
            <a:r>
              <a:rPr lang="en-GB" sz="2200" b="1" dirty="0" smtClean="0">
                <a:solidFill>
                  <a:srgbClr val="FF0000"/>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a:p>
            <a:pPr>
              <a:buSzPts val="1800"/>
            </a:pPr>
            <a:endParaRPr lang="en-GB" sz="1800" b="1" dirty="0" smtClean="0">
              <a:solidFill>
                <a:schemeClr val="tx1"/>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63893" y="1138335"/>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p:txBody>
      </p:sp>
      <p:sp>
        <p:nvSpPr>
          <p:cNvPr id="7" name="TextBox 6"/>
          <p:cNvSpPr txBox="1"/>
          <p:nvPr/>
        </p:nvSpPr>
        <p:spPr>
          <a:xfrm>
            <a:off x="429207" y="1324946"/>
            <a:ext cx="8276253" cy="523220"/>
          </a:xfrm>
          <a:prstGeom prst="rect">
            <a:avLst/>
          </a:prstGeom>
          <a:noFill/>
        </p:spPr>
        <p:txBody>
          <a:bodyPr wrap="square" rtlCol="0">
            <a:spAutoFit/>
          </a:bodyPr>
          <a:lstStyle/>
          <a:p>
            <a:pPr lvl="0" algn="just" fontAlgn="base"/>
            <a:endParaRPr lang="en-US" dirty="0" smtClean="0">
              <a:latin typeface="Calibri" pitchFamily="34" charset="0"/>
              <a:cs typeface="Calibri" pitchFamily="34" charset="0"/>
            </a:endParaRPr>
          </a:p>
          <a:p>
            <a:pPr algn="just"/>
            <a:endParaRPr lang="en-US" dirty="0">
              <a:latin typeface="Calibri" pitchFamily="34" charset="0"/>
              <a:cs typeface="Calibri" pitchFamily="34" charset="0"/>
            </a:endParaRPr>
          </a:p>
        </p:txBody>
      </p:sp>
      <p:sp>
        <p:nvSpPr>
          <p:cNvPr id="8" name="TextBox 7"/>
          <p:cNvSpPr txBox="1"/>
          <p:nvPr/>
        </p:nvSpPr>
        <p:spPr>
          <a:xfrm>
            <a:off x="317240" y="951722"/>
            <a:ext cx="8332237" cy="3754874"/>
          </a:xfrm>
          <a:prstGeom prst="rect">
            <a:avLst/>
          </a:prstGeom>
          <a:noFill/>
        </p:spPr>
        <p:txBody>
          <a:bodyPr wrap="square" rtlCol="0">
            <a:spAutoFit/>
          </a:bodyPr>
          <a:lstStyle/>
          <a:p>
            <a:endParaRPr lang="en-US" dirty="0" smtClean="0">
              <a:solidFill>
                <a:schemeClr val="tx1"/>
              </a:solidFill>
            </a:endParaRPr>
          </a:p>
          <a:p>
            <a:pPr lvl="0" algn="just"/>
            <a:r>
              <a:rPr lang="en-IN" dirty="0" smtClean="0">
                <a:latin typeface="Calibri" pitchFamily="34" charset="0"/>
                <a:cs typeface="Calibri" pitchFamily="34" charset="0"/>
              </a:rPr>
              <a:t>In </a:t>
            </a:r>
            <a:r>
              <a:rPr lang="en-IN" dirty="0" smtClean="0">
                <a:latin typeface="Calibri" pitchFamily="34" charset="0"/>
                <a:cs typeface="Calibri" pitchFamily="34" charset="0"/>
              </a:rPr>
              <a:t>this kinds growth occurs when food and space is available in sufficient amount. While resources in the habitat are unlimited, each species has the ability to realize fully its innate potential to grow in number. </a:t>
            </a:r>
            <a:endParaRPr lang="en-IN" dirty="0" smtClean="0">
              <a:latin typeface="Calibri" pitchFamily="34" charset="0"/>
              <a:cs typeface="Calibri" pitchFamily="34" charset="0"/>
            </a:endParaRPr>
          </a:p>
          <a:p>
            <a:pPr lvl="0" algn="just"/>
            <a:endParaRPr lang="en-IN" dirty="0" smtClean="0">
              <a:latin typeface="Calibri" pitchFamily="34" charset="0"/>
              <a:cs typeface="Calibri" pitchFamily="34" charset="0"/>
            </a:endParaRPr>
          </a:p>
          <a:p>
            <a:pPr lvl="0" algn="just"/>
            <a:r>
              <a:rPr lang="en-IN" dirty="0" smtClean="0">
                <a:latin typeface="Calibri" pitchFamily="34" charset="0"/>
                <a:cs typeface="Calibri" pitchFamily="34" charset="0"/>
              </a:rPr>
              <a:t>The </a:t>
            </a:r>
            <a:r>
              <a:rPr lang="en-IN" dirty="0" smtClean="0">
                <a:latin typeface="Calibri" pitchFamily="34" charset="0"/>
                <a:cs typeface="Calibri" pitchFamily="34" charset="0"/>
              </a:rPr>
              <a:t>population grows in an exponential or geometric fashion. Equation for exponential growth:</a:t>
            </a:r>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a:p>
            <a:pPr lvl="3" algn="just"/>
            <a:r>
              <a:rPr lang="en-IN" dirty="0" smtClean="0">
                <a:latin typeface="Calibri" pitchFamily="34" charset="0"/>
                <a:cs typeface="Calibri" pitchFamily="34" charset="0"/>
              </a:rPr>
              <a:t>dN/</a:t>
            </a:r>
            <a:r>
              <a:rPr lang="en-IN" dirty="0" err="1" smtClean="0">
                <a:latin typeface="Calibri" pitchFamily="34" charset="0"/>
                <a:cs typeface="Calibri" pitchFamily="34" charset="0"/>
              </a:rPr>
              <a:t>dt</a:t>
            </a:r>
            <a:r>
              <a:rPr lang="en-IN" dirty="0" smtClean="0">
                <a:latin typeface="Calibri" pitchFamily="34" charset="0"/>
                <a:cs typeface="Calibri" pitchFamily="34" charset="0"/>
              </a:rPr>
              <a:t> = (b – d) × </a:t>
            </a:r>
            <a:r>
              <a:rPr lang="en-IN" dirty="0" smtClean="0">
                <a:latin typeface="Calibri" pitchFamily="34" charset="0"/>
                <a:cs typeface="Calibri" pitchFamily="34" charset="0"/>
              </a:rPr>
              <a:t>N</a:t>
            </a:r>
          </a:p>
          <a:p>
            <a:pPr lvl="3" algn="just"/>
            <a:endParaRPr lang="en-US" dirty="0" smtClean="0">
              <a:latin typeface="Calibri" pitchFamily="34" charset="0"/>
              <a:cs typeface="Calibri" pitchFamily="34" charset="0"/>
            </a:endParaRPr>
          </a:p>
          <a:p>
            <a:pPr lvl="3" algn="just"/>
            <a:r>
              <a:rPr lang="en-IN" dirty="0" smtClean="0">
                <a:latin typeface="Calibri" pitchFamily="34" charset="0"/>
                <a:cs typeface="Calibri" pitchFamily="34" charset="0"/>
              </a:rPr>
              <a:t>Let (b–d) = r, </a:t>
            </a:r>
            <a:r>
              <a:rPr lang="en-IN" dirty="0" smtClean="0">
                <a:latin typeface="Calibri" pitchFamily="34" charset="0"/>
                <a:cs typeface="Calibri" pitchFamily="34" charset="0"/>
              </a:rPr>
              <a:t>then</a:t>
            </a:r>
          </a:p>
          <a:p>
            <a:pPr lvl="3" algn="just"/>
            <a:endParaRPr lang="en-US" dirty="0" smtClean="0">
              <a:latin typeface="Calibri" pitchFamily="34" charset="0"/>
              <a:cs typeface="Calibri" pitchFamily="34" charset="0"/>
            </a:endParaRPr>
          </a:p>
          <a:p>
            <a:pPr lvl="3" algn="just"/>
            <a:r>
              <a:rPr lang="en-IN" dirty="0" smtClean="0">
                <a:latin typeface="Calibri" pitchFamily="34" charset="0"/>
                <a:cs typeface="Calibri" pitchFamily="34" charset="0"/>
              </a:rPr>
              <a:t>dN/</a:t>
            </a:r>
            <a:r>
              <a:rPr lang="en-IN" dirty="0" err="1" smtClean="0">
                <a:latin typeface="Calibri" pitchFamily="34" charset="0"/>
                <a:cs typeface="Calibri" pitchFamily="34" charset="0"/>
              </a:rPr>
              <a:t>dt</a:t>
            </a:r>
            <a:r>
              <a:rPr lang="en-IN" dirty="0" smtClean="0">
                <a:latin typeface="Calibri" pitchFamily="34" charset="0"/>
                <a:cs typeface="Calibri" pitchFamily="34" charset="0"/>
              </a:rPr>
              <a:t> = </a:t>
            </a:r>
            <a:r>
              <a:rPr lang="en-IN" dirty="0" err="1" smtClean="0">
                <a:latin typeface="Calibri" pitchFamily="34" charset="0"/>
                <a:cs typeface="Calibri" pitchFamily="34" charset="0"/>
              </a:rPr>
              <a:t>rN</a:t>
            </a:r>
            <a:endParaRPr lang="en-US" dirty="0" smtClean="0">
              <a:latin typeface="Calibri" pitchFamily="34" charset="0"/>
              <a:cs typeface="Calibri" pitchFamily="34" charset="0"/>
            </a:endParaRPr>
          </a:p>
          <a:p>
            <a:pPr lvl="2" algn="just"/>
            <a:r>
              <a:rPr lang="en-IN" dirty="0" smtClean="0">
                <a:latin typeface="Calibri" pitchFamily="34" charset="0"/>
                <a:cs typeface="Calibri" pitchFamily="34" charset="0"/>
              </a:rPr>
              <a:t>N= Population size</a:t>
            </a:r>
            <a:endParaRPr lang="en-US" dirty="0" smtClean="0">
              <a:latin typeface="Calibri" pitchFamily="34" charset="0"/>
              <a:cs typeface="Calibri" pitchFamily="34" charset="0"/>
            </a:endParaRPr>
          </a:p>
          <a:p>
            <a:pPr lvl="2" algn="just"/>
            <a:r>
              <a:rPr lang="en-IN" dirty="0" smtClean="0">
                <a:latin typeface="Calibri" pitchFamily="34" charset="0"/>
                <a:cs typeface="Calibri" pitchFamily="34" charset="0"/>
              </a:rPr>
              <a:t>b = </a:t>
            </a:r>
            <a:r>
              <a:rPr lang="en-IN" dirty="0" smtClean="0">
                <a:latin typeface="Calibri" pitchFamily="34" charset="0"/>
                <a:cs typeface="Calibri" pitchFamily="34" charset="0"/>
              </a:rPr>
              <a:t>Birth rate</a:t>
            </a:r>
            <a:endParaRPr lang="en-US" dirty="0" smtClean="0">
              <a:latin typeface="Calibri" pitchFamily="34" charset="0"/>
              <a:cs typeface="Calibri" pitchFamily="34" charset="0"/>
            </a:endParaRPr>
          </a:p>
          <a:p>
            <a:pPr lvl="2" algn="just"/>
            <a:r>
              <a:rPr lang="en-IN" dirty="0" smtClean="0">
                <a:latin typeface="Calibri" pitchFamily="34" charset="0"/>
                <a:cs typeface="Calibri" pitchFamily="34" charset="0"/>
              </a:rPr>
              <a:t>d = Death rate</a:t>
            </a:r>
            <a:endParaRPr lang="en-US" dirty="0" smtClean="0">
              <a:latin typeface="Calibri" pitchFamily="34" charset="0"/>
              <a:cs typeface="Calibri" pitchFamily="34" charset="0"/>
            </a:endParaRPr>
          </a:p>
          <a:p>
            <a:pPr lvl="2" algn="just"/>
            <a:r>
              <a:rPr lang="en-IN" dirty="0" smtClean="0">
                <a:latin typeface="Calibri" pitchFamily="34" charset="0"/>
                <a:cs typeface="Calibri" pitchFamily="34" charset="0"/>
              </a:rPr>
              <a:t>r = intrinsic rate of natural increase</a:t>
            </a:r>
            <a:endParaRPr lang="en-US" dirty="0" smtClean="0">
              <a:latin typeface="Calibri" pitchFamily="34" charset="0"/>
              <a:cs typeface="Calibri" pitchFamily="34" charset="0"/>
            </a:endParaRPr>
          </a:p>
          <a:p>
            <a:pPr algn="just"/>
            <a:endParaRPr lang="en-US" dirty="0" smtClean="0">
              <a:solidFill>
                <a:schemeClr val="tx1"/>
              </a:solidFill>
              <a:latin typeface="Calibri" pitchFamily="34" charset="0"/>
              <a:cs typeface="Calibri" pitchFamily="34" charset="0"/>
            </a:endParaRPr>
          </a:p>
          <a:p>
            <a:pPr algn="just"/>
            <a:endParaRPr lang="en-US"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390386" y="854217"/>
            <a:ext cx="7130087" cy="526714"/>
          </a:xfrm>
          <a:prstGeom prst="rect">
            <a:avLst/>
          </a:prstGeom>
          <a:noFill/>
          <a:ln>
            <a:noFill/>
          </a:ln>
        </p:spPr>
        <p:txBody>
          <a:bodyPr spcFirstLastPara="1" wrap="square" lIns="91425" tIns="91425" rIns="91425" bIns="91425" anchor="t" anchorCtr="0">
            <a:noAutofit/>
          </a:bodyPr>
          <a:lstStyle/>
          <a:p>
            <a:pPr>
              <a:buSzPts val="1800"/>
            </a:pPr>
            <a:r>
              <a:rPr lang="en-IN" sz="2200" b="1" dirty="0" smtClean="0">
                <a:solidFill>
                  <a:srgbClr val="FF0000"/>
                </a:solidFill>
                <a:latin typeface="Calibri" pitchFamily="34" charset="0"/>
                <a:cs typeface="Calibri" pitchFamily="34" charset="0"/>
              </a:rPr>
              <a:t>EXPONENTIAL GROWTH</a:t>
            </a:r>
            <a:r>
              <a:rPr lang="en-GB" sz="2200" b="1" dirty="0" smtClean="0">
                <a:solidFill>
                  <a:srgbClr val="FF0000"/>
                </a:solidFill>
                <a:latin typeface="Calibri" pitchFamily="34" charset="0"/>
                <a:cs typeface="Calibri" pitchFamily="34" charset="0"/>
              </a:rPr>
              <a:t>  :</a:t>
            </a:r>
            <a:endParaRPr lang="en-GB" sz="2200" b="1" dirty="0" smtClean="0">
              <a:solidFill>
                <a:srgbClr val="FF0000"/>
              </a:solidFill>
              <a:latin typeface="Calibri" pitchFamily="34" charset="0"/>
              <a:cs typeface="Calibri" pitchFamily="34" charset="0"/>
            </a:endParaRPr>
          </a:p>
          <a:p>
            <a:pPr>
              <a:buSzPts val="1800"/>
            </a:pPr>
            <a:endParaRPr lang="en-GB" sz="1800" b="1" dirty="0" smtClean="0">
              <a:solidFill>
                <a:schemeClr val="tx1"/>
              </a:solidFill>
              <a:latin typeface="Calibri" pitchFamily="34" charset="0"/>
              <a:cs typeface="Calibri" pitchFamily="34" charset="0"/>
            </a:endParaRPr>
          </a:p>
          <a:p>
            <a:pPr>
              <a:buSzPts val="1800"/>
            </a:pPr>
            <a:endParaRPr lang="en-GB" sz="1800" b="1" dirty="0" smtClean="0">
              <a:solidFill>
                <a:schemeClr val="tx1"/>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63893" y="1138335"/>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p:txBody>
      </p:sp>
      <p:sp>
        <p:nvSpPr>
          <p:cNvPr id="7" name="TextBox 6"/>
          <p:cNvSpPr txBox="1"/>
          <p:nvPr/>
        </p:nvSpPr>
        <p:spPr>
          <a:xfrm>
            <a:off x="438537" y="1390261"/>
            <a:ext cx="8024328" cy="3108543"/>
          </a:xfrm>
          <a:prstGeom prst="rect">
            <a:avLst/>
          </a:prstGeom>
          <a:noFill/>
        </p:spPr>
        <p:txBody>
          <a:bodyPr wrap="square" rtlCol="0">
            <a:spAutoFit/>
          </a:bodyPr>
          <a:lstStyle/>
          <a:p>
            <a:pPr lvl="0" fontAlgn="base"/>
            <a:endParaRPr lang="en-US" dirty="0" smtClean="0">
              <a:latin typeface="Calibri" pitchFamily="34" charset="0"/>
              <a:cs typeface="Calibri" pitchFamily="34" charset="0"/>
            </a:endParaRPr>
          </a:p>
          <a:p>
            <a:pPr lvl="0"/>
            <a:r>
              <a:rPr lang="en-IN" dirty="0" smtClean="0">
                <a:latin typeface="Calibri" pitchFamily="34" charset="0"/>
                <a:cs typeface="Calibri" pitchFamily="34" charset="0"/>
              </a:rPr>
              <a:t>It </a:t>
            </a:r>
            <a:r>
              <a:rPr lang="en-IN" dirty="0" smtClean="0">
                <a:latin typeface="Calibri" pitchFamily="34" charset="0"/>
                <a:cs typeface="Calibri" pitchFamily="34" charset="0"/>
              </a:rPr>
              <a:t>can also be represented as</a:t>
            </a:r>
            <a:r>
              <a:rPr lang="en-IN" dirty="0" smtClean="0">
                <a:latin typeface="Calibri" pitchFamily="34" charset="0"/>
                <a:cs typeface="Calibri" pitchFamily="34" charset="0"/>
              </a:rPr>
              <a:t>:</a:t>
            </a:r>
          </a:p>
          <a:p>
            <a:pPr lvl="0"/>
            <a:endParaRPr lang="en-US" dirty="0" smtClean="0">
              <a:latin typeface="Calibri" pitchFamily="34" charset="0"/>
              <a:cs typeface="Calibri" pitchFamily="34" charset="0"/>
            </a:endParaRPr>
          </a:p>
          <a:p>
            <a:pPr lvl="2"/>
            <a:r>
              <a:rPr lang="en-IN" dirty="0" err="1" smtClean="0">
                <a:latin typeface="Calibri" pitchFamily="34" charset="0"/>
                <a:cs typeface="Calibri" pitchFamily="34" charset="0"/>
              </a:rPr>
              <a:t>N</a:t>
            </a:r>
            <a:r>
              <a:rPr lang="en-IN" baseline="-25000" dirty="0" err="1" smtClean="0">
                <a:latin typeface="Calibri" pitchFamily="34" charset="0"/>
                <a:cs typeface="Calibri" pitchFamily="34" charset="0"/>
              </a:rPr>
              <a:t>t</a:t>
            </a:r>
            <a:r>
              <a:rPr lang="en-IN" dirty="0" smtClean="0">
                <a:latin typeface="Calibri" pitchFamily="34" charset="0"/>
                <a:cs typeface="Calibri" pitchFamily="34" charset="0"/>
              </a:rPr>
              <a:t> = N</a:t>
            </a:r>
            <a:r>
              <a:rPr lang="en-IN" baseline="-25000" dirty="0" smtClean="0">
                <a:latin typeface="Calibri" pitchFamily="34" charset="0"/>
                <a:cs typeface="Calibri" pitchFamily="34" charset="0"/>
              </a:rPr>
              <a:t>0</a:t>
            </a:r>
            <a:r>
              <a:rPr lang="en-IN" dirty="0" smtClean="0">
                <a:latin typeface="Calibri" pitchFamily="34" charset="0"/>
                <a:cs typeface="Calibri" pitchFamily="34" charset="0"/>
              </a:rPr>
              <a:t> </a:t>
            </a:r>
            <a:r>
              <a:rPr lang="en-IN" dirty="0" err="1" smtClean="0">
                <a:latin typeface="Calibri" pitchFamily="34" charset="0"/>
                <a:cs typeface="Calibri" pitchFamily="34" charset="0"/>
              </a:rPr>
              <a:t>e</a:t>
            </a:r>
            <a:r>
              <a:rPr lang="en-IN" baseline="30000" dirty="0" err="1" smtClean="0">
                <a:latin typeface="Calibri" pitchFamily="34" charset="0"/>
                <a:cs typeface="Calibri" pitchFamily="34" charset="0"/>
              </a:rPr>
              <a:t>rt</a:t>
            </a:r>
            <a:endParaRPr lang="en-IN" baseline="30000" dirty="0" smtClean="0">
              <a:latin typeface="Calibri" pitchFamily="34" charset="0"/>
              <a:cs typeface="Calibri" pitchFamily="34" charset="0"/>
            </a:endParaRPr>
          </a:p>
          <a:p>
            <a:pPr lvl="2"/>
            <a:endParaRPr lang="en-US" dirty="0" smtClean="0">
              <a:latin typeface="Calibri" pitchFamily="34" charset="0"/>
              <a:cs typeface="Calibri" pitchFamily="34" charset="0"/>
            </a:endParaRPr>
          </a:p>
          <a:p>
            <a:pPr lvl="2"/>
            <a:r>
              <a:rPr lang="en-IN" dirty="0" err="1" smtClean="0">
                <a:latin typeface="Calibri" pitchFamily="34" charset="0"/>
                <a:cs typeface="Calibri" pitchFamily="34" charset="0"/>
              </a:rPr>
              <a:t>N</a:t>
            </a:r>
            <a:r>
              <a:rPr lang="en-IN" baseline="-25000" dirty="0" err="1" smtClean="0">
                <a:latin typeface="Calibri" pitchFamily="34" charset="0"/>
                <a:cs typeface="Calibri" pitchFamily="34" charset="0"/>
              </a:rPr>
              <a:t>t</a:t>
            </a:r>
            <a:r>
              <a:rPr lang="en-IN" dirty="0" smtClean="0">
                <a:latin typeface="Calibri" pitchFamily="34" charset="0"/>
                <a:cs typeface="Calibri" pitchFamily="34" charset="0"/>
              </a:rPr>
              <a:t> = Population density after time </a:t>
            </a:r>
            <a:r>
              <a:rPr lang="en-IN" dirty="0" smtClean="0">
                <a:latin typeface="Calibri" pitchFamily="34" charset="0"/>
                <a:cs typeface="Calibri" pitchFamily="34" charset="0"/>
              </a:rPr>
              <a:t>t</a:t>
            </a:r>
          </a:p>
          <a:p>
            <a:pPr lvl="2"/>
            <a:endParaRPr lang="en-US" dirty="0" smtClean="0">
              <a:latin typeface="Calibri" pitchFamily="34" charset="0"/>
              <a:cs typeface="Calibri" pitchFamily="34" charset="0"/>
            </a:endParaRPr>
          </a:p>
          <a:p>
            <a:pPr lvl="2"/>
            <a:r>
              <a:rPr lang="en-IN" dirty="0" smtClean="0">
                <a:latin typeface="Calibri" pitchFamily="34" charset="0"/>
                <a:cs typeface="Calibri" pitchFamily="34" charset="0"/>
              </a:rPr>
              <a:t>N</a:t>
            </a:r>
            <a:r>
              <a:rPr lang="en-IN" baseline="-25000" dirty="0" smtClean="0">
                <a:latin typeface="Calibri" pitchFamily="34" charset="0"/>
                <a:cs typeface="Calibri" pitchFamily="34" charset="0"/>
              </a:rPr>
              <a:t>0</a:t>
            </a:r>
            <a:r>
              <a:rPr lang="en-IN" dirty="0" smtClean="0">
                <a:latin typeface="Calibri" pitchFamily="34" charset="0"/>
                <a:cs typeface="Calibri" pitchFamily="34" charset="0"/>
              </a:rPr>
              <a:t> = Population density at time zero</a:t>
            </a:r>
            <a:endParaRPr lang="en-US" dirty="0" smtClean="0">
              <a:latin typeface="Calibri" pitchFamily="34" charset="0"/>
              <a:cs typeface="Calibri" pitchFamily="34" charset="0"/>
            </a:endParaRPr>
          </a:p>
          <a:p>
            <a:pPr lvl="2"/>
            <a:endParaRPr lang="en-IN" dirty="0" smtClean="0">
              <a:latin typeface="Calibri" pitchFamily="34" charset="0"/>
              <a:cs typeface="Calibri" pitchFamily="34" charset="0"/>
            </a:endParaRPr>
          </a:p>
          <a:p>
            <a:pPr lvl="2"/>
            <a:r>
              <a:rPr lang="en-IN" dirty="0" smtClean="0">
                <a:latin typeface="Calibri" pitchFamily="34" charset="0"/>
                <a:cs typeface="Calibri" pitchFamily="34" charset="0"/>
              </a:rPr>
              <a:t>r </a:t>
            </a:r>
            <a:r>
              <a:rPr lang="en-IN" dirty="0" smtClean="0">
                <a:latin typeface="Calibri" pitchFamily="34" charset="0"/>
                <a:cs typeface="Calibri" pitchFamily="34" charset="0"/>
              </a:rPr>
              <a:t>= intrinsic rate of natural increase</a:t>
            </a:r>
            <a:endParaRPr lang="en-US" dirty="0" smtClean="0">
              <a:latin typeface="Calibri" pitchFamily="34" charset="0"/>
              <a:cs typeface="Calibri" pitchFamily="34" charset="0"/>
            </a:endParaRPr>
          </a:p>
          <a:p>
            <a:pPr lvl="2"/>
            <a:endParaRPr lang="en-IN" dirty="0" smtClean="0">
              <a:latin typeface="Calibri" pitchFamily="34" charset="0"/>
              <a:cs typeface="Calibri" pitchFamily="34" charset="0"/>
            </a:endParaRPr>
          </a:p>
          <a:p>
            <a:pPr lvl="2"/>
            <a:r>
              <a:rPr lang="en-IN" dirty="0" smtClean="0">
                <a:latin typeface="Calibri" pitchFamily="34" charset="0"/>
                <a:cs typeface="Calibri" pitchFamily="34" charset="0"/>
              </a:rPr>
              <a:t>e </a:t>
            </a:r>
            <a:r>
              <a:rPr lang="en-IN" dirty="0" smtClean="0">
                <a:latin typeface="Calibri" pitchFamily="34" charset="0"/>
                <a:cs typeface="Calibri" pitchFamily="34" charset="0"/>
              </a:rPr>
              <a:t>= the base of natural logarithms (2.71828</a:t>
            </a:r>
            <a:r>
              <a:rPr lang="en-IN" dirty="0" smtClean="0">
                <a:latin typeface="Calibri" pitchFamily="34" charset="0"/>
                <a:cs typeface="Calibri" pitchFamily="34" charset="0"/>
              </a:rPr>
              <a:t>).</a:t>
            </a:r>
            <a:endParaRPr lang="en-IN" sz="1200" dirty="0" smtClean="0"/>
          </a:p>
          <a:p>
            <a:pPr lvl="2"/>
            <a:endParaRPr lang="en-US" dirty="0" smtClean="0"/>
          </a:p>
          <a:p>
            <a:pPr algn="just"/>
            <a:endParaRPr lang="en-US"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521014" y="518315"/>
            <a:ext cx="7130087" cy="545376"/>
          </a:xfrm>
          <a:prstGeom prst="rect">
            <a:avLst/>
          </a:prstGeom>
          <a:noFill/>
          <a:ln>
            <a:noFill/>
          </a:ln>
        </p:spPr>
        <p:txBody>
          <a:bodyPr spcFirstLastPara="1" wrap="square" lIns="91425" tIns="91425" rIns="91425" bIns="91425" anchor="t" anchorCtr="0">
            <a:noAutofit/>
          </a:bodyPr>
          <a:lstStyle/>
          <a:p>
            <a:pPr>
              <a:buSzPts val="1800"/>
            </a:pPr>
            <a:r>
              <a:rPr lang="en-GB" sz="2200" b="1" dirty="0" smtClean="0">
                <a:solidFill>
                  <a:srgbClr val="FF0000"/>
                </a:solidFill>
                <a:latin typeface="Calibri" pitchFamily="34" charset="0"/>
                <a:cs typeface="Calibri" pitchFamily="34" charset="0"/>
              </a:rPr>
              <a:t>POPULATION GROWTH CURVE</a:t>
            </a:r>
            <a:r>
              <a:rPr lang="en-GB" sz="2200" b="1" dirty="0" smtClean="0">
                <a:solidFill>
                  <a:srgbClr val="FF0000"/>
                </a:solidFill>
                <a:latin typeface="Calibri" pitchFamily="34" charset="0"/>
                <a:cs typeface="Calibri" pitchFamily="34" charset="0"/>
              </a:rPr>
              <a:t>  :</a:t>
            </a:r>
            <a:endParaRPr lang="en-GB" sz="1800" b="1" dirty="0" smtClean="0">
              <a:solidFill>
                <a:schemeClr val="tx1"/>
              </a:solidFill>
              <a:latin typeface="Calibri" pitchFamily="34" charset="0"/>
              <a:cs typeface="Calibri" pitchFamily="34" charset="0"/>
            </a:endParaRPr>
          </a:p>
          <a:p>
            <a:pPr>
              <a:buSzPts val="1800"/>
            </a:pPr>
            <a:endParaRPr lang="en-GB" sz="1800" b="1" dirty="0" smtClean="0">
              <a:solidFill>
                <a:schemeClr val="tx1"/>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63893" y="1138335"/>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p:txBody>
      </p:sp>
      <p:sp>
        <p:nvSpPr>
          <p:cNvPr id="6" name="Rectangle 5"/>
          <p:cNvSpPr/>
          <p:nvPr/>
        </p:nvSpPr>
        <p:spPr>
          <a:xfrm>
            <a:off x="485192" y="1558214"/>
            <a:ext cx="7688424" cy="523220"/>
          </a:xfrm>
          <a:prstGeom prst="rect">
            <a:avLst/>
          </a:prstGeom>
        </p:spPr>
        <p:txBody>
          <a:bodyPr wrap="square">
            <a:spAutoFit/>
          </a:bodyPr>
          <a:lstStyle/>
          <a:p>
            <a:pPr algn="just"/>
            <a:endParaRPr lang="en-US" dirty="0" smtClean="0">
              <a:latin typeface="Calibri" pitchFamily="34" charset="0"/>
              <a:cs typeface="Calibri" pitchFamily="34" charset="0"/>
            </a:endParaRPr>
          </a:p>
          <a:p>
            <a:pPr lvl="0" fontAlgn="base"/>
            <a:endParaRPr lang="en-US" dirty="0" smtClean="0">
              <a:latin typeface="Calibri" pitchFamily="34" charset="0"/>
              <a:cs typeface="Calibri" pitchFamily="34" charset="0"/>
            </a:endParaRPr>
          </a:p>
        </p:txBody>
      </p:sp>
      <p:pic>
        <p:nvPicPr>
          <p:cNvPr id="7" name="Picture 6" descr="Organisms and Populations class 12 Notes Biology"/>
          <p:cNvPicPr/>
          <p:nvPr/>
        </p:nvPicPr>
        <p:blipFill>
          <a:blip r:embed="rId4"/>
          <a:srcRect/>
          <a:stretch>
            <a:fillRect/>
          </a:stretch>
        </p:blipFill>
        <p:spPr bwMode="auto">
          <a:xfrm>
            <a:off x="3965510" y="1035697"/>
            <a:ext cx="5029200" cy="3526972"/>
          </a:xfrm>
          <a:prstGeom prst="rect">
            <a:avLst/>
          </a:prstGeom>
          <a:noFill/>
          <a:ln w="9525">
            <a:noFill/>
            <a:miter lim="800000"/>
            <a:headEnd/>
            <a:tailEnd/>
          </a:ln>
        </p:spPr>
      </p:pic>
      <p:sp>
        <p:nvSpPr>
          <p:cNvPr id="9" name="TextBox 8"/>
          <p:cNvSpPr txBox="1"/>
          <p:nvPr/>
        </p:nvSpPr>
        <p:spPr>
          <a:xfrm>
            <a:off x="569167" y="1110342"/>
            <a:ext cx="3377682" cy="3539430"/>
          </a:xfrm>
          <a:prstGeom prst="rect">
            <a:avLst/>
          </a:prstGeom>
          <a:noFill/>
        </p:spPr>
        <p:txBody>
          <a:bodyPr wrap="square" rtlCol="0">
            <a:spAutoFit/>
          </a:bodyPr>
          <a:lstStyle/>
          <a:p>
            <a:pPr lvl="2" algn="just"/>
            <a:r>
              <a:rPr lang="en-IN" dirty="0" smtClean="0">
                <a:latin typeface="Calibri" pitchFamily="34" charset="0"/>
                <a:cs typeface="Calibri" pitchFamily="34" charset="0"/>
              </a:rPr>
              <a:t>When N in relation to time is plotted in graph, it results in a J-shaped curve</a:t>
            </a:r>
            <a:r>
              <a:rPr lang="en-IN" dirty="0" smtClean="0">
                <a:latin typeface="Calibri" pitchFamily="34" charset="0"/>
                <a:cs typeface="Calibri" pitchFamily="34" charset="0"/>
              </a:rPr>
              <a:t>.</a:t>
            </a:r>
          </a:p>
          <a:p>
            <a:pPr lvl="2" algn="just"/>
            <a:endParaRPr lang="en-IN" dirty="0" smtClean="0">
              <a:latin typeface="Calibri" pitchFamily="34" charset="0"/>
              <a:cs typeface="Calibri" pitchFamily="34" charset="0"/>
            </a:endParaRPr>
          </a:p>
          <a:p>
            <a:pPr lvl="2" algn="just"/>
            <a:endParaRPr lang="en-IN" dirty="0" smtClean="0">
              <a:latin typeface="Calibri" pitchFamily="34" charset="0"/>
              <a:cs typeface="Calibri" pitchFamily="34" charset="0"/>
            </a:endParaRPr>
          </a:p>
          <a:p>
            <a:pPr lvl="2" algn="just"/>
            <a:endParaRPr lang="en-US" dirty="0" smtClean="0">
              <a:latin typeface="Calibri" pitchFamily="34" charset="0"/>
              <a:cs typeface="Calibri" pitchFamily="34" charset="0"/>
            </a:endParaRPr>
          </a:p>
          <a:p>
            <a:pPr lvl="1" algn="just"/>
            <a:r>
              <a:rPr lang="en-IN" dirty="0" smtClean="0">
                <a:latin typeface="Calibri" pitchFamily="34" charset="0"/>
                <a:cs typeface="Calibri" pitchFamily="34" charset="0"/>
              </a:rPr>
              <a:t>a-when responses are not limiting the growth, plot is exponential</a:t>
            </a:r>
            <a:r>
              <a:rPr lang="en-IN" dirty="0" smtClean="0">
                <a:latin typeface="Calibri" pitchFamily="34" charset="0"/>
                <a:cs typeface="Calibri" pitchFamily="34" charset="0"/>
              </a:rPr>
              <a:t>.</a:t>
            </a:r>
          </a:p>
          <a:p>
            <a:pPr lvl="1" algn="just"/>
            <a:endParaRPr lang="en-IN" dirty="0" smtClean="0">
              <a:latin typeface="Calibri" pitchFamily="34" charset="0"/>
              <a:cs typeface="Calibri" pitchFamily="34" charset="0"/>
            </a:endParaRPr>
          </a:p>
          <a:p>
            <a:pPr lvl="1" algn="just"/>
            <a:endParaRPr lang="en-IN" dirty="0" smtClean="0">
              <a:latin typeface="Calibri" pitchFamily="34" charset="0"/>
              <a:cs typeface="Calibri" pitchFamily="34" charset="0"/>
            </a:endParaRPr>
          </a:p>
          <a:p>
            <a:pPr lvl="1" algn="just"/>
            <a:endParaRPr lang="en-US" dirty="0" smtClean="0">
              <a:latin typeface="Calibri" pitchFamily="34" charset="0"/>
              <a:cs typeface="Calibri" pitchFamily="34" charset="0"/>
            </a:endParaRPr>
          </a:p>
          <a:p>
            <a:pPr lvl="1" algn="just"/>
            <a:r>
              <a:rPr lang="en-IN" dirty="0" smtClean="0">
                <a:latin typeface="Calibri" pitchFamily="34" charset="0"/>
                <a:cs typeface="Calibri" pitchFamily="34" charset="0"/>
              </a:rPr>
              <a:t>b-when responses are limiting the growth, the plot is logistic</a:t>
            </a:r>
            <a:r>
              <a:rPr lang="en-IN" dirty="0" smtClean="0">
                <a:latin typeface="Calibri" pitchFamily="34" charset="0"/>
                <a:cs typeface="Calibri" pitchFamily="34" charset="0"/>
              </a:rPr>
              <a:t>.</a:t>
            </a:r>
          </a:p>
          <a:p>
            <a:pPr lvl="1" algn="just"/>
            <a:endParaRPr lang="en-IN" dirty="0" smtClean="0">
              <a:latin typeface="Calibri" pitchFamily="34" charset="0"/>
              <a:cs typeface="Calibri" pitchFamily="34" charset="0"/>
            </a:endParaRPr>
          </a:p>
          <a:p>
            <a:pPr lvl="1" algn="just"/>
            <a:endParaRPr lang="en-IN" dirty="0" smtClean="0">
              <a:latin typeface="Calibri" pitchFamily="34" charset="0"/>
              <a:cs typeface="Calibri" pitchFamily="34" charset="0"/>
            </a:endParaRPr>
          </a:p>
          <a:p>
            <a:pPr lvl="1" algn="just"/>
            <a:endParaRPr lang="en-US" dirty="0" smtClean="0">
              <a:latin typeface="Calibri" pitchFamily="34" charset="0"/>
              <a:cs typeface="Calibri" pitchFamily="34" charset="0"/>
            </a:endParaRPr>
          </a:p>
          <a:p>
            <a:pPr algn="just"/>
            <a:r>
              <a:rPr lang="en-IN" dirty="0" smtClean="0">
                <a:latin typeface="Calibri" pitchFamily="34" charset="0"/>
                <a:cs typeface="Calibri" pitchFamily="34" charset="0"/>
              </a:rPr>
              <a:t>k-carrying capacity</a:t>
            </a:r>
            <a:endParaRPr lang="en-US"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427708" y="639612"/>
            <a:ext cx="7130087" cy="564037"/>
          </a:xfrm>
          <a:prstGeom prst="rect">
            <a:avLst/>
          </a:prstGeom>
          <a:noFill/>
          <a:ln>
            <a:noFill/>
          </a:ln>
        </p:spPr>
        <p:txBody>
          <a:bodyPr spcFirstLastPara="1" wrap="square" lIns="91425" tIns="91425" rIns="91425" bIns="91425" anchor="t" anchorCtr="0">
            <a:noAutofit/>
          </a:bodyPr>
          <a:lstStyle/>
          <a:p>
            <a:pPr>
              <a:buSzPts val="1800"/>
            </a:pPr>
            <a:r>
              <a:rPr lang="en-IN" sz="2200" b="1" u="sng" dirty="0" smtClean="0">
                <a:solidFill>
                  <a:srgbClr val="FF0000"/>
                </a:solidFill>
                <a:latin typeface="Calibri" pitchFamily="34" charset="0"/>
                <a:cs typeface="Calibri" pitchFamily="34" charset="0"/>
              </a:rPr>
              <a:t>LOGISTIC GROWTH</a:t>
            </a:r>
            <a:r>
              <a:rPr lang="en-GB" sz="2200" b="1" dirty="0" smtClean="0">
                <a:solidFill>
                  <a:srgbClr val="FF0000"/>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a:p>
            <a:pPr>
              <a:buSzPts val="1800"/>
            </a:pPr>
            <a:endParaRPr lang="en-GB" sz="1800" b="1" dirty="0" smtClean="0">
              <a:solidFill>
                <a:schemeClr val="tx1"/>
              </a:solidFill>
              <a:latin typeface="Calibri" pitchFamily="34" charset="0"/>
              <a:cs typeface="Calibri" pitchFamily="34" charset="0"/>
            </a:endParaRPr>
          </a:p>
          <a:p>
            <a:pPr>
              <a:buSzPts val="1800"/>
            </a:pPr>
            <a:endParaRPr lang="en-GB" sz="2200" b="1" dirty="0" smtClean="0">
              <a:solidFill>
                <a:srgbClr val="FF0000"/>
              </a:solidFill>
              <a:latin typeface="Calibri" pitchFamily="34" charset="0"/>
              <a:cs typeface="Calibri" pitchFamily="34" charset="0"/>
            </a:endParaRPr>
          </a:p>
          <a:p>
            <a:pPr>
              <a:buSzPts val="1800"/>
            </a:pPr>
            <a:r>
              <a:rPr lang="en-GB" sz="1800" b="1" dirty="0" smtClean="0">
                <a:solidFill>
                  <a:schemeClr val="tx1"/>
                </a:solidFill>
                <a:latin typeface="Calibri" pitchFamily="34" charset="0"/>
                <a:cs typeface="Calibri" pitchFamily="34" charset="0"/>
              </a:rPr>
              <a:t> </a:t>
            </a:r>
          </a:p>
          <a:p>
            <a:pPr>
              <a:buSzPts val="1800"/>
            </a:pPr>
            <a:endParaRPr lang="en-GB" sz="1800" b="1" dirty="0" smtClean="0">
              <a:solidFill>
                <a:schemeClr val="tx1"/>
              </a:solidFill>
              <a:latin typeface="Calibri" pitchFamily="34" charset="0"/>
              <a:cs typeface="Calibri" pitchFamily="34" charset="0"/>
            </a:endParaRPr>
          </a:p>
        </p:txBody>
      </p:sp>
      <p:sp>
        <p:nvSpPr>
          <p:cNvPr id="5" name="TextBox 4"/>
          <p:cNvSpPr txBox="1"/>
          <p:nvPr/>
        </p:nvSpPr>
        <p:spPr>
          <a:xfrm>
            <a:off x="363893" y="802433"/>
            <a:ext cx="8369560" cy="738664"/>
          </a:xfrm>
          <a:prstGeom prst="rect">
            <a:avLst/>
          </a:prstGeom>
          <a:noFill/>
        </p:spPr>
        <p:txBody>
          <a:bodyPr wrap="square" rtlCol="0">
            <a:spAutoFit/>
          </a:bodyPr>
          <a:lstStyle/>
          <a:p>
            <a:pPr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a:p>
            <a:pPr marL="400050" indent="-400050" algn="just"/>
            <a:endParaRPr lang="en-US" dirty="0" smtClean="0">
              <a:latin typeface="Calibri" pitchFamily="34" charset="0"/>
              <a:cs typeface="Calibri" pitchFamily="34" charset="0"/>
            </a:endParaRPr>
          </a:p>
        </p:txBody>
      </p:sp>
      <p:sp>
        <p:nvSpPr>
          <p:cNvPr id="7" name="TextBox 6"/>
          <p:cNvSpPr txBox="1"/>
          <p:nvPr/>
        </p:nvSpPr>
        <p:spPr>
          <a:xfrm>
            <a:off x="429207" y="1203648"/>
            <a:ext cx="8276253" cy="3293209"/>
          </a:xfrm>
          <a:prstGeom prst="rect">
            <a:avLst/>
          </a:prstGeom>
          <a:noFill/>
        </p:spPr>
        <p:txBody>
          <a:bodyPr wrap="square" rtlCol="0">
            <a:spAutoFit/>
          </a:bodyPr>
          <a:lstStyle/>
          <a:p>
            <a:endParaRPr lang="en-US" sz="1200" dirty="0" smtClean="0"/>
          </a:p>
          <a:p>
            <a:pPr lvl="0" algn="just"/>
            <a:r>
              <a:rPr lang="en-IN" dirty="0" smtClean="0">
                <a:latin typeface="Calibri" pitchFamily="34" charset="0"/>
                <a:cs typeface="Calibri" pitchFamily="34" charset="0"/>
              </a:rPr>
              <a:t>None of the population have unlimited resources at their disposal to support the exponential growth.</a:t>
            </a:r>
            <a:endParaRPr lang="en-US" dirty="0" smtClean="0">
              <a:latin typeface="Calibri" pitchFamily="34" charset="0"/>
              <a:cs typeface="Calibri" pitchFamily="34" charset="0"/>
            </a:endParaRPr>
          </a:p>
          <a:p>
            <a:pPr lvl="0" algn="just"/>
            <a:r>
              <a:rPr lang="en-IN" dirty="0" smtClean="0">
                <a:latin typeface="Calibri" pitchFamily="34" charset="0"/>
                <a:cs typeface="Calibri" pitchFamily="34" charset="0"/>
              </a:rPr>
              <a:t>Populations with limited resources leads to competition among individuals for the resources.</a:t>
            </a:r>
            <a:endParaRPr lang="en-US" dirty="0" smtClean="0">
              <a:latin typeface="Calibri" pitchFamily="34" charset="0"/>
              <a:cs typeface="Calibri" pitchFamily="34" charset="0"/>
            </a:endParaRPr>
          </a:p>
          <a:p>
            <a:pPr lvl="0" algn="just"/>
            <a:r>
              <a:rPr lang="en-IN" dirty="0" smtClean="0">
                <a:latin typeface="Calibri" pitchFamily="34" charset="0"/>
                <a:cs typeface="Calibri" pitchFamily="34" charset="0"/>
              </a:rPr>
              <a:t>Eventually, the ‘fittest’ individual will survive and reproduce</a:t>
            </a:r>
            <a:r>
              <a:rPr lang="en-IN" dirty="0" smtClean="0">
                <a:latin typeface="Calibri" pitchFamily="34" charset="0"/>
                <a:cs typeface="Calibri" pitchFamily="34" charset="0"/>
              </a:rPr>
              <a:t>.</a:t>
            </a:r>
          </a:p>
          <a:p>
            <a:pPr lvl="0" algn="just"/>
            <a:endParaRPr lang="en-US" dirty="0" smtClean="0">
              <a:latin typeface="Calibri" pitchFamily="34" charset="0"/>
              <a:cs typeface="Calibri" pitchFamily="34" charset="0"/>
            </a:endParaRPr>
          </a:p>
          <a:p>
            <a:pPr algn="just"/>
            <a:r>
              <a:rPr lang="en-IN" u="sng" dirty="0" smtClean="0">
                <a:latin typeface="Calibri" pitchFamily="34" charset="0"/>
                <a:cs typeface="Calibri" pitchFamily="34" charset="0"/>
              </a:rPr>
              <a:t>Carrying capacity (K</a:t>
            </a:r>
            <a:r>
              <a:rPr lang="en-IN" u="sng" dirty="0" smtClean="0">
                <a:latin typeface="Calibri" pitchFamily="34" charset="0"/>
                <a:cs typeface="Calibri" pitchFamily="34" charset="0"/>
              </a:rPr>
              <a:t>):</a:t>
            </a:r>
          </a:p>
          <a:p>
            <a:pPr algn="just"/>
            <a:endParaRPr lang="en-US" dirty="0" smtClean="0">
              <a:latin typeface="Calibri" pitchFamily="34" charset="0"/>
              <a:cs typeface="Calibri" pitchFamily="34" charset="0"/>
            </a:endParaRPr>
          </a:p>
          <a:p>
            <a:pPr lvl="0" algn="just"/>
            <a:r>
              <a:rPr lang="en-IN" dirty="0" smtClean="0">
                <a:latin typeface="Calibri" pitchFamily="34" charset="0"/>
                <a:cs typeface="Calibri" pitchFamily="34" charset="0"/>
              </a:rPr>
              <a:t> It states that a given habitat has enough resources to support a maximum possible number, beyond which no further growth is possible</a:t>
            </a:r>
            <a:r>
              <a:rPr lang="en-IN" dirty="0" smtClean="0">
                <a:latin typeface="Calibri" pitchFamily="34" charset="0"/>
                <a:cs typeface="Calibri" pitchFamily="34" charset="0"/>
              </a:rPr>
              <a:t>.</a:t>
            </a:r>
          </a:p>
          <a:p>
            <a:pPr lvl="0" algn="just"/>
            <a:endParaRPr lang="en-US" dirty="0" smtClean="0">
              <a:latin typeface="Calibri" pitchFamily="34" charset="0"/>
              <a:cs typeface="Calibri" pitchFamily="34" charset="0"/>
            </a:endParaRPr>
          </a:p>
          <a:p>
            <a:pPr lvl="0" algn="just"/>
            <a:r>
              <a:rPr lang="en-IN" dirty="0" smtClean="0">
                <a:latin typeface="Calibri" pitchFamily="34" charset="0"/>
                <a:cs typeface="Calibri" pitchFamily="34" charset="0"/>
              </a:rPr>
              <a:t>A population growing in a habitat with limited resources exhibit initially a lag phase, followed by phases of acceleration and deceleration finally an asymptote when the population density reaches K</a:t>
            </a:r>
            <a:r>
              <a:rPr lang="en-IN" dirty="0" smtClean="0">
                <a:latin typeface="Calibri" pitchFamily="34" charset="0"/>
                <a:cs typeface="Calibri" pitchFamily="34" charset="0"/>
              </a:rPr>
              <a:t>.</a:t>
            </a:r>
          </a:p>
          <a:p>
            <a:pPr lvl="0" algn="just"/>
            <a:endParaRPr lang="en-US" dirty="0" smtClean="0">
              <a:latin typeface="Calibri" pitchFamily="34" charset="0"/>
              <a:cs typeface="Calibri" pitchFamily="34" charset="0"/>
            </a:endParaRPr>
          </a:p>
          <a:p>
            <a:pPr lvl="0" algn="just"/>
            <a:r>
              <a:rPr lang="en-IN" dirty="0" smtClean="0">
                <a:latin typeface="Calibri" pitchFamily="34" charset="0"/>
                <a:cs typeface="Calibri" pitchFamily="34" charset="0"/>
              </a:rPr>
              <a:t>A plot of N in relation to time (t) results in a sigmoid curve and is also called as </a:t>
            </a:r>
            <a:r>
              <a:rPr lang="en-IN" dirty="0" err="1" smtClean="0">
                <a:latin typeface="Calibri" pitchFamily="34" charset="0"/>
                <a:cs typeface="Calibri" pitchFamily="34" charset="0"/>
              </a:rPr>
              <a:t>Verhulst</a:t>
            </a:r>
            <a:r>
              <a:rPr lang="en-IN" dirty="0" smtClean="0">
                <a:latin typeface="Calibri" pitchFamily="34" charset="0"/>
                <a:cs typeface="Calibri" pitchFamily="34" charset="0"/>
              </a:rPr>
              <a:t>-Pearl Logistic Growth.</a:t>
            </a:r>
            <a:endParaRPr lang="en-US" dirty="0" smtClean="0">
              <a:latin typeface="Calibri" pitchFamily="34" charset="0"/>
              <a:cs typeface="Calibri" pitchFamily="34" charset="0"/>
            </a:endParaRPr>
          </a:p>
          <a:p>
            <a:pPr algn="just"/>
            <a:endParaRPr lang="en-US"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3605</TotalTime>
  <Words>432</Words>
  <Application>Microsoft Office PowerPoint</Application>
  <PresentationFormat>On-screen Show (16:9)</PresentationFormat>
  <Paragraphs>152</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Simple Light</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384</cp:revision>
  <dcterms:modified xsi:type="dcterms:W3CDTF">2020-07-24T02:58:56Z</dcterms:modified>
</cp:coreProperties>
</file>