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9"/>
  </p:notesMasterIdLst>
  <p:sldIdLst>
    <p:sldId id="256" r:id="rId2"/>
    <p:sldId id="309" r:id="rId3"/>
    <p:sldId id="311" r:id="rId4"/>
    <p:sldId id="323" r:id="rId5"/>
    <p:sldId id="324" r:id="rId6"/>
    <p:sldId id="326" r:id="rId7"/>
    <p:sldId id="259" r:id="rId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p:scale>
          <a:sx n="102" d="100"/>
          <a:sy n="102" d="100"/>
        </p:scale>
        <p:origin x="-456" y="90"/>
      </p:cViewPr>
      <p:guideLst>
        <p:guide orient="horz" pos="162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6:04.720" idx="2">
    <p:pos x="6000" y="100"/>
    <p:text>+amanrouniyar@odmegroup.org How come the website here is ODM Egroup and not ODM PS?
_Assigned to you_
-Swoyan Satyendu</p:text>
  </p:cm>
  <p:cm authorId="0" dt="2020-06-17T16:36:04.724" idx="1">
    <p:pos x="6000" y="0"/>
    <p:text>1. The logo in the centre looks bad. take it to TOP-LEFT
2. Where in ODM E Group Logo, here? 
3. What about, Closing Slide? 
Similar changes, pending in Kids World PPT as well +amanrouniyar@odmegroup.org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xmlns="" val="4516157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a:stretch/>
        </p:blipFill>
        <p:spPr>
          <a:xfrm>
            <a:off x="0" y="3777621"/>
            <a:ext cx="9144000" cy="1365879"/>
          </a:xfrm>
          <a:prstGeom prst="rect">
            <a:avLst/>
          </a:prstGeom>
          <a:noFill/>
          <a:ln>
            <a:noFill/>
          </a:ln>
        </p:spPr>
      </p:pic>
      <p:pic>
        <p:nvPicPr>
          <p:cNvPr id="55" name="Google Shape;55;p13"/>
          <p:cNvPicPr preferRelativeResize="0"/>
          <p:nvPr/>
        </p:nvPicPr>
        <p:blipFill rotWithShape="1">
          <a:blip r:embed="rId4">
            <a:alphaModFix/>
          </a:blip>
          <a:srcRect/>
          <a:stretch/>
        </p:blipFill>
        <p:spPr>
          <a:xfrm>
            <a:off x="7904900" y="105700"/>
            <a:ext cx="1170475" cy="1170475"/>
          </a:xfrm>
          <a:prstGeom prst="rect">
            <a:avLst/>
          </a:prstGeom>
          <a:noFill/>
          <a:ln>
            <a:noFill/>
          </a:ln>
        </p:spPr>
      </p:pic>
      <p:sp>
        <p:nvSpPr>
          <p:cNvPr id="56" name="Google Shape;56;p13"/>
          <p:cNvSpPr txBox="1"/>
          <p:nvPr/>
        </p:nvSpPr>
        <p:spPr>
          <a:xfrm>
            <a:off x="615821" y="1783631"/>
            <a:ext cx="7697756" cy="1015552"/>
          </a:xfrm>
          <a:prstGeom prst="rect">
            <a:avLst/>
          </a:prstGeom>
          <a:noFill/>
          <a:ln>
            <a:noFill/>
          </a:ln>
        </p:spPr>
        <p:txBody>
          <a:bodyPr spcFirstLastPara="1" wrap="square" lIns="91425" tIns="91425" rIns="91425" bIns="91425" anchor="t" anchorCtr="0">
            <a:noAutofit/>
          </a:bodyPr>
          <a:lstStyle/>
          <a:p>
            <a:pPr lvl="0" algn="ctr">
              <a:buSzPts val="3100"/>
            </a:pPr>
            <a:r>
              <a:rPr lang="en-US" sz="3000" b="1" dirty="0" smtClean="0">
                <a:solidFill>
                  <a:srgbClr val="FF0000"/>
                </a:solidFill>
                <a:latin typeface="Calibri" pitchFamily="34" charset="0"/>
                <a:cs typeface="Calibri" pitchFamily="34" charset="0"/>
              </a:rPr>
              <a:t>SPECIES DIVERSITY &amp; ECOSYSTEM</a:t>
            </a:r>
          </a:p>
          <a:p>
            <a:pPr lvl="0" algn="ctr">
              <a:buSzPts val="3100"/>
            </a:pPr>
            <a:r>
              <a:rPr lang="en-US" sz="3000" b="1" dirty="0" smtClean="0">
                <a:solidFill>
                  <a:srgbClr val="FF0000"/>
                </a:solidFill>
                <a:latin typeface="Calibri" pitchFamily="34" charset="0"/>
                <a:cs typeface="Calibri" pitchFamily="34" charset="0"/>
              </a:rPr>
              <a:t>LOSS OF BIODIVERSITY</a:t>
            </a:r>
            <a:r>
              <a:rPr lang="en-US" sz="2800" b="1" dirty="0" smtClean="0">
                <a:latin typeface="Arial Black" pitchFamily="34" charset="0"/>
              </a:rPr>
              <a:t>	</a:t>
            </a:r>
            <a:endParaRPr lang="en-US" sz="2800" b="1" dirty="0" smtClean="0">
              <a:latin typeface="Calibri" pitchFamily="34" charset="0"/>
              <a:cs typeface="Calibri" pitchFamily="34" charset="0"/>
            </a:endParaRPr>
          </a:p>
          <a:p>
            <a:r>
              <a:rPr lang="en-US" sz="2800" b="1" dirty="0" smtClean="0">
                <a:latin typeface="Calibri" pitchFamily="34" charset="0"/>
                <a:cs typeface="Calibri" pitchFamily="34" charset="0"/>
              </a:rPr>
              <a:t>	</a:t>
            </a:r>
          </a:p>
          <a:p>
            <a:r>
              <a:rPr lang="en-US" sz="2800" b="1" dirty="0" smtClean="0">
                <a:latin typeface="Calibri" pitchFamily="34" charset="0"/>
                <a:cs typeface="Calibri" pitchFamily="34" charset="0"/>
              </a:rPr>
              <a:t>	</a:t>
            </a:r>
          </a:p>
          <a:p>
            <a:endParaRPr lang="en-US" sz="2800" b="1" dirty="0" smtClean="0">
              <a:latin typeface="Calibri" pitchFamily="34" charset="0"/>
              <a:cs typeface="Calibri" pitchFamily="34" charset="0"/>
            </a:endParaRPr>
          </a:p>
          <a:p>
            <a:r>
              <a:rPr lang="en-US" sz="2800" b="1" dirty="0" smtClean="0">
                <a:latin typeface="Calibri" pitchFamily="34" charset="0"/>
                <a:cs typeface="Calibri" pitchFamily="34" charset="0"/>
              </a:rPr>
              <a:t>	</a:t>
            </a:r>
          </a:p>
          <a:p>
            <a:pPr algn="ctr">
              <a:buSzPts val="3100"/>
            </a:pPr>
            <a:endParaRPr sz="2900" b="1" i="0" u="none" strike="noStrike" cap="none">
              <a:solidFill>
                <a:srgbClr val="FF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3100"/>
              <a:buFont typeface="Arial"/>
              <a:buNone/>
            </a:pPr>
            <a:endParaRPr sz="2500" b="0" i="0" u="none" strike="noStrike" cap="none">
              <a:solidFill>
                <a:srgbClr val="000000"/>
              </a:solidFill>
              <a:latin typeface="Calibri"/>
              <a:ea typeface="Calibri"/>
              <a:cs typeface="Calibri"/>
              <a:sym typeface="Calibri"/>
            </a:endParaRPr>
          </a:p>
        </p:txBody>
      </p:sp>
      <p:sp>
        <p:nvSpPr>
          <p:cNvPr id="57" name="Google Shape;57;p13"/>
          <p:cNvSpPr txBox="1"/>
          <p:nvPr/>
        </p:nvSpPr>
        <p:spPr>
          <a:xfrm>
            <a:off x="2024742" y="3000946"/>
            <a:ext cx="5999585" cy="1188499"/>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lang="en" b="1" dirty="0" smtClean="0"/>
          </a:p>
          <a:p>
            <a:pPr marL="0" lvl="0" indent="0" algn="l" rtl="0">
              <a:spcBef>
                <a:spcPts val="0"/>
              </a:spcBef>
              <a:spcAft>
                <a:spcPts val="0"/>
              </a:spcAft>
              <a:buNone/>
            </a:pPr>
            <a:r>
              <a:rPr lang="en" b="1" dirty="0" smtClean="0"/>
              <a:t>SUBJECT </a:t>
            </a:r>
            <a:r>
              <a:rPr lang="en" b="1" dirty="0"/>
              <a:t>: </a:t>
            </a:r>
            <a:r>
              <a:rPr lang="en" b="1" dirty="0" smtClean="0"/>
              <a:t>BIOLOGY</a:t>
            </a:r>
            <a:endParaRPr b="1"/>
          </a:p>
          <a:p>
            <a:pPr marL="0" lvl="0" indent="0" algn="l" rtl="0">
              <a:spcBef>
                <a:spcPts val="0"/>
              </a:spcBef>
              <a:spcAft>
                <a:spcPts val="0"/>
              </a:spcAft>
              <a:buNone/>
            </a:pPr>
            <a:r>
              <a:rPr lang="en" b="1" dirty="0"/>
              <a:t>CHAPTER NUMBER</a:t>
            </a:r>
            <a:r>
              <a:rPr lang="en" b="1" dirty="0" smtClean="0"/>
              <a:t>: 15</a:t>
            </a:r>
          </a:p>
          <a:p>
            <a:pPr marL="0" lvl="0" indent="0" algn="l" rtl="0">
              <a:spcBef>
                <a:spcPts val="0"/>
              </a:spcBef>
              <a:spcAft>
                <a:spcPts val="0"/>
              </a:spcAft>
              <a:buNone/>
            </a:pPr>
            <a:r>
              <a:rPr lang="en" b="1" dirty="0" smtClean="0"/>
              <a:t>CHAPTER </a:t>
            </a:r>
            <a:r>
              <a:rPr lang="en" b="1" dirty="0"/>
              <a:t>NAME </a:t>
            </a:r>
            <a:r>
              <a:rPr lang="en" b="1" dirty="0" smtClean="0"/>
              <a:t>: BIODIVERSITY AND  CONSERVATION </a:t>
            </a:r>
            <a:endParaRPr b="1"/>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334402" y="527646"/>
            <a:ext cx="7130087" cy="508053"/>
          </a:xfrm>
          <a:prstGeom prst="rect">
            <a:avLst/>
          </a:prstGeom>
          <a:noFill/>
          <a:ln>
            <a:noFill/>
          </a:ln>
        </p:spPr>
        <p:txBody>
          <a:bodyPr spcFirstLastPara="1" wrap="square" lIns="91425" tIns="91425" rIns="91425" bIns="91425" anchor="t" anchorCtr="0">
            <a:noAutofit/>
          </a:bodyPr>
          <a:lstStyle/>
          <a:p>
            <a:pPr>
              <a:buSzPts val="1800"/>
            </a:pPr>
            <a:r>
              <a:rPr lang="en-US" sz="2200" b="1" dirty="0" smtClean="0">
                <a:solidFill>
                  <a:srgbClr val="FF0000"/>
                </a:solidFill>
                <a:latin typeface="Calibri" pitchFamily="34" charset="0"/>
                <a:cs typeface="Calibri" pitchFamily="34" charset="0"/>
              </a:rPr>
              <a:t>IMPORTANCE OF SPECIES </a:t>
            </a:r>
            <a:r>
              <a:rPr lang="en-US" sz="2200" b="1" dirty="0" smtClean="0">
                <a:solidFill>
                  <a:srgbClr val="FF0000"/>
                </a:solidFill>
                <a:latin typeface="Calibri" pitchFamily="34" charset="0"/>
                <a:cs typeface="Calibri" pitchFamily="34" charset="0"/>
              </a:rPr>
              <a:t>DIVERSITY TO ECOSYSTEM </a:t>
            </a:r>
            <a:r>
              <a:rPr lang="en-US" sz="2200" b="1" dirty="0" smtClean="0">
                <a:solidFill>
                  <a:srgbClr val="FF0000"/>
                </a:solidFill>
              </a:rPr>
              <a:t>:</a:t>
            </a:r>
            <a:r>
              <a:rPr lang="en-GB" sz="2200" b="1" dirty="0" smtClean="0">
                <a:solidFill>
                  <a:srgbClr val="FF0000"/>
                </a:solidFill>
                <a:latin typeface="Calibri" pitchFamily="34" charset="0"/>
                <a:cs typeface="Calibri" pitchFamily="34" charset="0"/>
              </a:rPr>
              <a:t> </a:t>
            </a: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63893" y="1045029"/>
            <a:ext cx="8369560" cy="3570208"/>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lvl="0" fontAlgn="base"/>
            <a:r>
              <a:rPr lang="en-US" dirty="0" smtClean="0">
                <a:latin typeface="Calibri" pitchFamily="34" charset="0"/>
                <a:cs typeface="Calibri" pitchFamily="34" charset="0"/>
              </a:rPr>
              <a:t>There is no exact answer to this question, but experiments conducted by many ecologists have demonstrated that a system with greater biodiversity is more stable and has greater productivity</a:t>
            </a:r>
            <a:r>
              <a:rPr lang="en-US" dirty="0" smtClean="0">
                <a:latin typeface="Calibri" pitchFamily="34" charset="0"/>
                <a:cs typeface="Calibri" pitchFamily="34" charset="0"/>
              </a:rPr>
              <a:t>.</a:t>
            </a:r>
          </a:p>
          <a:p>
            <a:pPr lvl="0" fontAlgn="base"/>
            <a:endParaRPr lang="en-US" sz="1200" dirty="0" smtClean="0">
              <a:latin typeface="Calibri" pitchFamily="34" charset="0"/>
              <a:cs typeface="Calibri" pitchFamily="34" charset="0"/>
            </a:endParaRPr>
          </a:p>
          <a:p>
            <a:pPr lvl="0" fontAlgn="base"/>
            <a:r>
              <a:rPr lang="en-US" sz="1200" dirty="0" smtClean="0"/>
              <a:t>But David Tilman’s </a:t>
            </a:r>
            <a:r>
              <a:rPr lang="en-US" sz="1200" dirty="0" smtClean="0"/>
              <a:t>long-term </a:t>
            </a:r>
            <a:r>
              <a:rPr lang="en-US" sz="1200" dirty="0" smtClean="0"/>
              <a:t>ecosystem experiments </a:t>
            </a:r>
            <a:r>
              <a:rPr lang="en-US" sz="1200" dirty="0" smtClean="0"/>
              <a:t>using outdoor plots provide </a:t>
            </a:r>
            <a:r>
              <a:rPr lang="en-US" sz="1200" dirty="0" smtClean="0"/>
              <a:t>some tentati</a:t>
            </a:r>
            <a:r>
              <a:rPr lang="en-US" sz="1200" dirty="0" smtClean="0"/>
              <a:t>v</a:t>
            </a:r>
            <a:r>
              <a:rPr lang="en-US" sz="1200" dirty="0" smtClean="0"/>
              <a:t>e answers</a:t>
            </a:r>
            <a:r>
              <a:rPr lang="en-US" sz="1200" dirty="0" smtClean="0"/>
              <a:t>. </a:t>
            </a:r>
            <a:endParaRPr lang="en-US" sz="1200" dirty="0" smtClean="0"/>
          </a:p>
          <a:p>
            <a:pPr lvl="0" fontAlgn="base"/>
            <a:endParaRPr lang="en-US" sz="1200" dirty="0" smtClean="0"/>
          </a:p>
          <a:p>
            <a:pPr lvl="0" fontAlgn="base"/>
            <a:r>
              <a:rPr lang="en-US" sz="1200" dirty="0" smtClean="0"/>
              <a:t>Tilman found that </a:t>
            </a:r>
            <a:r>
              <a:rPr lang="en-US" sz="1200" dirty="0" smtClean="0"/>
              <a:t>plots </a:t>
            </a:r>
            <a:r>
              <a:rPr lang="en-US" sz="1200" dirty="0" smtClean="0"/>
              <a:t>with more </a:t>
            </a:r>
            <a:r>
              <a:rPr lang="en-US" sz="1200" dirty="0" smtClean="0"/>
              <a:t>species </a:t>
            </a:r>
            <a:r>
              <a:rPr lang="en-US" sz="1200" dirty="0" smtClean="0"/>
              <a:t>showed </a:t>
            </a:r>
            <a:r>
              <a:rPr lang="en-US" sz="1200" dirty="0" smtClean="0"/>
              <a:t>less </a:t>
            </a:r>
            <a:r>
              <a:rPr lang="en-US" sz="1200" dirty="0" smtClean="0"/>
              <a:t>year-to-year </a:t>
            </a:r>
            <a:r>
              <a:rPr lang="en-US" sz="1200" dirty="0" smtClean="0"/>
              <a:t>variation in </a:t>
            </a:r>
            <a:r>
              <a:rPr lang="en-US" sz="1200" dirty="0" smtClean="0"/>
              <a:t>total biomass</a:t>
            </a:r>
            <a:r>
              <a:rPr lang="en-US" sz="1200" dirty="0" smtClean="0"/>
              <a:t>. </a:t>
            </a:r>
            <a:endParaRPr lang="en-US" sz="1200" dirty="0" smtClean="0"/>
          </a:p>
          <a:p>
            <a:pPr lvl="0" fontAlgn="base"/>
            <a:r>
              <a:rPr lang="en-US" sz="1200" dirty="0" smtClean="0"/>
              <a:t>He </a:t>
            </a:r>
            <a:r>
              <a:rPr lang="en-US" sz="1200" dirty="0" smtClean="0"/>
              <a:t>also </a:t>
            </a:r>
            <a:r>
              <a:rPr lang="en-US" sz="1200" dirty="0" smtClean="0"/>
              <a:t>showed that  </a:t>
            </a:r>
            <a:r>
              <a:rPr lang="en-US" sz="1200" dirty="0" smtClean="0"/>
              <a:t>increased diversity contributed to higher </a:t>
            </a:r>
            <a:r>
              <a:rPr lang="en-US" sz="1200" dirty="0" smtClean="0"/>
              <a:t>productivity</a:t>
            </a:r>
            <a:r>
              <a:rPr lang="en-US" sz="1200" dirty="0" smtClean="0"/>
              <a:t>. </a:t>
            </a:r>
            <a:endParaRPr lang="en-US" sz="1200" dirty="0" smtClean="0">
              <a:latin typeface="Calibri" pitchFamily="34" charset="0"/>
              <a:cs typeface="Calibri" pitchFamily="34" charset="0"/>
            </a:endParaRPr>
          </a:p>
          <a:p>
            <a:pPr lvl="0" fontAlgn="base"/>
            <a:endParaRPr lang="en-US" dirty="0" smtClean="0">
              <a:latin typeface="Calibri" pitchFamily="34" charset="0"/>
              <a:cs typeface="Calibri" pitchFamily="34" charset="0"/>
            </a:endParaRPr>
          </a:p>
          <a:p>
            <a:pPr lvl="0" fontAlgn="base"/>
            <a:r>
              <a:rPr lang="en-US" dirty="0" smtClean="0">
                <a:latin typeface="Calibri" pitchFamily="34" charset="0"/>
                <a:cs typeface="Calibri" pitchFamily="34" charset="0"/>
              </a:rPr>
              <a:t>In </a:t>
            </a:r>
            <a:r>
              <a:rPr lang="en-US" dirty="0" smtClean="0">
                <a:latin typeface="Calibri" pitchFamily="34" charset="0"/>
                <a:cs typeface="Calibri" pitchFamily="34" charset="0"/>
              </a:rPr>
              <a:t>the long run, biodiversity is related with overall health of our ecosystem and survival of human race on the earth.</a:t>
            </a:r>
            <a:endParaRPr lang="en-US" sz="1200" dirty="0" smtClean="0">
              <a:latin typeface="Calibri" pitchFamily="34" charset="0"/>
              <a:cs typeface="Calibri" pitchFamily="34" charset="0"/>
            </a:endParaRPr>
          </a:p>
          <a:p>
            <a:pPr lvl="0" fontAlgn="base"/>
            <a:r>
              <a:rPr lang="en-US" dirty="0" smtClean="0">
                <a:latin typeface="Calibri" pitchFamily="34" charset="0"/>
                <a:cs typeface="Calibri" pitchFamily="34" charset="0"/>
              </a:rPr>
              <a:t>Characteristics of a stable community</a:t>
            </a:r>
            <a:r>
              <a:rPr lang="en-US" dirty="0" smtClean="0">
                <a:latin typeface="Calibri" pitchFamily="34" charset="0"/>
                <a:cs typeface="Calibri" pitchFamily="34" charset="0"/>
              </a:rPr>
              <a:t>:</a:t>
            </a:r>
            <a:endParaRPr lang="en-US" sz="1200" dirty="0" smtClean="0">
              <a:latin typeface="Calibri" pitchFamily="34" charset="0"/>
              <a:cs typeface="Calibri" pitchFamily="34" charset="0"/>
            </a:endParaRPr>
          </a:p>
          <a:p>
            <a:pPr lvl="1" fontAlgn="base"/>
            <a:endParaRPr lang="en-US" sz="1200" dirty="0" smtClean="0">
              <a:latin typeface="Calibri" pitchFamily="34" charset="0"/>
              <a:cs typeface="Calibri" pitchFamily="34" charset="0"/>
            </a:endParaRPr>
          </a:p>
          <a:p>
            <a:pPr lvl="1" fontAlgn="base">
              <a:buFont typeface="Arial" pitchFamily="34" charset="0"/>
              <a:buChar char="•"/>
            </a:pPr>
            <a:r>
              <a:rPr lang="en-US" dirty="0" smtClean="0">
                <a:latin typeface="Calibri" pitchFamily="34" charset="0"/>
                <a:cs typeface="Calibri" pitchFamily="34" charset="0"/>
              </a:rPr>
              <a:t>It </a:t>
            </a:r>
            <a:r>
              <a:rPr lang="en-US" dirty="0" smtClean="0">
                <a:latin typeface="Calibri" pitchFamily="34" charset="0"/>
                <a:cs typeface="Calibri" pitchFamily="34" charset="0"/>
              </a:rPr>
              <a:t>should not show much variation in productivity from year to year.</a:t>
            </a:r>
            <a:endParaRPr lang="en-US" sz="1200" dirty="0" smtClean="0">
              <a:latin typeface="Calibri" pitchFamily="34" charset="0"/>
              <a:cs typeface="Calibri" pitchFamily="34" charset="0"/>
            </a:endParaRPr>
          </a:p>
          <a:p>
            <a:pPr lvl="1" fontAlgn="base">
              <a:buFont typeface="Arial" pitchFamily="34" charset="0"/>
              <a:buChar char="•"/>
            </a:pPr>
            <a:r>
              <a:rPr lang="en-US" dirty="0" smtClean="0">
                <a:latin typeface="Calibri" pitchFamily="34" charset="0"/>
                <a:cs typeface="Calibri" pitchFamily="34" charset="0"/>
              </a:rPr>
              <a:t>It must be either resistant or resilient to occasional disturbances.</a:t>
            </a:r>
            <a:endParaRPr lang="en-US" sz="1200" dirty="0" smtClean="0">
              <a:latin typeface="Calibri" pitchFamily="34" charset="0"/>
              <a:cs typeface="Calibri" pitchFamily="34" charset="0"/>
            </a:endParaRPr>
          </a:p>
          <a:p>
            <a:pPr lvl="1" fontAlgn="base">
              <a:buFont typeface="Arial" pitchFamily="34" charset="0"/>
              <a:buChar char="•"/>
            </a:pPr>
            <a:r>
              <a:rPr lang="en-US" dirty="0" smtClean="0">
                <a:latin typeface="Calibri" pitchFamily="34" charset="0"/>
                <a:cs typeface="Calibri" pitchFamily="34" charset="0"/>
              </a:rPr>
              <a:t>It must be resistant to invasion by alien species</a:t>
            </a:r>
            <a:r>
              <a:rPr lang="en-US" dirty="0" smtClean="0">
                <a:latin typeface="Calibri" pitchFamily="34" charset="0"/>
                <a:cs typeface="Calibri" pitchFamily="34" charset="0"/>
              </a:rPr>
              <a:t>.</a:t>
            </a:r>
            <a:endParaRPr lang="en-US" dirty="0" smtClean="0">
              <a:latin typeface="Calibri" pitchFamily="34" charset="0"/>
              <a:cs typeface="Calibri" pitchFamily="34" charset="0"/>
            </a:endParaRPr>
          </a:p>
          <a:p>
            <a:r>
              <a:rPr lang="en-US" dirty="0" smtClean="0">
                <a:latin typeface="Calibri" pitchFamily="34" charset="0"/>
                <a:cs typeface="Calibri" pitchFamily="34"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427706" y="471662"/>
            <a:ext cx="7130087" cy="508054"/>
          </a:xfrm>
          <a:prstGeom prst="rect">
            <a:avLst/>
          </a:prstGeom>
          <a:noFill/>
          <a:ln>
            <a:noFill/>
          </a:ln>
        </p:spPr>
        <p:txBody>
          <a:bodyPr spcFirstLastPara="1" wrap="square" lIns="91425" tIns="91425" rIns="91425" bIns="91425" anchor="t" anchorCtr="0">
            <a:noAutofit/>
          </a:bodyPr>
          <a:lstStyle/>
          <a:p>
            <a:pPr>
              <a:buSzPts val="1800"/>
            </a:pPr>
            <a:r>
              <a:rPr lang="en-US" sz="2200" b="1" dirty="0" smtClean="0">
                <a:solidFill>
                  <a:srgbClr val="FF0000"/>
                </a:solidFill>
                <a:latin typeface="Calibri" pitchFamily="34" charset="0"/>
                <a:cs typeface="Calibri" pitchFamily="34" charset="0"/>
              </a:rPr>
              <a:t>IMPORTANCE </a:t>
            </a:r>
            <a:r>
              <a:rPr lang="en-US" sz="2200" b="1" dirty="0" smtClean="0">
                <a:solidFill>
                  <a:srgbClr val="FF0000"/>
                </a:solidFill>
                <a:latin typeface="Calibri" pitchFamily="34" charset="0"/>
                <a:cs typeface="Calibri" pitchFamily="34" charset="0"/>
              </a:rPr>
              <a:t>OF SPECIES DIVERSITY TO ECOSYSTEM </a:t>
            </a:r>
            <a:r>
              <a:rPr lang="en-US" sz="2200" b="1" dirty="0" smtClean="0">
                <a:solidFill>
                  <a:srgbClr val="FF0000"/>
                </a:solidFill>
              </a:rPr>
              <a:t>:</a:t>
            </a:r>
            <a:r>
              <a:rPr lang="en-GB" sz="2200" b="1" dirty="0" smtClean="0">
                <a:solidFill>
                  <a:srgbClr val="FF0000"/>
                </a:solidFill>
                <a:latin typeface="Calibri" pitchFamily="34" charset="0"/>
                <a:cs typeface="Calibri" pitchFamily="34" charset="0"/>
              </a:rPr>
              <a:t> </a:t>
            </a:r>
            <a:endParaRPr lang="en-GB" sz="2200" b="1" dirty="0" smtClean="0">
              <a:solidFill>
                <a:srgbClr val="FF0000"/>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63893" y="1138335"/>
            <a:ext cx="8369560" cy="738664"/>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p:txBody>
      </p:sp>
      <p:sp>
        <p:nvSpPr>
          <p:cNvPr id="7" name="TextBox 6"/>
          <p:cNvSpPr txBox="1"/>
          <p:nvPr/>
        </p:nvSpPr>
        <p:spPr>
          <a:xfrm>
            <a:off x="429207" y="587828"/>
            <a:ext cx="8033658" cy="523220"/>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algn="just"/>
            <a:endParaRPr lang="en-US" dirty="0">
              <a:latin typeface="Calibri" pitchFamily="34" charset="0"/>
              <a:cs typeface="Calibri" pitchFamily="34" charset="0"/>
            </a:endParaRPr>
          </a:p>
        </p:txBody>
      </p:sp>
      <p:sp>
        <p:nvSpPr>
          <p:cNvPr id="8" name="TextBox 7"/>
          <p:cNvSpPr txBox="1"/>
          <p:nvPr/>
        </p:nvSpPr>
        <p:spPr>
          <a:xfrm>
            <a:off x="447870" y="1026367"/>
            <a:ext cx="8248261" cy="3539430"/>
          </a:xfrm>
          <a:prstGeom prst="rect">
            <a:avLst/>
          </a:prstGeom>
          <a:noFill/>
        </p:spPr>
        <p:txBody>
          <a:bodyPr wrap="square" rtlCol="0">
            <a:spAutoFit/>
          </a:bodyPr>
          <a:lstStyle/>
          <a:p>
            <a:pPr algn="just"/>
            <a:r>
              <a:rPr lang="en-US" dirty="0" smtClean="0">
                <a:latin typeface="Calibri" pitchFamily="34" charset="0"/>
                <a:cs typeface="Calibri" pitchFamily="34" charset="0"/>
              </a:rPr>
              <a:t>At a </a:t>
            </a:r>
            <a:r>
              <a:rPr lang="en-US" dirty="0" smtClean="0">
                <a:latin typeface="Calibri" pitchFamily="34" charset="0"/>
                <a:cs typeface="Calibri" pitchFamily="34" charset="0"/>
              </a:rPr>
              <a:t>time </a:t>
            </a:r>
            <a:r>
              <a:rPr lang="en-US" dirty="0" smtClean="0">
                <a:latin typeface="Calibri" pitchFamily="34" charset="0"/>
                <a:cs typeface="Calibri" pitchFamily="34" charset="0"/>
              </a:rPr>
              <a:t>when </a:t>
            </a:r>
            <a:r>
              <a:rPr lang="en-US" dirty="0" smtClean="0">
                <a:latin typeface="Calibri" pitchFamily="34" charset="0"/>
                <a:cs typeface="Calibri" pitchFamily="34" charset="0"/>
              </a:rPr>
              <a:t>we are </a:t>
            </a:r>
            <a:r>
              <a:rPr lang="en-US" dirty="0" smtClean="0">
                <a:latin typeface="Calibri" pitchFamily="34" charset="0"/>
                <a:cs typeface="Calibri" pitchFamily="34" charset="0"/>
              </a:rPr>
              <a:t>losing s</a:t>
            </a:r>
            <a:r>
              <a:rPr lang="en-US" dirty="0" smtClean="0">
                <a:latin typeface="Calibri" pitchFamily="34" charset="0"/>
                <a:cs typeface="Calibri" pitchFamily="34" charset="0"/>
              </a:rPr>
              <a:t>pecies at an alarming </a:t>
            </a:r>
            <a:r>
              <a:rPr lang="en-US" dirty="0" smtClean="0">
                <a:latin typeface="Calibri" pitchFamily="34" charset="0"/>
                <a:cs typeface="Calibri" pitchFamily="34" charset="0"/>
              </a:rPr>
              <a:t>pace</a:t>
            </a:r>
            <a:r>
              <a:rPr lang="en-US" dirty="0" smtClean="0">
                <a:latin typeface="Calibri" pitchFamily="34" charset="0"/>
                <a:cs typeface="Calibri" pitchFamily="34" charset="0"/>
              </a:rPr>
              <a:t>. </a:t>
            </a:r>
            <a:r>
              <a:rPr lang="en-US" dirty="0" smtClean="0">
                <a:latin typeface="Calibri" pitchFamily="34" charset="0"/>
                <a:cs typeface="Calibri" pitchFamily="34" charset="0"/>
              </a:rPr>
              <a:t>There </a:t>
            </a:r>
            <a:r>
              <a:rPr lang="en-US" dirty="0" smtClean="0">
                <a:latin typeface="Calibri" pitchFamily="34" charset="0"/>
                <a:cs typeface="Calibri" pitchFamily="34" charset="0"/>
              </a:rPr>
              <a:t>are </a:t>
            </a:r>
            <a:r>
              <a:rPr lang="en-US" dirty="0" smtClean="0">
                <a:latin typeface="Calibri" pitchFamily="34" charset="0"/>
                <a:cs typeface="Calibri" pitchFamily="34" charset="0"/>
              </a:rPr>
              <a:t>no direct </a:t>
            </a:r>
            <a:r>
              <a:rPr lang="en-US" dirty="0" smtClean="0">
                <a:latin typeface="Calibri" pitchFamily="34" charset="0"/>
                <a:cs typeface="Calibri" pitchFamily="34" charset="0"/>
              </a:rPr>
              <a:t>answers </a:t>
            </a:r>
            <a:r>
              <a:rPr lang="en-US" dirty="0" smtClean="0">
                <a:latin typeface="Calibri" pitchFamily="34" charset="0"/>
                <a:cs typeface="Calibri" pitchFamily="34" charset="0"/>
              </a:rPr>
              <a:t>to such </a:t>
            </a:r>
            <a:r>
              <a:rPr lang="en-US" dirty="0" smtClean="0">
                <a:latin typeface="Calibri" pitchFamily="34" charset="0"/>
                <a:cs typeface="Calibri" pitchFamily="34" charset="0"/>
              </a:rPr>
              <a:t>naïve questions </a:t>
            </a:r>
            <a:r>
              <a:rPr lang="en-US" dirty="0" smtClean="0">
                <a:latin typeface="Calibri" pitchFamily="34" charset="0"/>
                <a:cs typeface="Calibri" pitchFamily="34" charset="0"/>
              </a:rPr>
              <a:t>but we </a:t>
            </a:r>
            <a:r>
              <a:rPr lang="en-US" dirty="0" smtClean="0">
                <a:latin typeface="Calibri" pitchFamily="34" charset="0"/>
                <a:cs typeface="Calibri" pitchFamily="34" charset="0"/>
              </a:rPr>
              <a:t>can develop </a:t>
            </a:r>
            <a:r>
              <a:rPr lang="en-US" dirty="0" smtClean="0">
                <a:latin typeface="Calibri" pitchFamily="34" charset="0"/>
                <a:cs typeface="Calibri" pitchFamily="34" charset="0"/>
              </a:rPr>
              <a:t>a proper  </a:t>
            </a:r>
            <a:r>
              <a:rPr lang="en-US" dirty="0" smtClean="0">
                <a:latin typeface="Calibri" pitchFamily="34" charset="0"/>
                <a:cs typeface="Calibri" pitchFamily="34" charset="0"/>
              </a:rPr>
              <a:t>prospective </a:t>
            </a:r>
            <a:r>
              <a:rPr lang="en-US" dirty="0" smtClean="0">
                <a:latin typeface="Calibri" pitchFamily="34" charset="0"/>
                <a:cs typeface="Calibri" pitchFamily="34" charset="0"/>
              </a:rPr>
              <a:t>through an </a:t>
            </a:r>
            <a:r>
              <a:rPr lang="en-US" dirty="0" smtClean="0">
                <a:latin typeface="Calibri" pitchFamily="34" charset="0"/>
                <a:cs typeface="Calibri" pitchFamily="34" charset="0"/>
              </a:rPr>
              <a:t>analogy i.e. rivet </a:t>
            </a:r>
            <a:r>
              <a:rPr lang="en-US" dirty="0" smtClean="0">
                <a:latin typeface="Calibri" pitchFamily="34" charset="0"/>
                <a:cs typeface="Calibri" pitchFamily="34" charset="0"/>
              </a:rPr>
              <a:t>popper hypothesis </a:t>
            </a:r>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Rivet </a:t>
            </a:r>
            <a:r>
              <a:rPr lang="en-US" dirty="0" smtClean="0">
                <a:latin typeface="Calibri" pitchFamily="34" charset="0"/>
                <a:cs typeface="Calibri" pitchFamily="34" charset="0"/>
              </a:rPr>
              <a:t>popper </a:t>
            </a:r>
            <a:r>
              <a:rPr lang="en-US" dirty="0" smtClean="0">
                <a:latin typeface="Calibri" pitchFamily="34" charset="0"/>
                <a:cs typeface="Calibri" pitchFamily="34" charset="0"/>
              </a:rPr>
              <a:t>hypothesis :</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 It is given </a:t>
            </a:r>
            <a:r>
              <a:rPr lang="en-US" dirty="0" smtClean="0">
                <a:latin typeface="Calibri" pitchFamily="34" charset="0"/>
                <a:cs typeface="Calibri" pitchFamily="34" charset="0"/>
              </a:rPr>
              <a:t>by Paul Ehrlich</a:t>
            </a:r>
            <a:r>
              <a:rPr lang="en-US" dirty="0" smtClean="0">
                <a:latin typeface="Calibri" pitchFamily="34" charset="0"/>
                <a:cs typeface="Calibri" pitchFamily="34" charset="0"/>
              </a:rPr>
              <a:t>.</a:t>
            </a:r>
          </a:p>
          <a:p>
            <a:pPr algn="just"/>
            <a:r>
              <a:rPr lang="en-US" dirty="0" smtClean="0">
                <a:latin typeface="Calibri" pitchFamily="34" charset="0"/>
                <a:cs typeface="Calibri" pitchFamily="34" charset="0"/>
              </a:rPr>
              <a:t> </a:t>
            </a:r>
            <a:r>
              <a:rPr lang="en-US" dirty="0" smtClean="0">
                <a:latin typeface="Calibri" pitchFamily="34" charset="0"/>
                <a:cs typeface="Calibri" pitchFamily="34" charset="0"/>
              </a:rPr>
              <a:t>In an airplane (ecosystem) all parts are joined together using thousands of rivets (species). </a:t>
            </a:r>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If </a:t>
            </a:r>
            <a:r>
              <a:rPr lang="en-US" dirty="0" smtClean="0">
                <a:latin typeface="Calibri" pitchFamily="34" charset="0"/>
                <a:cs typeface="Calibri" pitchFamily="34" charset="0"/>
              </a:rPr>
              <a:t>every passenger travelling in it starts popping a rivet to take home (causing a species to become extinct), it may not affect flight safety (proper functioning of the ecosystem) initially, but as more and more rivets are removed, the plane becomes dangerously weak over a period of time</a:t>
            </a:r>
            <a:r>
              <a:rPr lang="en-US" dirty="0" smtClean="0">
                <a:latin typeface="Calibri" pitchFamily="34" charset="0"/>
                <a:cs typeface="Calibri" pitchFamily="34" charset="0"/>
              </a:rPr>
              <a:t>.</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 </a:t>
            </a:r>
            <a:r>
              <a:rPr lang="en-US" dirty="0" smtClean="0">
                <a:latin typeface="Calibri" pitchFamily="34" charset="0"/>
                <a:cs typeface="Calibri" pitchFamily="34" charset="0"/>
              </a:rPr>
              <a:t>Furthermore, which rivet is removed may also be critical. Loss of rivets on the wings (key species that drive major ecosystem functions) is obviously a more serious threat to flight safety than loss of a few rivets on the seats or windows inside the </a:t>
            </a:r>
            <a:r>
              <a:rPr lang="en-US" dirty="0" smtClean="0">
                <a:latin typeface="Calibri" pitchFamily="34" charset="0"/>
                <a:cs typeface="Calibri" pitchFamily="34" charset="0"/>
              </a:rPr>
              <a:t>plane.</a:t>
            </a:r>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427706" y="564968"/>
            <a:ext cx="7130087" cy="508054"/>
          </a:xfrm>
          <a:prstGeom prst="rect">
            <a:avLst/>
          </a:prstGeom>
          <a:noFill/>
          <a:ln>
            <a:noFill/>
          </a:ln>
        </p:spPr>
        <p:txBody>
          <a:bodyPr spcFirstLastPara="1" wrap="square" lIns="91425" tIns="91425" rIns="91425" bIns="91425" anchor="t" anchorCtr="0">
            <a:noAutofit/>
          </a:bodyPr>
          <a:lstStyle/>
          <a:p>
            <a:pPr lvl="0">
              <a:buSzPts val="1800"/>
            </a:pPr>
            <a:r>
              <a:rPr lang="en-US" sz="2400" b="1" dirty="0" smtClean="0">
                <a:solidFill>
                  <a:srgbClr val="FF0000"/>
                </a:solidFill>
                <a:latin typeface="Calibri" pitchFamily="34" charset="0"/>
                <a:cs typeface="Calibri" pitchFamily="34" charset="0"/>
              </a:rPr>
              <a:t>LOSS OF </a:t>
            </a:r>
            <a:r>
              <a:rPr lang="en-US" sz="2400" b="1" dirty="0" smtClean="0">
                <a:solidFill>
                  <a:srgbClr val="FF0000"/>
                </a:solidFill>
                <a:latin typeface="Calibri" pitchFamily="34" charset="0"/>
                <a:cs typeface="Calibri" pitchFamily="34" charset="0"/>
              </a:rPr>
              <a:t>BIODIVERSITY :</a:t>
            </a:r>
            <a:r>
              <a:rPr lang="en-US" sz="2000" b="1" dirty="0" smtClean="0">
                <a:latin typeface="Arial Black" pitchFamily="34" charset="0"/>
              </a:rPr>
              <a:t>	</a:t>
            </a:r>
            <a:endParaRPr lang="en-US" sz="2000" b="1" dirty="0" smtClean="0">
              <a:latin typeface="Calibri" pitchFamily="34" charset="0"/>
              <a:cs typeface="Calibri" pitchFamily="34" charset="0"/>
            </a:endParaRPr>
          </a:p>
          <a:p>
            <a:pPr>
              <a:buSzPts val="1800"/>
            </a:pPr>
            <a:r>
              <a:rPr lang="en-GB" sz="2200" b="1" dirty="0" smtClean="0">
                <a:solidFill>
                  <a:srgbClr val="FF0000"/>
                </a:solidFill>
                <a:latin typeface="Calibri" pitchFamily="34" charset="0"/>
                <a:cs typeface="Calibri" pitchFamily="34" charset="0"/>
              </a:rPr>
              <a:t> </a:t>
            </a:r>
            <a:endParaRPr lang="en-GB" sz="2200" b="1" dirty="0" smtClean="0">
              <a:solidFill>
                <a:srgbClr val="FF0000"/>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63893" y="1138335"/>
            <a:ext cx="8369560" cy="738664"/>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p:txBody>
      </p:sp>
      <p:sp>
        <p:nvSpPr>
          <p:cNvPr id="7" name="TextBox 6"/>
          <p:cNvSpPr txBox="1"/>
          <p:nvPr/>
        </p:nvSpPr>
        <p:spPr>
          <a:xfrm>
            <a:off x="429207" y="587828"/>
            <a:ext cx="8033658" cy="523220"/>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algn="just"/>
            <a:endParaRPr lang="en-US" dirty="0">
              <a:latin typeface="Calibri" pitchFamily="34" charset="0"/>
              <a:cs typeface="Calibri" pitchFamily="34" charset="0"/>
            </a:endParaRPr>
          </a:p>
        </p:txBody>
      </p:sp>
      <p:sp>
        <p:nvSpPr>
          <p:cNvPr id="8" name="TextBox 7"/>
          <p:cNvSpPr txBox="1"/>
          <p:nvPr/>
        </p:nvSpPr>
        <p:spPr>
          <a:xfrm>
            <a:off x="447870" y="1026367"/>
            <a:ext cx="8248261" cy="3754874"/>
          </a:xfrm>
          <a:prstGeom prst="rect">
            <a:avLst/>
          </a:prstGeom>
          <a:noFill/>
        </p:spPr>
        <p:txBody>
          <a:bodyPr wrap="square" rtlCol="0">
            <a:spAutoFit/>
          </a:bodyPr>
          <a:lstStyle/>
          <a:p>
            <a:endParaRPr lang="en-US" b="1" dirty="0" smtClean="0"/>
          </a:p>
          <a:p>
            <a:pPr algn="just"/>
            <a:r>
              <a:rPr lang="en-US" dirty="0" smtClean="0">
                <a:latin typeface="Calibri" pitchFamily="34" charset="0"/>
                <a:cs typeface="Calibri" pitchFamily="34" charset="0"/>
              </a:rPr>
              <a:t>The biological wealth of our planets have been declining rapidly due to three factors - Population, </a:t>
            </a:r>
            <a:r>
              <a:rPr lang="en-US" dirty="0" err="1" smtClean="0">
                <a:latin typeface="Calibri" pitchFamily="34" charset="0"/>
                <a:cs typeface="Calibri" pitchFamily="34" charset="0"/>
              </a:rPr>
              <a:t>urbanisation</a:t>
            </a:r>
            <a:r>
              <a:rPr lang="en-US" dirty="0" smtClean="0">
                <a:latin typeface="Calibri" pitchFamily="34" charset="0"/>
                <a:cs typeface="Calibri" pitchFamily="34" charset="0"/>
              </a:rPr>
              <a:t> </a:t>
            </a:r>
            <a:r>
              <a:rPr lang="en-US" dirty="0" smtClean="0">
                <a:latin typeface="Calibri" pitchFamily="34" charset="0"/>
                <a:cs typeface="Calibri" pitchFamily="34" charset="0"/>
              </a:rPr>
              <a:t>and </a:t>
            </a:r>
            <a:r>
              <a:rPr lang="en-US" dirty="0" smtClean="0">
                <a:latin typeface="Calibri" pitchFamily="34" charset="0"/>
                <a:cs typeface="Calibri" pitchFamily="34" charset="0"/>
              </a:rPr>
              <a:t>Industrialization. </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The </a:t>
            </a:r>
            <a:r>
              <a:rPr lang="en-US" dirty="0" smtClean="0">
                <a:latin typeface="Calibri" pitchFamily="34" charset="0"/>
                <a:cs typeface="Calibri" pitchFamily="34" charset="0"/>
              </a:rPr>
              <a:t>IUCN Red List (2004) documents the extinction of 784 species (including 338 vertebrates, 359 invertebrates and 87 plants) in the last 500 years. </a:t>
            </a:r>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Some </a:t>
            </a:r>
            <a:r>
              <a:rPr lang="en-US" dirty="0" smtClean="0">
                <a:latin typeface="Calibri" pitchFamily="34" charset="0"/>
                <a:cs typeface="Calibri" pitchFamily="34" charset="0"/>
              </a:rPr>
              <a:t>examples of recent extinctions include the dodo (Mauritius), quagga (Africa), thylacine (Australia), Steller’s Sea Cow (Russia) and three subspecies (Bali, Javan, Caspian) of tiger. In last 20 years, 27 species have been </a:t>
            </a:r>
            <a:r>
              <a:rPr lang="en-US" dirty="0" smtClean="0">
                <a:latin typeface="Calibri" pitchFamily="34" charset="0"/>
                <a:cs typeface="Calibri" pitchFamily="34" charset="0"/>
              </a:rPr>
              <a:t>disappeared</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 In general, loss of biodiversity in a region may lead </a:t>
            </a:r>
            <a:r>
              <a:rPr lang="en-US" dirty="0" smtClean="0">
                <a:latin typeface="Calibri" pitchFamily="34" charset="0"/>
                <a:cs typeface="Calibri" pitchFamily="34" charset="0"/>
              </a:rPr>
              <a:t>to :</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a. Decline in plant production</a:t>
            </a:r>
          </a:p>
          <a:p>
            <a:pPr algn="just"/>
            <a:r>
              <a:rPr lang="en-US" dirty="0" smtClean="0">
                <a:latin typeface="Calibri" pitchFamily="34" charset="0"/>
                <a:cs typeface="Calibri" pitchFamily="34" charset="0"/>
              </a:rPr>
              <a:t>b. Lowered resistance to environmental perturbations, drought, and flood.</a:t>
            </a:r>
          </a:p>
          <a:p>
            <a:pPr algn="just"/>
            <a:r>
              <a:rPr lang="en-US" dirty="0" smtClean="0">
                <a:latin typeface="Calibri" pitchFamily="34" charset="0"/>
                <a:cs typeface="Calibri" pitchFamily="34" charset="0"/>
              </a:rPr>
              <a:t>c. Increased variability in ecosystem processes such as productivity, water use, and pest and disease </a:t>
            </a:r>
            <a:r>
              <a:rPr lang="en-US" dirty="0" smtClean="0">
                <a:latin typeface="Calibri" pitchFamily="34" charset="0"/>
                <a:cs typeface="Calibri" pitchFamily="34" charset="0"/>
              </a:rPr>
              <a:t>cycles.</a:t>
            </a:r>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259755" y="480993"/>
            <a:ext cx="7130087" cy="508054"/>
          </a:xfrm>
          <a:prstGeom prst="rect">
            <a:avLst/>
          </a:prstGeom>
          <a:noFill/>
          <a:ln>
            <a:noFill/>
          </a:ln>
        </p:spPr>
        <p:txBody>
          <a:bodyPr spcFirstLastPara="1" wrap="square" lIns="91425" tIns="91425" rIns="91425" bIns="91425" anchor="t" anchorCtr="0">
            <a:noAutofit/>
          </a:bodyPr>
          <a:lstStyle/>
          <a:p>
            <a:pPr>
              <a:buSzPts val="1800"/>
            </a:pPr>
            <a:r>
              <a:rPr lang="en-US" sz="2200" b="1" dirty="0" smtClean="0">
                <a:solidFill>
                  <a:srgbClr val="FF0000"/>
                </a:solidFill>
                <a:latin typeface="Calibri" pitchFamily="34" charset="0"/>
                <a:cs typeface="Calibri" pitchFamily="34" charset="0"/>
              </a:rPr>
              <a:t>CAUSE FOR LOSS </a:t>
            </a:r>
            <a:r>
              <a:rPr lang="en-US" sz="2200" b="1" dirty="0" smtClean="0">
                <a:solidFill>
                  <a:srgbClr val="FF0000"/>
                </a:solidFill>
                <a:latin typeface="Calibri" pitchFamily="34" charset="0"/>
                <a:cs typeface="Calibri" pitchFamily="34" charset="0"/>
              </a:rPr>
              <a:t>OF BIODIVERSITY :</a:t>
            </a:r>
            <a:r>
              <a:rPr lang="en-GB" sz="2200" b="1" dirty="0" smtClean="0">
                <a:solidFill>
                  <a:srgbClr val="FF0000"/>
                </a:solidFill>
                <a:latin typeface="Calibri" pitchFamily="34" charset="0"/>
                <a:cs typeface="Calibri" pitchFamily="34" charset="0"/>
              </a:rPr>
              <a:t> </a:t>
            </a:r>
            <a:endParaRPr lang="en-GB" sz="2200" b="1" dirty="0" smtClean="0">
              <a:solidFill>
                <a:srgbClr val="FF0000"/>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63893" y="1138335"/>
            <a:ext cx="8369560" cy="738664"/>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p:txBody>
      </p:sp>
      <p:sp>
        <p:nvSpPr>
          <p:cNvPr id="7" name="TextBox 6"/>
          <p:cNvSpPr txBox="1"/>
          <p:nvPr/>
        </p:nvSpPr>
        <p:spPr>
          <a:xfrm>
            <a:off x="429207" y="587828"/>
            <a:ext cx="8033658" cy="523220"/>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algn="just"/>
            <a:endParaRPr lang="en-US" dirty="0">
              <a:latin typeface="Calibri" pitchFamily="34" charset="0"/>
              <a:cs typeface="Calibri" pitchFamily="34" charset="0"/>
            </a:endParaRPr>
          </a:p>
        </p:txBody>
      </p:sp>
      <p:sp>
        <p:nvSpPr>
          <p:cNvPr id="8" name="TextBox 7"/>
          <p:cNvSpPr txBox="1"/>
          <p:nvPr/>
        </p:nvSpPr>
        <p:spPr>
          <a:xfrm>
            <a:off x="298581" y="942390"/>
            <a:ext cx="8248261" cy="3631763"/>
          </a:xfrm>
          <a:prstGeom prst="rect">
            <a:avLst/>
          </a:prstGeom>
          <a:noFill/>
        </p:spPr>
        <p:txBody>
          <a:bodyPr wrap="square" rtlCol="0">
            <a:spAutoFit/>
          </a:bodyPr>
          <a:lstStyle/>
          <a:p>
            <a:pPr lvl="0" algn="just" fontAlgn="base"/>
            <a:r>
              <a:rPr lang="en-US" dirty="0" smtClean="0">
                <a:latin typeface="Calibri" pitchFamily="34" charset="0"/>
                <a:cs typeface="Calibri" pitchFamily="34" charset="0"/>
              </a:rPr>
              <a:t>Due </a:t>
            </a:r>
            <a:r>
              <a:rPr lang="en-US" dirty="0" smtClean="0">
                <a:latin typeface="Calibri" pitchFamily="34" charset="0"/>
                <a:cs typeface="Calibri" pitchFamily="34" charset="0"/>
              </a:rPr>
              <a:t>to human activities, the natural wealth is getting lost </a:t>
            </a:r>
            <a:r>
              <a:rPr lang="en-US" dirty="0" smtClean="0">
                <a:latin typeface="Calibri" pitchFamily="34" charset="0"/>
                <a:cs typeface="Calibri" pitchFamily="34" charset="0"/>
              </a:rPr>
              <a:t>rapidly.</a:t>
            </a:r>
          </a:p>
          <a:p>
            <a:pPr lvl="0" algn="just" fontAlgn="base"/>
            <a:r>
              <a:rPr lang="en-US" dirty="0" smtClean="0">
                <a:latin typeface="Calibri" pitchFamily="34" charset="0"/>
                <a:cs typeface="Calibri" pitchFamily="34" charset="0"/>
              </a:rPr>
              <a:t>The </a:t>
            </a:r>
            <a:r>
              <a:rPr lang="en-US" dirty="0" smtClean="0">
                <a:latin typeface="Calibri" pitchFamily="34" charset="0"/>
                <a:cs typeface="Calibri" pitchFamily="34" charset="0"/>
              </a:rPr>
              <a:t>last 20 years have seen the loss of 27 species</a:t>
            </a:r>
            <a:r>
              <a:rPr lang="en-US" dirty="0" smtClean="0">
                <a:latin typeface="Calibri" pitchFamily="34" charset="0"/>
                <a:cs typeface="Calibri" pitchFamily="34" charset="0"/>
              </a:rPr>
              <a:t>.</a:t>
            </a:r>
          </a:p>
          <a:p>
            <a:pPr lvl="0" algn="just" fontAlgn="base"/>
            <a:endParaRPr lang="en-US" sz="1200" dirty="0" smtClean="0">
              <a:latin typeface="Calibri" pitchFamily="34" charset="0"/>
              <a:cs typeface="Calibri" pitchFamily="34" charset="0"/>
            </a:endParaRPr>
          </a:p>
          <a:p>
            <a:pPr lvl="0" algn="just" fontAlgn="base"/>
            <a:r>
              <a:rPr lang="en-US" dirty="0" smtClean="0">
                <a:latin typeface="Calibri" pitchFamily="34" charset="0"/>
                <a:cs typeface="Calibri" pitchFamily="34" charset="0"/>
              </a:rPr>
              <a:t>Some of the causes of this loss are</a:t>
            </a:r>
            <a:r>
              <a:rPr lang="en-US" dirty="0" smtClean="0">
                <a:latin typeface="Calibri" pitchFamily="34" charset="0"/>
                <a:cs typeface="Calibri" pitchFamily="34" charset="0"/>
              </a:rPr>
              <a:t>:</a:t>
            </a:r>
          </a:p>
          <a:p>
            <a:pPr lvl="0" algn="just" fontAlgn="base"/>
            <a:endParaRPr lang="en-US" sz="1200" dirty="0" smtClean="0">
              <a:latin typeface="Calibri" pitchFamily="34" charset="0"/>
              <a:cs typeface="Calibri" pitchFamily="34" charset="0"/>
            </a:endParaRPr>
          </a:p>
          <a:p>
            <a:pPr lvl="1" algn="just" fontAlgn="base"/>
            <a:r>
              <a:rPr lang="en-US" dirty="0" smtClean="0">
                <a:latin typeface="Calibri" pitchFamily="34" charset="0"/>
                <a:cs typeface="Calibri" pitchFamily="34" charset="0"/>
              </a:rPr>
              <a:t>HABITAT LOSS AND FRAGMENTATION − </a:t>
            </a:r>
            <a:r>
              <a:rPr lang="en-US" dirty="0" smtClean="0">
                <a:latin typeface="Calibri" pitchFamily="34" charset="0"/>
                <a:cs typeface="Calibri" pitchFamily="34" charset="0"/>
              </a:rPr>
              <a:t>This is the major cause for loss of </a:t>
            </a:r>
            <a:r>
              <a:rPr lang="en-US" dirty="0" smtClean="0">
                <a:latin typeface="Calibri" pitchFamily="34" charset="0"/>
                <a:cs typeface="Calibri" pitchFamily="34" charset="0"/>
              </a:rPr>
              <a:t>biodiversity. It is </a:t>
            </a:r>
            <a:r>
              <a:rPr lang="en-US" dirty="0" smtClean="0">
                <a:latin typeface="Calibri" pitchFamily="34" charset="0"/>
                <a:cs typeface="Calibri" pitchFamily="34" charset="0"/>
              </a:rPr>
              <a:t>the most important cause of animals and plants extinction</a:t>
            </a:r>
            <a:r>
              <a:rPr lang="en-US" dirty="0" smtClean="0">
                <a:latin typeface="Calibri" pitchFamily="34" charset="0"/>
                <a:cs typeface="Calibri" pitchFamily="34" charset="0"/>
              </a:rPr>
              <a:t>.</a:t>
            </a:r>
          </a:p>
          <a:p>
            <a:pPr lvl="1" algn="just" fontAlgn="base"/>
            <a:endParaRPr lang="en-US" dirty="0" smtClean="0">
              <a:latin typeface="Calibri" pitchFamily="34" charset="0"/>
              <a:cs typeface="Calibri" pitchFamily="34" charset="0"/>
            </a:endParaRPr>
          </a:p>
          <a:p>
            <a:pPr lvl="1" algn="just" fontAlgn="base"/>
            <a:r>
              <a:rPr lang="en-US" dirty="0" smtClean="0">
                <a:latin typeface="Calibri" pitchFamily="34" charset="0"/>
                <a:cs typeface="Calibri" pitchFamily="34" charset="0"/>
              </a:rPr>
              <a:t> </a:t>
            </a:r>
            <a:r>
              <a:rPr lang="en-US" dirty="0" smtClean="0">
                <a:latin typeface="Calibri" pitchFamily="34" charset="0"/>
                <a:cs typeface="Calibri" pitchFamily="34" charset="0"/>
              </a:rPr>
              <a:t>The amazon rain forest (lungs of the planet) having millions of species is being cut and cleared for cultivating soya beans or for conversion to grasslands. When large habitats are broken up into small fragments due to various human activities, mammals are birds requiring large territories migrate and badly affected</a:t>
            </a:r>
            <a:r>
              <a:rPr lang="en-US" dirty="0" smtClean="0">
                <a:latin typeface="Calibri" pitchFamily="34" charset="0"/>
                <a:cs typeface="Calibri" pitchFamily="34" charset="0"/>
              </a:rPr>
              <a:t>.</a:t>
            </a:r>
          </a:p>
          <a:p>
            <a:pPr lvl="1" algn="just" fontAlgn="base"/>
            <a:endParaRPr lang="en-US" sz="1200" dirty="0" smtClean="0">
              <a:latin typeface="Calibri" pitchFamily="34" charset="0"/>
              <a:cs typeface="Calibri" pitchFamily="34" charset="0"/>
            </a:endParaRPr>
          </a:p>
          <a:p>
            <a:pPr lvl="1" algn="just" fontAlgn="base"/>
            <a:endParaRPr lang="en-US" sz="1200" dirty="0" smtClean="0">
              <a:latin typeface="Calibri" pitchFamily="34" charset="0"/>
              <a:cs typeface="Calibri" pitchFamily="34" charset="0"/>
            </a:endParaRPr>
          </a:p>
          <a:p>
            <a:pPr lvl="1" algn="just" fontAlgn="base"/>
            <a:r>
              <a:rPr lang="en-US" dirty="0" smtClean="0">
                <a:latin typeface="Calibri" pitchFamily="34" charset="0"/>
                <a:cs typeface="Calibri" pitchFamily="34" charset="0"/>
              </a:rPr>
              <a:t>OVER-EXPLOITATION − </a:t>
            </a:r>
            <a:r>
              <a:rPr lang="en-US" dirty="0" smtClean="0">
                <a:latin typeface="Calibri" pitchFamily="34" charset="0"/>
                <a:cs typeface="Calibri" pitchFamily="34" charset="0"/>
              </a:rPr>
              <a:t>Humans due to their greed and increased exploitation of natural resources have contributed to the endangerment of commercially important species of plants and animals. Example − Species such as Steller’s sea cow and passenger pigeon have been extinct due to over exploitation by humans.</a:t>
            </a:r>
            <a:endParaRPr lang="en-US" sz="1200" dirty="0" smtClean="0">
              <a:latin typeface="Calibri" pitchFamily="34" charset="0"/>
              <a:cs typeface="Calibri" pitchFamily="34" charset="0"/>
            </a:endParaRPr>
          </a:p>
          <a:p>
            <a:endParaRPr lang="en-US"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315739" y="835556"/>
            <a:ext cx="7130087" cy="508054"/>
          </a:xfrm>
          <a:prstGeom prst="rect">
            <a:avLst/>
          </a:prstGeom>
          <a:noFill/>
          <a:ln>
            <a:noFill/>
          </a:ln>
        </p:spPr>
        <p:txBody>
          <a:bodyPr spcFirstLastPara="1" wrap="square" lIns="91425" tIns="91425" rIns="91425" bIns="91425" anchor="t" anchorCtr="0">
            <a:noAutofit/>
          </a:bodyPr>
          <a:lstStyle/>
          <a:p>
            <a:pPr>
              <a:buSzPts val="1800"/>
            </a:pPr>
            <a:r>
              <a:rPr lang="en-US" sz="2200" b="1" dirty="0" smtClean="0">
                <a:solidFill>
                  <a:srgbClr val="FF0000"/>
                </a:solidFill>
                <a:latin typeface="Calibri" pitchFamily="34" charset="0"/>
                <a:cs typeface="Calibri" pitchFamily="34" charset="0"/>
              </a:rPr>
              <a:t>CAUSE FOR LOSS </a:t>
            </a:r>
            <a:r>
              <a:rPr lang="en-US" sz="2200" b="1" dirty="0" smtClean="0">
                <a:solidFill>
                  <a:srgbClr val="FF0000"/>
                </a:solidFill>
                <a:latin typeface="Calibri" pitchFamily="34" charset="0"/>
                <a:cs typeface="Calibri" pitchFamily="34" charset="0"/>
              </a:rPr>
              <a:t>OF BIODIVERSITY :</a:t>
            </a:r>
            <a:r>
              <a:rPr lang="en-GB" sz="2200" b="1" dirty="0" smtClean="0">
                <a:solidFill>
                  <a:srgbClr val="FF0000"/>
                </a:solidFill>
                <a:latin typeface="Calibri" pitchFamily="34" charset="0"/>
                <a:cs typeface="Calibri" pitchFamily="34" charset="0"/>
              </a:rPr>
              <a:t> </a:t>
            </a:r>
            <a:endParaRPr lang="en-GB" sz="2200" b="1" dirty="0" smtClean="0">
              <a:solidFill>
                <a:srgbClr val="FF0000"/>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63893" y="1138335"/>
            <a:ext cx="8369560" cy="738664"/>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p:txBody>
      </p:sp>
      <p:sp>
        <p:nvSpPr>
          <p:cNvPr id="7" name="TextBox 6"/>
          <p:cNvSpPr txBox="1"/>
          <p:nvPr/>
        </p:nvSpPr>
        <p:spPr>
          <a:xfrm>
            <a:off x="429207" y="587828"/>
            <a:ext cx="8033658" cy="523220"/>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algn="just"/>
            <a:endParaRPr lang="en-US" dirty="0">
              <a:latin typeface="Calibri" pitchFamily="34" charset="0"/>
              <a:cs typeface="Calibri" pitchFamily="34" charset="0"/>
            </a:endParaRPr>
          </a:p>
        </p:txBody>
      </p:sp>
      <p:sp>
        <p:nvSpPr>
          <p:cNvPr id="8" name="TextBox 7"/>
          <p:cNvSpPr txBox="1"/>
          <p:nvPr/>
        </p:nvSpPr>
        <p:spPr>
          <a:xfrm>
            <a:off x="373226" y="1390260"/>
            <a:ext cx="8248261" cy="2677656"/>
          </a:xfrm>
          <a:prstGeom prst="rect">
            <a:avLst/>
          </a:prstGeom>
          <a:noFill/>
        </p:spPr>
        <p:txBody>
          <a:bodyPr wrap="square" rtlCol="0">
            <a:spAutoFit/>
          </a:bodyPr>
          <a:lstStyle/>
          <a:p>
            <a:pPr lvl="0" algn="just" fontAlgn="base"/>
            <a:endParaRPr lang="en-US" dirty="0" smtClean="0">
              <a:latin typeface="Calibri" pitchFamily="34" charset="0"/>
              <a:cs typeface="Calibri" pitchFamily="34" charset="0"/>
            </a:endParaRPr>
          </a:p>
          <a:p>
            <a:r>
              <a:rPr lang="en-US" dirty="0" smtClean="0">
                <a:latin typeface="Calibri" pitchFamily="34" charset="0"/>
                <a:cs typeface="Calibri" pitchFamily="34" charset="0"/>
              </a:rPr>
              <a:t>ALIEN SPECIES INVASIONS- when </a:t>
            </a:r>
            <a:r>
              <a:rPr lang="en-US" dirty="0" smtClean="0">
                <a:latin typeface="Calibri" pitchFamily="34" charset="0"/>
                <a:cs typeface="Calibri" pitchFamily="34" charset="0"/>
              </a:rPr>
              <a:t>alien species enters intentionally or unintentionally, some of them turn invasive and cause decline or extinction of indigenous species</a:t>
            </a:r>
            <a:r>
              <a:rPr lang="en-US" dirty="0" smtClean="0">
                <a:latin typeface="Calibri" pitchFamily="34" charset="0"/>
                <a:cs typeface="Calibri" pitchFamily="34" charset="0"/>
              </a:rPr>
              <a:t>.</a:t>
            </a:r>
          </a:p>
          <a:p>
            <a:endParaRPr lang="en-US" dirty="0" smtClean="0">
              <a:latin typeface="Calibri" pitchFamily="34" charset="0"/>
              <a:cs typeface="Calibri" pitchFamily="34" charset="0"/>
            </a:endParaRPr>
          </a:p>
          <a:p>
            <a:r>
              <a:rPr lang="en-US" dirty="0" smtClean="0">
                <a:latin typeface="Calibri" pitchFamily="34" charset="0"/>
                <a:cs typeface="Calibri" pitchFamily="34" charset="0"/>
              </a:rPr>
              <a:t>The </a:t>
            </a:r>
            <a:r>
              <a:rPr lang="en-US" dirty="0" smtClean="0">
                <a:latin typeface="Calibri" pitchFamily="34" charset="0"/>
                <a:cs typeface="Calibri" pitchFamily="34" charset="0"/>
              </a:rPr>
              <a:t>Nile perch introduced into Lake Victoria in east Africa led eventually to the extinction of an ecologically unique assemblage of more than 200 species of cichlid fish in the lake. Invasive weeds species like carrot grass (parthenium), Lantana and water hyacinth causing threats to indigenous species</a:t>
            </a:r>
            <a:r>
              <a:rPr lang="en-US" dirty="0" smtClean="0">
                <a:latin typeface="Calibri" pitchFamily="34" charset="0"/>
                <a:cs typeface="Calibri" pitchFamily="34" charset="0"/>
              </a:rPr>
              <a:t>.</a:t>
            </a:r>
          </a:p>
          <a:p>
            <a:endParaRPr lang="en-US" dirty="0" smtClean="0">
              <a:latin typeface="Calibri" pitchFamily="34" charset="0"/>
              <a:cs typeface="Calibri" pitchFamily="34" charset="0"/>
            </a:endParaRPr>
          </a:p>
          <a:p>
            <a:endParaRPr lang="en-US" dirty="0" smtClean="0">
              <a:latin typeface="Calibri" pitchFamily="34" charset="0"/>
              <a:cs typeface="Calibri" pitchFamily="34" charset="0"/>
            </a:endParaRPr>
          </a:p>
          <a:p>
            <a:r>
              <a:rPr lang="en-US" dirty="0" smtClean="0">
                <a:latin typeface="Calibri" pitchFamily="34" charset="0"/>
                <a:cs typeface="Calibri" pitchFamily="34" charset="0"/>
              </a:rPr>
              <a:t>CO-EXTINCTIONS- </a:t>
            </a:r>
            <a:r>
              <a:rPr lang="en-US" dirty="0" smtClean="0">
                <a:latin typeface="Calibri" pitchFamily="34" charset="0"/>
                <a:cs typeface="Calibri" pitchFamily="34" charset="0"/>
              </a:rPr>
              <a:t>when a species becomes extinct, the plant and animal species associated with it also become extinct. When a host fish species becomes extinct, its unique assemblage of parasites also becomes extinct.</a:t>
            </a:r>
          </a:p>
          <a:p>
            <a:endParaRPr lang="en-US"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8350" y="150490"/>
            <a:ext cx="925650" cy="925650"/>
          </a:xfrm>
          <a:prstGeom prst="rect">
            <a:avLst/>
          </a:prstGeom>
          <a:noFill/>
          <a:ln>
            <a:noFill/>
          </a:ln>
        </p:spPr>
      </p:pic>
      <p:sp>
        <p:nvSpPr>
          <p:cNvPr id="77" name="Google Shape;77;p16"/>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3654</TotalTime>
  <Words>616</Words>
  <Application>Microsoft Office PowerPoint</Application>
  <PresentationFormat>On-screen Show (16:9)</PresentationFormat>
  <Paragraphs>91</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Simple Light</vt:lpstr>
      <vt:lpstr>Slide 1</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384</cp:revision>
  <dcterms:modified xsi:type="dcterms:W3CDTF">2020-07-22T12:33:37Z</dcterms:modified>
</cp:coreProperties>
</file>