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309" r:id="rId3"/>
    <p:sldId id="311" r:id="rId4"/>
    <p:sldId id="317" r:id="rId5"/>
    <p:sldId id="312" r:id="rId6"/>
    <p:sldId id="259"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615821" y="1531705"/>
            <a:ext cx="7697756" cy="1015552"/>
          </a:xfrm>
          <a:prstGeom prst="rect">
            <a:avLst/>
          </a:prstGeom>
          <a:noFill/>
          <a:ln>
            <a:noFill/>
          </a:ln>
        </p:spPr>
        <p:txBody>
          <a:bodyPr spcFirstLastPara="1" wrap="square" lIns="91425" tIns="91425" rIns="91425" bIns="91425" anchor="t" anchorCtr="0">
            <a:noAutofit/>
          </a:bodyPr>
          <a:lstStyle/>
          <a:p>
            <a:r>
              <a:rPr lang="en-US" sz="3000" b="1" dirty="0" smtClean="0">
                <a:solidFill>
                  <a:srgbClr val="FF0000"/>
                </a:solidFill>
                <a:latin typeface="Calibri" pitchFamily="34" charset="0"/>
                <a:cs typeface="Calibri" pitchFamily="34" charset="0"/>
              </a:rPr>
              <a:t>         SOLID </a:t>
            </a:r>
            <a:r>
              <a:rPr lang="en-US" sz="3000" b="1" dirty="0" smtClean="0">
                <a:solidFill>
                  <a:srgbClr val="FF0000"/>
                </a:solidFill>
                <a:latin typeface="Calibri" pitchFamily="34" charset="0"/>
                <a:cs typeface="Calibri" pitchFamily="34" charset="0"/>
              </a:rPr>
              <a:t>WASTE AND MANAGEMENT</a:t>
            </a:r>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1651518" y="2916970"/>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a:t>
            </a:r>
            <a:r>
              <a:rPr lang="en" b="1" dirty="0" smtClean="0"/>
              <a:t>16</a:t>
            </a:r>
            <a:endParaRPr lang="en" b="1" dirty="0" smtClean="0"/>
          </a:p>
          <a:p>
            <a:pPr marL="0" lvl="0" indent="0" algn="l" rtl="0">
              <a:spcBef>
                <a:spcPts val="0"/>
              </a:spcBef>
              <a:spcAft>
                <a:spcPts val="0"/>
              </a:spcAft>
              <a:buNone/>
            </a:pPr>
            <a:r>
              <a:rPr lang="en" b="1" dirty="0" smtClean="0"/>
              <a:t>CHAPTER </a:t>
            </a:r>
            <a:r>
              <a:rPr lang="en" b="1" dirty="0"/>
              <a:t>NAME </a:t>
            </a:r>
            <a:r>
              <a:rPr lang="en" b="1" dirty="0" smtClean="0"/>
              <a:t>: </a:t>
            </a:r>
            <a:r>
              <a:rPr lang="en" b="1" dirty="0" smtClean="0"/>
              <a:t>ENVIRONMENTAL ISSUES</a:t>
            </a:r>
            <a:r>
              <a:rPr lang="en" b="1" dirty="0" smtClean="0"/>
              <a:t>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18379" y="751581"/>
            <a:ext cx="7130087" cy="508053"/>
          </a:xfrm>
          <a:prstGeom prst="rect">
            <a:avLst/>
          </a:prstGeom>
          <a:noFill/>
          <a:ln>
            <a:noFill/>
          </a:ln>
        </p:spPr>
        <p:txBody>
          <a:bodyPr spcFirstLastPara="1" wrap="square" lIns="91425" tIns="91425" rIns="91425" bIns="91425" anchor="t" anchorCtr="0">
            <a:noAutofit/>
          </a:bodyPr>
          <a:lstStyle/>
          <a:p>
            <a:pPr>
              <a:buSzPts val="1800"/>
            </a:pPr>
            <a:r>
              <a:rPr lang="en-US" sz="2400" b="1" dirty="0" smtClean="0">
                <a:solidFill>
                  <a:srgbClr val="FF0000"/>
                </a:solidFill>
                <a:latin typeface="Calibri" pitchFamily="34" charset="0"/>
                <a:cs typeface="Calibri" pitchFamily="34" charset="0"/>
              </a:rPr>
              <a:t>SOLID WASTE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438537" y="1558212"/>
            <a:ext cx="8369560" cy="2462213"/>
          </a:xfrm>
          <a:prstGeom prst="rect">
            <a:avLst/>
          </a:prstGeom>
          <a:noFill/>
        </p:spPr>
        <p:txBody>
          <a:bodyPr wrap="square" rtlCol="0">
            <a:spAutoFit/>
          </a:bodyPr>
          <a:lstStyle/>
          <a:p>
            <a:pPr algn="just"/>
            <a:r>
              <a:rPr lang="en-US" dirty="0" smtClean="0">
                <a:latin typeface="Calibri" pitchFamily="34" charset="0"/>
                <a:cs typeface="Calibri" pitchFamily="34" charset="0"/>
              </a:rPr>
              <a:t>Municipal solid wastes are wastes from home, offices, stores, schools, hospitals etc. that are collected and disposed by the municipality. It consists of paper, food wastes, plastics, glass, metals, rubber, leather, textile etc</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Burning </a:t>
            </a:r>
            <a:r>
              <a:rPr lang="en-US" dirty="0" smtClean="0">
                <a:latin typeface="Calibri" pitchFamily="34" charset="0"/>
                <a:cs typeface="Calibri" pitchFamily="34" charset="0"/>
              </a:rPr>
              <a:t>reduces the volume of the wastes but the waste generally not burnt to irts completion and open dumps often serve as the breeding ground for rodents  and flies. </a:t>
            </a:r>
            <a:endParaRPr lang="en-US" dirty="0" smtClean="0">
              <a:latin typeface="Calibri" pitchFamily="34" charset="0"/>
              <a:cs typeface="Calibri" pitchFamily="34" charset="0"/>
            </a:endParaRPr>
          </a:p>
          <a:p>
            <a:pPr algn="just"/>
            <a:endParaRPr lang="en-US" b="1" dirty="0" smtClean="0">
              <a:latin typeface="Calibri" pitchFamily="34" charset="0"/>
              <a:cs typeface="Calibri" pitchFamily="34" charset="0"/>
            </a:endParaRPr>
          </a:p>
          <a:p>
            <a:pPr algn="just"/>
            <a:r>
              <a:rPr lang="en-US" dirty="0" smtClean="0">
                <a:latin typeface="Calibri" pitchFamily="34" charset="0"/>
                <a:cs typeface="Calibri" pitchFamily="34" charset="0"/>
              </a:rPr>
              <a:t>Sanitary </a:t>
            </a:r>
            <a:r>
              <a:rPr lang="en-US" dirty="0" smtClean="0">
                <a:latin typeface="Calibri" pitchFamily="34" charset="0"/>
                <a:cs typeface="Calibri" pitchFamily="34" charset="0"/>
              </a:rPr>
              <a:t>landfills were used as substitute for open burning dumps where wastes are dumped in a depression or trench after compaction and covered with dirt every day.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There </a:t>
            </a:r>
            <a:r>
              <a:rPr lang="en-US" dirty="0" smtClean="0">
                <a:latin typeface="Calibri" pitchFamily="34" charset="0"/>
                <a:cs typeface="Calibri" pitchFamily="34" charset="0"/>
              </a:rPr>
              <a:t>is a danger of seepage of chemicals from these landfills polluting the underground water resources.</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09045" y="574298"/>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SOLID </a:t>
            </a:r>
            <a:r>
              <a:rPr lang="en-US" sz="2200" b="1" dirty="0" smtClean="0">
                <a:solidFill>
                  <a:srgbClr val="FF0000"/>
                </a:solidFill>
                <a:latin typeface="Calibri" pitchFamily="34" charset="0"/>
                <a:cs typeface="Calibri" pitchFamily="34" charset="0"/>
              </a:rPr>
              <a:t>WASTE AND MANAGEMENT</a:t>
            </a:r>
            <a:r>
              <a:rPr lang="en-US" sz="2000" b="1" dirty="0" smtClean="0">
                <a:solidFill>
                  <a:srgbClr val="FF0000"/>
                </a:solidFill>
                <a:latin typeface="Calibri" pitchFamily="34" charset="0"/>
                <a:cs typeface="Calibri" pitchFamily="34" charset="0"/>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73711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447869" y="1091682"/>
            <a:ext cx="8248261" cy="3323987"/>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It may be composed of biodegradable or non-biodegradable wastes</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Open dumps used for disposing solid waste serves as breeding ground for rats and flies. Therefore, sanitary landfills are used as a substitute for these</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Biodegradable wastes can be either aerobically </a:t>
            </a:r>
            <a:r>
              <a:rPr lang="en-US" dirty="0" smtClean="0">
                <a:latin typeface="Calibri" pitchFamily="34" charset="0"/>
                <a:cs typeface="Calibri" pitchFamily="34" charset="0"/>
              </a:rPr>
              <a:t>or </a:t>
            </a:r>
            <a:r>
              <a:rPr lang="en-US" dirty="0" err="1" smtClean="0">
                <a:latin typeface="Calibri" pitchFamily="34" charset="0"/>
                <a:cs typeface="Calibri" pitchFamily="34" charset="0"/>
              </a:rPr>
              <a:t>anaerobically</a:t>
            </a:r>
            <a:r>
              <a:rPr lang="en-US" dirty="0" smtClean="0">
                <a:latin typeface="Calibri" pitchFamily="34" charset="0"/>
                <a:cs typeface="Calibri" pitchFamily="34" charset="0"/>
              </a:rPr>
              <a:t> </a:t>
            </a:r>
            <a:r>
              <a:rPr lang="en-US" dirty="0" smtClean="0">
                <a:latin typeface="Calibri" pitchFamily="34" charset="0"/>
                <a:cs typeface="Calibri" pitchFamily="34" charset="0"/>
              </a:rPr>
              <a:t>broken down using microbes. </a:t>
            </a:r>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The </a:t>
            </a:r>
            <a:r>
              <a:rPr lang="en-US" dirty="0" smtClean="0">
                <a:latin typeface="Calibri" pitchFamily="34" charset="0"/>
                <a:cs typeface="Calibri" pitchFamily="34" charset="0"/>
              </a:rPr>
              <a:t>non-biodegradable waste can be recycled, reused, or dumped in landfills</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Hospital wastes also contain hazardous materials, which have to be disposed properly. Hospital wastes are generally incinerated</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Irreparable computers and other electronic goods make up e-wastes, which are either dumped in land fills or are </a:t>
            </a:r>
            <a:r>
              <a:rPr lang="en-US" dirty="0" smtClean="0">
                <a:latin typeface="Calibri" pitchFamily="34" charset="0"/>
                <a:cs typeface="Calibri" pitchFamily="34" charset="0"/>
              </a:rPr>
              <a:t>incinerated</a:t>
            </a: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50426" y="378355"/>
            <a:ext cx="7130087" cy="470731"/>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CASE STUDY OF REMEDY FOR PLASTIC WASTE  </a:t>
            </a:r>
            <a:r>
              <a:rPr lang="en-GB" sz="2200" b="1" dirty="0" smtClean="0">
                <a:solidFill>
                  <a:srgbClr val="FF0000"/>
                </a:solidFill>
                <a:latin typeface="Calibri" pitchFamily="34" charset="0"/>
                <a:cs typeface="Calibri" pitchFamily="34" charset="0"/>
              </a:rPr>
              <a:t>:</a:t>
            </a: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1324946"/>
            <a:ext cx="8276253" cy="523220"/>
          </a:xfrm>
          <a:prstGeom prst="rect">
            <a:avLst/>
          </a:prstGeom>
          <a:noFill/>
        </p:spPr>
        <p:txBody>
          <a:bodyPr wrap="square" rtlCol="0">
            <a:spAutoFit/>
          </a:bodyPr>
          <a:lstStyle/>
          <a:p>
            <a:pPr lvl="0" algn="just" fontAlgn="base"/>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261257" y="774440"/>
            <a:ext cx="8602825" cy="3970318"/>
          </a:xfrm>
          <a:prstGeom prst="rect">
            <a:avLst/>
          </a:prstGeom>
          <a:noFill/>
        </p:spPr>
        <p:txBody>
          <a:bodyPr wrap="square" rtlCol="0">
            <a:spAutoFit/>
          </a:bodyPr>
          <a:lstStyle/>
          <a:p>
            <a:r>
              <a:rPr lang="en-US" dirty="0" smtClean="0">
                <a:latin typeface="Calibri" pitchFamily="34" charset="0"/>
                <a:cs typeface="Calibri" pitchFamily="34" charset="0"/>
              </a:rPr>
              <a:t>A plastic sack manufacturer in </a:t>
            </a:r>
            <a:r>
              <a:rPr lang="en-US" dirty="0" smtClean="0">
                <a:latin typeface="Calibri" pitchFamily="34" charset="0"/>
                <a:cs typeface="Calibri" pitchFamily="34" charset="0"/>
              </a:rPr>
              <a:t>Bangalore </a:t>
            </a:r>
            <a:r>
              <a:rPr lang="en-US" dirty="0" smtClean="0">
                <a:latin typeface="Calibri" pitchFamily="34" charset="0"/>
                <a:cs typeface="Calibri" pitchFamily="34" charset="0"/>
              </a:rPr>
              <a:t>has managed to find the ideal solution to </a:t>
            </a:r>
            <a:r>
              <a:rPr lang="en-US" dirty="0" smtClean="0">
                <a:latin typeface="Calibri" pitchFamily="34" charset="0"/>
                <a:cs typeface="Calibri" pitchFamily="34" charset="0"/>
              </a:rPr>
              <a:t>the ever-increasing problem </a:t>
            </a:r>
            <a:r>
              <a:rPr lang="en-US" dirty="0" smtClean="0">
                <a:latin typeface="Calibri" pitchFamily="34" charset="0"/>
                <a:cs typeface="Calibri" pitchFamily="34" charset="0"/>
              </a:rPr>
              <a:t>of </a:t>
            </a:r>
            <a:r>
              <a:rPr lang="en-US" dirty="0" smtClean="0">
                <a:latin typeface="Calibri" pitchFamily="34" charset="0"/>
                <a:cs typeface="Calibri" pitchFamily="34" charset="0"/>
              </a:rPr>
              <a:t>accumulating plastic </a:t>
            </a:r>
            <a:r>
              <a:rPr lang="en-US" dirty="0" smtClean="0">
                <a:latin typeface="Calibri" pitchFamily="34" charset="0"/>
                <a:cs typeface="Calibri" pitchFamily="34" charset="0"/>
              </a:rPr>
              <a:t>waste. </a:t>
            </a:r>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Ahmed </a:t>
            </a:r>
            <a:r>
              <a:rPr lang="en-US" dirty="0" smtClean="0">
                <a:latin typeface="Calibri" pitchFamily="34" charset="0"/>
                <a:cs typeface="Calibri" pitchFamily="34" charset="0"/>
              </a:rPr>
              <a:t>Khan. aged 57 years old. has been </a:t>
            </a:r>
            <a:r>
              <a:rPr lang="en-US" dirty="0" smtClean="0">
                <a:latin typeface="Calibri" pitchFamily="34" charset="0"/>
                <a:cs typeface="Calibri" pitchFamily="34" charset="0"/>
              </a:rPr>
              <a:t>producing </a:t>
            </a:r>
            <a:r>
              <a:rPr lang="en-US" dirty="0" smtClean="0">
                <a:latin typeface="Calibri" pitchFamily="34" charset="0"/>
                <a:cs typeface="Calibri" pitchFamily="34" charset="0"/>
              </a:rPr>
              <a:t>plastic sacks for 20 years. About 8 )ears ago. he </a:t>
            </a:r>
            <a:r>
              <a:rPr lang="en-US" dirty="0" smtClean="0">
                <a:latin typeface="Calibri" pitchFamily="34" charset="0"/>
                <a:cs typeface="Calibri" pitchFamily="34" charset="0"/>
              </a:rPr>
              <a:t>realized </a:t>
            </a:r>
            <a:r>
              <a:rPr lang="en-US" dirty="0" smtClean="0">
                <a:latin typeface="Calibri" pitchFamily="34" charset="0"/>
                <a:cs typeface="Calibri" pitchFamily="34" charset="0"/>
              </a:rPr>
              <a:t>that plastic waste was a real </a:t>
            </a:r>
            <a:r>
              <a:rPr lang="en-US" dirty="0" smtClean="0">
                <a:latin typeface="Calibri" pitchFamily="34" charset="0"/>
                <a:cs typeface="Calibri" pitchFamily="34" charset="0"/>
              </a:rPr>
              <a:t>problem.</a:t>
            </a:r>
          </a:p>
          <a:p>
            <a:endParaRPr lang="en-US" dirty="0" smtClean="0">
              <a:solidFill>
                <a:schemeClr val="tx1"/>
              </a:solidFill>
              <a:latin typeface="Calibri" pitchFamily="34" charset="0"/>
              <a:cs typeface="Calibri" pitchFamily="34" charset="0"/>
            </a:endParaRPr>
          </a:p>
          <a:p>
            <a:pPr lvl="0" algn="just"/>
            <a:r>
              <a:rPr lang="en-US" dirty="0" smtClean="0">
                <a:latin typeface="Calibri" pitchFamily="34" charset="0"/>
                <a:cs typeface="Calibri" pitchFamily="34" charset="0"/>
              </a:rPr>
              <a:t>Polyblend is the best way to combat with ever-increasing problem of accumulating plastic waste .It is a  fine powder of recycled modified plastic which is mixed with the </a:t>
            </a:r>
            <a:r>
              <a:rPr lang="en-US" dirty="0" smtClean="0">
                <a:latin typeface="Calibri" pitchFamily="34" charset="0"/>
                <a:cs typeface="Calibri" pitchFamily="34" charset="0"/>
              </a:rPr>
              <a:t>bitumen.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Polyblend </a:t>
            </a:r>
            <a:r>
              <a:rPr lang="en-US" dirty="0" smtClean="0">
                <a:latin typeface="Calibri" pitchFamily="34" charset="0"/>
                <a:cs typeface="Calibri" pitchFamily="34" charset="0"/>
              </a:rPr>
              <a:t>and bitumen, when used to lay roads, enhanced the bitumen’s water repellant properties, and helped to increase road life by a factor of three. </a:t>
            </a:r>
            <a:endParaRPr lang="en-US" dirty="0" smtClean="0">
              <a:latin typeface="Calibri" pitchFamily="34" charset="0"/>
              <a:cs typeface="Calibri" pitchFamily="34" charset="0"/>
            </a:endParaRP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The raw </a:t>
            </a:r>
            <a:r>
              <a:rPr lang="en-US" dirty="0" smtClean="0">
                <a:latin typeface="Calibri" pitchFamily="34" charset="0"/>
                <a:cs typeface="Calibri" pitchFamily="34" charset="0"/>
              </a:rPr>
              <a:t>material </a:t>
            </a:r>
            <a:r>
              <a:rPr lang="en-US" dirty="0" smtClean="0">
                <a:latin typeface="Calibri" pitchFamily="34" charset="0"/>
                <a:cs typeface="Calibri" pitchFamily="34" charset="0"/>
              </a:rPr>
              <a:t>for creating Polyblend is any plastic film waste. </a:t>
            </a:r>
            <a:endParaRPr lang="en-US" dirty="0" smtClean="0">
              <a:latin typeface="Calibri" pitchFamily="34" charset="0"/>
              <a:cs typeface="Calibri" pitchFamily="34" charset="0"/>
            </a:endParaRP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So against </a:t>
            </a:r>
            <a:r>
              <a:rPr lang="en-US" dirty="0" smtClean="0">
                <a:latin typeface="Calibri" pitchFamily="34" charset="0"/>
                <a:cs typeface="Calibri" pitchFamily="34" charset="0"/>
              </a:rPr>
              <a:t>the price of Rs. 0.40 per kg </a:t>
            </a:r>
            <a:r>
              <a:rPr lang="en-US" dirty="0" smtClean="0">
                <a:latin typeface="Calibri" pitchFamily="34" charset="0"/>
                <a:cs typeface="Calibri" pitchFamily="34" charset="0"/>
              </a:rPr>
              <a:t>that </a:t>
            </a:r>
            <a:r>
              <a:rPr lang="en-US" dirty="0" smtClean="0">
                <a:latin typeface="Calibri" pitchFamily="34" charset="0"/>
                <a:cs typeface="Calibri" pitchFamily="34" charset="0"/>
              </a:rPr>
              <a:t>rag pickers had been getting for plastic </a:t>
            </a:r>
            <a:r>
              <a:rPr lang="en-US" dirty="0" smtClean="0">
                <a:latin typeface="Calibri" pitchFamily="34" charset="0"/>
                <a:cs typeface="Calibri" pitchFamily="34" charset="0"/>
              </a:rPr>
              <a:t>waste , Khan </a:t>
            </a:r>
            <a:r>
              <a:rPr lang="en-US" dirty="0" smtClean="0">
                <a:latin typeface="Calibri" pitchFamily="34" charset="0"/>
                <a:cs typeface="Calibri" pitchFamily="34" charset="0"/>
              </a:rPr>
              <a:t>now offers </a:t>
            </a:r>
            <a:r>
              <a:rPr lang="en-US" dirty="0" smtClean="0">
                <a:latin typeface="Calibri" pitchFamily="34" charset="0"/>
                <a:cs typeface="Calibri" pitchFamily="34" charset="0"/>
              </a:rPr>
              <a:t>Rs.6.00.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Using </a:t>
            </a:r>
            <a:r>
              <a:rPr lang="en-US" dirty="0" smtClean="0">
                <a:latin typeface="Calibri" pitchFamily="34" charset="0"/>
                <a:cs typeface="Calibri" pitchFamily="34" charset="0"/>
              </a:rPr>
              <a:t>Khan's </a:t>
            </a:r>
            <a:r>
              <a:rPr lang="en-US" dirty="0" smtClean="0">
                <a:latin typeface="Calibri" pitchFamily="34" charset="0"/>
                <a:cs typeface="Calibri" pitchFamily="34" charset="0"/>
              </a:rPr>
              <a:t>technique </a:t>
            </a:r>
            <a:r>
              <a:rPr lang="en-US" dirty="0" smtClean="0">
                <a:latin typeface="Calibri" pitchFamily="34" charset="0"/>
                <a:cs typeface="Calibri" pitchFamily="34" charset="0"/>
              </a:rPr>
              <a:t>by the year </a:t>
            </a:r>
            <a:r>
              <a:rPr lang="en-US" dirty="0" smtClean="0">
                <a:latin typeface="Calibri" pitchFamily="34" charset="0"/>
                <a:cs typeface="Calibri" pitchFamily="34" charset="0"/>
              </a:rPr>
              <a:t>2002 more </a:t>
            </a:r>
            <a:r>
              <a:rPr lang="en-US" dirty="0" smtClean="0">
                <a:latin typeface="Calibri" pitchFamily="34" charset="0"/>
                <a:cs typeface="Calibri" pitchFamily="34" charset="0"/>
              </a:rPr>
              <a:t>than 40 </a:t>
            </a:r>
            <a:r>
              <a:rPr lang="en-US" dirty="0" smtClean="0">
                <a:latin typeface="Calibri" pitchFamily="34" charset="0"/>
                <a:cs typeface="Calibri" pitchFamily="34" charset="0"/>
              </a:rPr>
              <a:t>k.ms </a:t>
            </a:r>
            <a:r>
              <a:rPr lang="en-US" dirty="0" smtClean="0">
                <a:latin typeface="Calibri" pitchFamily="34" charset="0"/>
                <a:cs typeface="Calibri" pitchFamily="34" charset="0"/>
              </a:rPr>
              <a:t>of road in </a:t>
            </a:r>
            <a:r>
              <a:rPr lang="en-US" dirty="0" smtClean="0">
                <a:latin typeface="Calibri" pitchFamily="34" charset="0"/>
                <a:cs typeface="Calibri" pitchFamily="34" charset="0"/>
              </a:rPr>
              <a:t>Bangalore </a:t>
            </a:r>
            <a:r>
              <a:rPr lang="en-US" dirty="0" smtClean="0">
                <a:latin typeface="Calibri" pitchFamily="34" charset="0"/>
                <a:cs typeface="Calibri" pitchFamily="34" charset="0"/>
              </a:rPr>
              <a:t>has already been l</a:t>
            </a:r>
            <a:r>
              <a:rPr lang="en-US" dirty="0" smtClean="0">
                <a:latin typeface="Calibri" pitchFamily="34" charset="0"/>
                <a:cs typeface="Calibri" pitchFamily="34" charset="0"/>
              </a:rPr>
              <a:t>aid</a:t>
            </a:r>
            <a:r>
              <a:rPr lang="en-US" dirty="0" smtClean="0">
                <a:latin typeface="Calibri" pitchFamily="34" charset="0"/>
                <a:cs typeface="Calibri" pitchFamily="34" charset="0"/>
              </a:rPr>
              <a:t>.</a:t>
            </a:r>
          </a:p>
          <a:p>
            <a:pPr algn="just"/>
            <a:endParaRPr lang="en-US"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74361" y="658273"/>
            <a:ext cx="7130087" cy="703997"/>
          </a:xfrm>
          <a:prstGeom prst="rect">
            <a:avLst/>
          </a:prstGeom>
          <a:noFill/>
          <a:ln>
            <a:noFill/>
          </a:ln>
        </p:spPr>
        <p:txBody>
          <a:bodyPr spcFirstLastPara="1" wrap="square" lIns="91425" tIns="91425" rIns="91425" bIns="91425" anchor="t" anchorCtr="0">
            <a:noAutofit/>
          </a:bodyPr>
          <a:lstStyle/>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70587" y="114766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1324946"/>
            <a:ext cx="8276253" cy="2893100"/>
          </a:xfrm>
          <a:prstGeom prst="rect">
            <a:avLst/>
          </a:prstGeom>
          <a:noFill/>
        </p:spPr>
        <p:txBody>
          <a:bodyPr wrap="square" rtlCol="0">
            <a:spAutoFit/>
          </a:bodyPr>
          <a:lstStyle/>
          <a:p>
            <a:pPr algn="just"/>
            <a:r>
              <a:rPr lang="en-US" b="1" dirty="0" smtClean="0">
                <a:latin typeface="Calibri" pitchFamily="34" charset="0"/>
                <a:cs typeface="Calibri" pitchFamily="34" charset="0"/>
              </a:rPr>
              <a:t>Electronic wastes- </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Unrepairable </a:t>
            </a:r>
            <a:r>
              <a:rPr lang="en-US" dirty="0" smtClean="0">
                <a:latin typeface="Calibri" pitchFamily="34" charset="0"/>
                <a:cs typeface="Calibri" pitchFamily="34" charset="0"/>
              </a:rPr>
              <a:t>computers and other electronic goods are known as electronic wastes (e-wastes).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E-wastes </a:t>
            </a:r>
            <a:r>
              <a:rPr lang="en-US" dirty="0" smtClean="0">
                <a:latin typeface="Calibri" pitchFamily="34" charset="0"/>
                <a:cs typeface="Calibri" pitchFamily="34" charset="0"/>
              </a:rPr>
              <a:t>are buried in landfills or incinerated.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Over </a:t>
            </a:r>
            <a:r>
              <a:rPr lang="en-US" dirty="0" smtClean="0">
                <a:latin typeface="Calibri" pitchFamily="34" charset="0"/>
                <a:cs typeface="Calibri" pitchFamily="34" charset="0"/>
              </a:rPr>
              <a:t>half of the e-wastes generated in the developed world are exported to developing countries, mainly to China, India and Pakistan, where metals like copper, iron, silicon, nickel and gold are recovered during recycling process</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Recycling is the only solution for the treatment of e-wastes provided it is carried out in an environment-friendly manner</a:t>
            </a:r>
          </a:p>
          <a:p>
            <a:pPr algn="just"/>
            <a:endParaRPr lang="en-US" dirty="0">
              <a:latin typeface="Calibri" pitchFamily="34" charset="0"/>
              <a:cs typeface="Calibri" pitchFamily="34" charset="0"/>
            </a:endParaRPr>
          </a:p>
        </p:txBody>
      </p:sp>
      <p:sp>
        <p:nvSpPr>
          <p:cNvPr id="6" name="TextBox 5"/>
          <p:cNvSpPr txBox="1"/>
          <p:nvPr/>
        </p:nvSpPr>
        <p:spPr>
          <a:xfrm>
            <a:off x="429209" y="709127"/>
            <a:ext cx="5747657" cy="430887"/>
          </a:xfrm>
          <a:prstGeom prst="rect">
            <a:avLst/>
          </a:prstGeom>
          <a:noFill/>
        </p:spPr>
        <p:txBody>
          <a:bodyPr wrap="square" rtlCol="0">
            <a:spAutoFit/>
          </a:bodyPr>
          <a:lstStyle/>
          <a:p>
            <a:r>
              <a:rPr lang="en-US" sz="2200" b="1" dirty="0" smtClean="0">
                <a:solidFill>
                  <a:srgbClr val="FF0000"/>
                </a:solidFill>
                <a:latin typeface="Calibri" pitchFamily="34" charset="0"/>
                <a:cs typeface="Calibri" pitchFamily="34" charset="0"/>
              </a:rPr>
              <a:t>SOLID </a:t>
            </a:r>
            <a:r>
              <a:rPr lang="en-US" sz="2200" b="1" dirty="0" smtClean="0">
                <a:solidFill>
                  <a:srgbClr val="FF0000"/>
                </a:solidFill>
                <a:latin typeface="Calibri" pitchFamily="34" charset="0"/>
                <a:cs typeface="Calibri" pitchFamily="34" charset="0"/>
              </a:rPr>
              <a:t>WASTE AND MANAGEMENT:</a:t>
            </a: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3603</TotalTime>
  <Words>301</Words>
  <Application>Microsoft Office PowerPoint</Application>
  <PresentationFormat>On-screen Show (16:9)</PresentationFormat>
  <Paragraphs>70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Simple Light</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370</cp:revision>
  <dcterms:modified xsi:type="dcterms:W3CDTF">2020-07-22T18:30:04Z</dcterms:modified>
</cp:coreProperties>
</file>