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9" r:id="rId3"/>
    <p:sldId id="260" r:id="rId4"/>
    <p:sldId id="261" r:id="rId5"/>
    <p:sldId id="262" r:id="rId6"/>
    <p:sldId id="263" r:id="rId7"/>
    <p:sldId id="264" r:id="rId8"/>
    <p:sldId id="265" r:id="rId9"/>
    <p:sldId id="267" r:id="rId10"/>
    <p:sldId id="266" r:id="rId11"/>
    <p:sldId id="25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897" y="3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6:04.720" idx="1">
    <p:pos x="6000" y="100"/>
    <p:text>+amanrouniyar@odmegroup.org How come the website here is ODM Egroup and not ODM PS?
_Assigned to you_
-Swoyan Satyendu</p:text>
  </p:cm>
  <p:cm authorId="0" dt="2020-06-17T16:36:04.724" idx="2">
    <p:pos x="6000" y="0"/>
    <p:text>1. The logo in the centre looks bad. take it to TOP-LEFT
2. Where in ODM E Group Logo, here? 
3. What about, Closing Slide? 
Similar changes, pending in Kids World PPT as well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55BF88-0F9C-4395-88F9-FCC261FD9186}" type="datetimeFigureOut">
              <a:rPr lang="en-IN" smtClean="0"/>
              <a:t>06-05-2022</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6729F7-3B7F-40D2-9D14-5EA6302ADAFF}" type="slidenum">
              <a:rPr lang="en-IN" smtClean="0"/>
              <a:t>‹#›</a:t>
            </a:fld>
            <a:endParaRPr lang="en-IN"/>
          </a:p>
        </p:txBody>
      </p:sp>
    </p:spTree>
    <p:extLst>
      <p:ext uri="{BB962C8B-B14F-4D97-AF65-F5344CB8AC3E}">
        <p14:creationId xmlns:p14="http://schemas.microsoft.com/office/powerpoint/2010/main" val="105922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07F1B505-619D-4E42-A1D0-6AC3396392BE}" type="datetimeFigureOut">
              <a:rPr lang="en-IN" smtClean="0"/>
              <a:t>06-05-2022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6B1D39E-DBB7-4A91-827C-9370887D2C91}" type="slidenum">
              <a:rPr lang="en-IN" smtClean="0"/>
              <a:t>‹#›</a:t>
            </a:fld>
            <a:endParaRPr lang="en-IN"/>
          </a:p>
        </p:txBody>
      </p:sp>
    </p:spTree>
    <p:extLst>
      <p:ext uri="{BB962C8B-B14F-4D97-AF65-F5344CB8AC3E}">
        <p14:creationId xmlns:p14="http://schemas.microsoft.com/office/powerpoint/2010/main" val="2941289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07F1B505-619D-4E42-A1D0-6AC3396392BE}" type="datetimeFigureOut">
              <a:rPr lang="en-IN" smtClean="0"/>
              <a:t>06-05-2022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6B1D39E-DBB7-4A91-827C-9370887D2C91}" type="slidenum">
              <a:rPr lang="en-IN" smtClean="0"/>
              <a:t>‹#›</a:t>
            </a:fld>
            <a:endParaRPr lang="en-IN"/>
          </a:p>
        </p:txBody>
      </p:sp>
    </p:spTree>
    <p:extLst>
      <p:ext uri="{BB962C8B-B14F-4D97-AF65-F5344CB8AC3E}">
        <p14:creationId xmlns:p14="http://schemas.microsoft.com/office/powerpoint/2010/main" val="1304609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07F1B505-619D-4E42-A1D0-6AC3396392BE}" type="datetimeFigureOut">
              <a:rPr lang="en-IN" smtClean="0"/>
              <a:t>06-05-2022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6B1D39E-DBB7-4A91-827C-9370887D2C91}" type="slidenum">
              <a:rPr lang="en-IN" smtClean="0"/>
              <a:t>‹#›</a:t>
            </a:fld>
            <a:endParaRPr lang="en-IN"/>
          </a:p>
        </p:txBody>
      </p:sp>
    </p:spTree>
    <p:extLst>
      <p:ext uri="{BB962C8B-B14F-4D97-AF65-F5344CB8AC3E}">
        <p14:creationId xmlns:p14="http://schemas.microsoft.com/office/powerpoint/2010/main" val="2345729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07F1B505-619D-4E42-A1D0-6AC3396392BE}" type="datetimeFigureOut">
              <a:rPr lang="en-IN" smtClean="0"/>
              <a:t>06-05-2022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6B1D39E-DBB7-4A91-827C-9370887D2C91}" type="slidenum">
              <a:rPr lang="en-IN" smtClean="0"/>
              <a:t>‹#›</a:t>
            </a:fld>
            <a:endParaRPr lang="en-IN"/>
          </a:p>
        </p:txBody>
      </p:sp>
    </p:spTree>
    <p:extLst>
      <p:ext uri="{BB962C8B-B14F-4D97-AF65-F5344CB8AC3E}">
        <p14:creationId xmlns:p14="http://schemas.microsoft.com/office/powerpoint/2010/main" val="1050855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F1B505-619D-4E42-A1D0-6AC3396392BE}" type="datetimeFigureOut">
              <a:rPr lang="en-IN" smtClean="0"/>
              <a:t>06-05-2022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6B1D39E-DBB7-4A91-827C-9370887D2C91}" type="slidenum">
              <a:rPr lang="en-IN" smtClean="0"/>
              <a:t>‹#›</a:t>
            </a:fld>
            <a:endParaRPr lang="en-IN"/>
          </a:p>
        </p:txBody>
      </p:sp>
    </p:spTree>
    <p:extLst>
      <p:ext uri="{BB962C8B-B14F-4D97-AF65-F5344CB8AC3E}">
        <p14:creationId xmlns:p14="http://schemas.microsoft.com/office/powerpoint/2010/main" val="1082224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07F1B505-619D-4E42-A1D0-6AC3396392BE}" type="datetimeFigureOut">
              <a:rPr lang="en-IN" smtClean="0"/>
              <a:t>06-05-2022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6B1D39E-DBB7-4A91-827C-9370887D2C91}" type="slidenum">
              <a:rPr lang="en-IN" smtClean="0"/>
              <a:t>‹#›</a:t>
            </a:fld>
            <a:endParaRPr lang="en-IN"/>
          </a:p>
        </p:txBody>
      </p:sp>
    </p:spTree>
    <p:extLst>
      <p:ext uri="{BB962C8B-B14F-4D97-AF65-F5344CB8AC3E}">
        <p14:creationId xmlns:p14="http://schemas.microsoft.com/office/powerpoint/2010/main" val="470597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07F1B505-619D-4E42-A1D0-6AC3396392BE}" type="datetimeFigureOut">
              <a:rPr lang="en-IN" smtClean="0"/>
              <a:t>06-05-2022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6B1D39E-DBB7-4A91-827C-9370887D2C91}" type="slidenum">
              <a:rPr lang="en-IN" smtClean="0"/>
              <a:t>‹#›</a:t>
            </a:fld>
            <a:endParaRPr lang="en-IN"/>
          </a:p>
        </p:txBody>
      </p:sp>
    </p:spTree>
    <p:extLst>
      <p:ext uri="{BB962C8B-B14F-4D97-AF65-F5344CB8AC3E}">
        <p14:creationId xmlns:p14="http://schemas.microsoft.com/office/powerpoint/2010/main" val="567803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07F1B505-619D-4E42-A1D0-6AC3396392BE}" type="datetimeFigureOut">
              <a:rPr lang="en-IN" smtClean="0"/>
              <a:t>06-05-2022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6B1D39E-DBB7-4A91-827C-9370887D2C91}" type="slidenum">
              <a:rPr lang="en-IN" smtClean="0"/>
              <a:t>‹#›</a:t>
            </a:fld>
            <a:endParaRPr lang="en-IN"/>
          </a:p>
        </p:txBody>
      </p:sp>
    </p:spTree>
    <p:extLst>
      <p:ext uri="{BB962C8B-B14F-4D97-AF65-F5344CB8AC3E}">
        <p14:creationId xmlns:p14="http://schemas.microsoft.com/office/powerpoint/2010/main" val="395772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F1B505-619D-4E42-A1D0-6AC3396392BE}" type="datetimeFigureOut">
              <a:rPr lang="en-IN" smtClean="0"/>
              <a:t>06-05-2022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6B1D39E-DBB7-4A91-827C-9370887D2C91}" type="slidenum">
              <a:rPr lang="en-IN" smtClean="0"/>
              <a:t>‹#›</a:t>
            </a:fld>
            <a:endParaRPr lang="en-IN"/>
          </a:p>
        </p:txBody>
      </p:sp>
    </p:spTree>
    <p:extLst>
      <p:ext uri="{BB962C8B-B14F-4D97-AF65-F5344CB8AC3E}">
        <p14:creationId xmlns:p14="http://schemas.microsoft.com/office/powerpoint/2010/main" val="508375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F1B505-619D-4E42-A1D0-6AC3396392BE}" type="datetimeFigureOut">
              <a:rPr lang="en-IN" smtClean="0"/>
              <a:t>06-05-2022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6B1D39E-DBB7-4A91-827C-9370887D2C91}" type="slidenum">
              <a:rPr lang="en-IN" smtClean="0"/>
              <a:t>‹#›</a:t>
            </a:fld>
            <a:endParaRPr lang="en-IN"/>
          </a:p>
        </p:txBody>
      </p:sp>
    </p:spTree>
    <p:extLst>
      <p:ext uri="{BB962C8B-B14F-4D97-AF65-F5344CB8AC3E}">
        <p14:creationId xmlns:p14="http://schemas.microsoft.com/office/powerpoint/2010/main" val="1637129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F1B505-619D-4E42-A1D0-6AC3396392BE}" type="datetimeFigureOut">
              <a:rPr lang="en-IN" smtClean="0"/>
              <a:t>06-05-2022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6B1D39E-DBB7-4A91-827C-9370887D2C91}" type="slidenum">
              <a:rPr lang="en-IN" smtClean="0"/>
              <a:t>‹#›</a:t>
            </a:fld>
            <a:endParaRPr lang="en-IN"/>
          </a:p>
        </p:txBody>
      </p:sp>
    </p:spTree>
    <p:extLst>
      <p:ext uri="{BB962C8B-B14F-4D97-AF65-F5344CB8AC3E}">
        <p14:creationId xmlns:p14="http://schemas.microsoft.com/office/powerpoint/2010/main" val="3266931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F1B505-619D-4E42-A1D0-6AC3396392BE}" type="datetimeFigureOut">
              <a:rPr lang="en-IN" smtClean="0"/>
              <a:t>06-05-2022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B1D39E-DBB7-4A91-827C-9370887D2C91}" type="slidenum">
              <a:rPr lang="en-IN" smtClean="0"/>
              <a:t>‹#›</a:t>
            </a:fld>
            <a:endParaRPr lang="en-IN"/>
          </a:p>
        </p:txBody>
      </p:sp>
    </p:spTree>
    <p:extLst>
      <p:ext uri="{BB962C8B-B14F-4D97-AF65-F5344CB8AC3E}">
        <p14:creationId xmlns:p14="http://schemas.microsoft.com/office/powerpoint/2010/main" val="3181899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5036829"/>
            <a:ext cx="9144000" cy="1821172"/>
          </a:xfrm>
          <a:prstGeom prst="rect">
            <a:avLst/>
          </a:prstGeom>
          <a:noFill/>
          <a:ln>
            <a:noFill/>
          </a:ln>
        </p:spPr>
      </p:pic>
      <p:sp>
        <p:nvSpPr>
          <p:cNvPr id="56" name="Google Shape;56;p13"/>
          <p:cNvSpPr txBox="1"/>
          <p:nvPr/>
        </p:nvSpPr>
        <p:spPr>
          <a:xfrm>
            <a:off x="179512" y="2420888"/>
            <a:ext cx="8763000" cy="25744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3100"/>
              <a:buFont typeface="Arial"/>
              <a:buNone/>
            </a:pPr>
            <a:r>
              <a:rPr lang="en-IN" sz="3000" b="1" dirty="0">
                <a:solidFill>
                  <a:srgbClr val="FF0000"/>
                </a:solidFill>
                <a:latin typeface="Calibri"/>
                <a:ea typeface="Calibri"/>
                <a:cs typeface="Calibri"/>
                <a:sym typeface="Calibri"/>
              </a:rPr>
              <a:t>CIRCULAR FLOW OF MONEY</a:t>
            </a:r>
            <a:endParaRPr lang="en-US" sz="3000" b="1" dirty="0">
              <a:solidFill>
                <a:srgbClr val="FF0000"/>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3100"/>
              <a:buFont typeface="Arial"/>
              <a:buNone/>
            </a:pPr>
            <a:r>
              <a:rPr lang="en-US" sz="3000" b="1" i="0" u="none" strike="noStrike" cap="none" dirty="0">
                <a:solidFill>
                  <a:srgbClr val="FF0000"/>
                </a:solidFill>
                <a:latin typeface="Calibri"/>
                <a:ea typeface="Calibri"/>
                <a:cs typeface="Calibri"/>
                <a:sym typeface="Calibri"/>
              </a:rPr>
              <a:t>CLASS :XII</a:t>
            </a:r>
            <a:endParaRPr sz="3000" b="1" i="0" u="none" strike="noStrike" cap="none" dirty="0">
              <a:solidFill>
                <a:srgbClr val="FF0000"/>
              </a:solidFill>
              <a:latin typeface="Calibri"/>
              <a:ea typeface="Calibri"/>
              <a:cs typeface="Calibri"/>
              <a:sym typeface="Calibri"/>
            </a:endParaRPr>
          </a:p>
        </p:txBody>
      </p:sp>
      <p:sp>
        <p:nvSpPr>
          <p:cNvPr id="57" name="Google Shape;57;p13"/>
          <p:cNvSpPr txBox="1"/>
          <p:nvPr/>
        </p:nvSpPr>
        <p:spPr>
          <a:xfrm>
            <a:off x="2222175" y="3428984"/>
            <a:ext cx="4764000" cy="1289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500" b="1" dirty="0"/>
              <a:t>SUBJECT : </a:t>
            </a:r>
            <a:r>
              <a:rPr lang="en-US" sz="2500" b="1" dirty="0"/>
              <a:t>MACRO </a:t>
            </a:r>
            <a:r>
              <a:rPr lang="en" sz="2500" b="1" dirty="0"/>
              <a:t>ECONOMICS</a:t>
            </a:r>
            <a:endParaRPr sz="2500" b="1" dirty="0"/>
          </a:p>
          <a:p>
            <a:pPr marL="0" lvl="0" indent="0" algn="l" rtl="0">
              <a:spcBef>
                <a:spcPts val="0"/>
              </a:spcBef>
              <a:spcAft>
                <a:spcPts val="0"/>
              </a:spcAft>
              <a:buNone/>
            </a:pPr>
            <a:r>
              <a:rPr lang="en" sz="2500" b="1" dirty="0"/>
              <a:t>CHAPTER NUMBER: </a:t>
            </a:r>
            <a:r>
              <a:rPr lang="en-US" sz="2500" b="1" dirty="0"/>
              <a:t>2,(2.2)</a:t>
            </a:r>
            <a:endParaRPr sz="2500" b="1" dirty="0"/>
          </a:p>
          <a:p>
            <a:pPr marL="0" lvl="0" indent="0" algn="l" rtl="0">
              <a:spcBef>
                <a:spcPts val="0"/>
              </a:spcBef>
              <a:spcAft>
                <a:spcPts val="0"/>
              </a:spcAft>
              <a:buNone/>
            </a:pPr>
            <a:r>
              <a:rPr lang="en" sz="2500" b="1" dirty="0"/>
              <a:t>CHAPTER NAME : CIRCULAR FLOW OF MONEY</a:t>
            </a:r>
            <a:endParaRPr sz="2500" b="1" dirty="0"/>
          </a:p>
        </p:txBody>
      </p:sp>
      <p:pic>
        <p:nvPicPr>
          <p:cNvPr id="6"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4">
            <a:alphaModFix/>
          </a:blip>
          <a:srcRect/>
          <a:stretch/>
        </p:blipFill>
        <p:spPr>
          <a:xfrm>
            <a:off x="7452320" y="260648"/>
            <a:ext cx="1410416" cy="650052"/>
          </a:xfrm>
          <a:prstGeom prst="rect">
            <a:avLst/>
          </a:prstGeom>
          <a:noFill/>
          <a:ln>
            <a:noFill/>
          </a:ln>
        </p:spPr>
      </p:pic>
    </p:spTree>
    <p:extLst>
      <p:ext uri="{BB962C8B-B14F-4D97-AF65-F5344CB8AC3E}">
        <p14:creationId xmlns:p14="http://schemas.microsoft.com/office/powerpoint/2010/main" val="1452167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200" dirty="0">
                <a:solidFill>
                  <a:srgbClr val="FF0000"/>
                </a:solidFill>
              </a:rPr>
              <a:t>ASSUMPTION OF 2 SECTOR ECONOMY</a:t>
            </a:r>
            <a:endParaRPr lang="en-IN" sz="2200" dirty="0"/>
          </a:p>
        </p:txBody>
      </p:sp>
      <p:sp>
        <p:nvSpPr>
          <p:cNvPr id="3" name="Content Placeholder 2"/>
          <p:cNvSpPr>
            <a:spLocks noGrp="1"/>
          </p:cNvSpPr>
          <p:nvPr>
            <p:ph idx="1"/>
          </p:nvPr>
        </p:nvSpPr>
        <p:spPr/>
        <p:txBody>
          <a:bodyPr>
            <a:normAutofit/>
          </a:bodyPr>
          <a:lstStyle/>
          <a:p>
            <a:pPr marL="0" indent="0">
              <a:lnSpc>
                <a:spcPct val="150000"/>
              </a:lnSpc>
              <a:buNone/>
            </a:pPr>
            <a:r>
              <a:rPr lang="en-IN" sz="1800" dirty="0"/>
              <a:t>1. There are only two sectors in the economy ;household and firms it means there is no Government and foreign sector.</a:t>
            </a:r>
          </a:p>
          <a:p>
            <a:pPr marL="0" indent="0">
              <a:lnSpc>
                <a:spcPct val="150000"/>
              </a:lnSpc>
              <a:buNone/>
            </a:pPr>
            <a:r>
              <a:rPr lang="en-IN" sz="1800" dirty="0"/>
              <a:t>2. Household sector supplies factor services only to the firms and the firms hire factor services only from household.</a:t>
            </a:r>
          </a:p>
          <a:p>
            <a:pPr marL="0" indent="0">
              <a:lnSpc>
                <a:spcPct val="150000"/>
              </a:lnSpc>
              <a:buNone/>
            </a:pPr>
            <a:r>
              <a:rPr lang="en-IN" sz="1800" dirty="0"/>
              <a:t>3. Firms produce goods and services and sell their entire output to the households.</a:t>
            </a:r>
          </a:p>
          <a:p>
            <a:pPr marL="0" indent="0">
              <a:lnSpc>
                <a:spcPct val="150000"/>
              </a:lnSpc>
              <a:buNone/>
            </a:pPr>
            <a:r>
              <a:rPr lang="en-IN" sz="1800" dirty="0"/>
              <a:t>4. Household receive factor income for their services and spend the entire amount of consumption of goods and services.</a:t>
            </a:r>
          </a:p>
          <a:p>
            <a:pPr marL="0" indent="0">
              <a:lnSpc>
                <a:spcPct val="150000"/>
              </a:lnSpc>
              <a:buNone/>
            </a:pPr>
            <a:r>
              <a:rPr lang="en-IN" sz="1800" dirty="0"/>
              <a:t>5. There are no savings in the economy neither the household save from their incomes, nor the firm save from their profits.</a:t>
            </a:r>
          </a:p>
          <a:p>
            <a:pPr marL="0" indent="0">
              <a:buNone/>
            </a:pPr>
            <a:endParaRPr lang="en-IN"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7452320" y="332656"/>
            <a:ext cx="1410416" cy="650052"/>
          </a:xfrm>
          <a:prstGeom prst="rect">
            <a:avLst/>
          </a:prstGeom>
          <a:noFill/>
          <a:ln>
            <a:noFill/>
          </a:ln>
        </p:spPr>
      </p:pic>
    </p:spTree>
    <p:extLst>
      <p:ext uri="{BB962C8B-B14F-4D97-AF65-F5344CB8AC3E}">
        <p14:creationId xmlns:p14="http://schemas.microsoft.com/office/powerpoint/2010/main" val="258645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7" name="Google Shape;77;p16"/>
          <p:cNvSpPr txBox="1"/>
          <p:nvPr/>
        </p:nvSpPr>
        <p:spPr>
          <a:xfrm>
            <a:off x="621425" y="991333"/>
            <a:ext cx="7801200" cy="47496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4"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3">
            <a:alphaModFix/>
          </a:blip>
          <a:srcRect/>
          <a:stretch/>
        </p:blipFill>
        <p:spPr>
          <a:xfrm>
            <a:off x="7524328" y="260648"/>
            <a:ext cx="1410416" cy="650052"/>
          </a:xfrm>
          <a:prstGeom prst="rect">
            <a:avLst/>
          </a:prstGeom>
          <a:noFill/>
          <a:ln>
            <a:noFill/>
          </a:ln>
        </p:spPr>
      </p:pic>
    </p:spTree>
    <p:extLst>
      <p:ext uri="{BB962C8B-B14F-4D97-AF65-F5344CB8AC3E}">
        <p14:creationId xmlns:p14="http://schemas.microsoft.com/office/powerpoint/2010/main" val="2382252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200" dirty="0">
                <a:solidFill>
                  <a:srgbClr val="FF0000"/>
                </a:solidFill>
              </a:rPr>
              <a:t>INTRODUCTION</a:t>
            </a:r>
          </a:p>
        </p:txBody>
      </p:sp>
      <p:sp>
        <p:nvSpPr>
          <p:cNvPr id="3" name="Content Placeholder 2"/>
          <p:cNvSpPr>
            <a:spLocks noGrp="1"/>
          </p:cNvSpPr>
          <p:nvPr>
            <p:ph idx="1"/>
          </p:nvPr>
        </p:nvSpPr>
        <p:spPr/>
        <p:txBody>
          <a:bodyPr>
            <a:normAutofit/>
          </a:bodyPr>
          <a:lstStyle/>
          <a:p>
            <a:pPr marL="0" indent="0">
              <a:lnSpc>
                <a:spcPct val="300000"/>
              </a:lnSpc>
              <a:buNone/>
            </a:pPr>
            <a:r>
              <a:rPr lang="en-IN" sz="1400" dirty="0"/>
              <a:t>1. Firms produced goods and services with collective efforts of factors of production supplied by the household sector.</a:t>
            </a:r>
          </a:p>
          <a:p>
            <a:pPr marL="0" indent="0">
              <a:lnSpc>
                <a:spcPct val="300000"/>
              </a:lnSpc>
              <a:buNone/>
            </a:pPr>
            <a:r>
              <a:rPr lang="en-IN" sz="1400" dirty="0"/>
              <a:t>2. Firms makes payments to the factors of production in the form of rent, wages interest and profit( known as factor incomes.)</a:t>
            </a:r>
          </a:p>
          <a:p>
            <a:pPr marL="0" indent="0">
              <a:lnSpc>
                <a:spcPct val="300000"/>
              </a:lnSpc>
              <a:buNone/>
            </a:pPr>
            <a:r>
              <a:rPr lang="en-IN" sz="1400" dirty="0"/>
              <a:t>3. The household sector spends his money on the purchase of goods and services produced by the firms.</a:t>
            </a:r>
          </a:p>
          <a:p>
            <a:pPr marL="0" indent="0">
              <a:buNone/>
            </a:pPr>
            <a:endParaRPr lang="en-IN"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7524328" y="274638"/>
            <a:ext cx="1410416" cy="650052"/>
          </a:xfrm>
          <a:prstGeom prst="rect">
            <a:avLst/>
          </a:prstGeom>
          <a:noFill/>
          <a:ln>
            <a:noFill/>
          </a:ln>
        </p:spPr>
      </p:pic>
    </p:spTree>
    <p:extLst>
      <p:ext uri="{BB962C8B-B14F-4D97-AF65-F5344CB8AC3E}">
        <p14:creationId xmlns:p14="http://schemas.microsoft.com/office/powerpoint/2010/main" val="1956667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1800" dirty="0">
                <a:solidFill>
                  <a:srgbClr val="FF0000"/>
                </a:solidFill>
              </a:rPr>
              <a:t>MEANING OF CIRCULAR FLOW OF INCOME</a:t>
            </a:r>
          </a:p>
        </p:txBody>
      </p:sp>
      <p:sp>
        <p:nvSpPr>
          <p:cNvPr id="3" name="Content Placeholder 2"/>
          <p:cNvSpPr>
            <a:spLocks noGrp="1"/>
          </p:cNvSpPr>
          <p:nvPr>
            <p:ph idx="1"/>
          </p:nvPr>
        </p:nvSpPr>
        <p:spPr/>
        <p:txBody>
          <a:bodyPr/>
          <a:lstStyle/>
          <a:p>
            <a:pPr marL="0" indent="0">
              <a:lnSpc>
                <a:spcPct val="300000"/>
              </a:lnSpc>
              <a:buNone/>
            </a:pPr>
            <a:r>
              <a:rPr lang="en-IN" sz="1400" dirty="0"/>
              <a:t>It refers to cycle of generation of income in the production process, distribution among the factors of production and finally it circulation from household to firms in the form of consumption expenditure on goods and services produced by them.</a:t>
            </a:r>
          </a:p>
          <a:p>
            <a:pPr marL="0" indent="0">
              <a:buNone/>
            </a:pPr>
            <a:endParaRPr lang="en-IN"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7452320" y="274638"/>
            <a:ext cx="1410416" cy="650052"/>
          </a:xfrm>
          <a:prstGeom prst="rect">
            <a:avLst/>
          </a:prstGeom>
          <a:noFill/>
          <a:ln>
            <a:noFill/>
          </a:ln>
        </p:spPr>
      </p:pic>
    </p:spTree>
    <p:extLst>
      <p:ext uri="{BB962C8B-B14F-4D97-AF65-F5344CB8AC3E}">
        <p14:creationId xmlns:p14="http://schemas.microsoft.com/office/powerpoint/2010/main" val="2194062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1800" dirty="0">
                <a:solidFill>
                  <a:srgbClr val="FF0000"/>
                </a:solidFill>
              </a:rPr>
              <a:t>PHASES OF CIRCULAR FLOW OF INCOME</a:t>
            </a:r>
          </a:p>
        </p:txBody>
      </p:sp>
      <p:sp>
        <p:nvSpPr>
          <p:cNvPr id="3" name="Content Placeholder 2"/>
          <p:cNvSpPr>
            <a:spLocks noGrp="1"/>
          </p:cNvSpPr>
          <p:nvPr>
            <p:ph idx="1"/>
          </p:nvPr>
        </p:nvSpPr>
        <p:spPr/>
        <p:txBody>
          <a:bodyPr>
            <a:normAutofit/>
          </a:bodyPr>
          <a:lstStyle/>
          <a:p>
            <a:pPr marL="0" indent="0">
              <a:lnSpc>
                <a:spcPct val="300000"/>
              </a:lnSpc>
              <a:buNone/>
            </a:pPr>
            <a:r>
              <a:rPr lang="en-IN" sz="1400" dirty="0"/>
              <a:t>1. Generation phase : In this phase, firms produce goods and services with the help of factor services.</a:t>
            </a:r>
          </a:p>
          <a:p>
            <a:pPr marL="0" indent="0">
              <a:lnSpc>
                <a:spcPct val="300000"/>
              </a:lnSpc>
              <a:buNone/>
            </a:pPr>
            <a:r>
              <a:rPr lang="en-IN" sz="1400" dirty="0"/>
              <a:t>2. Distribution phase: this phase involves the flow of factor income (rent ,wages ,interest and profit) from firms to the household.</a:t>
            </a:r>
          </a:p>
          <a:p>
            <a:pPr marL="0" indent="0">
              <a:lnSpc>
                <a:spcPct val="300000"/>
              </a:lnSpc>
              <a:buNone/>
            </a:pPr>
            <a:r>
              <a:rPr lang="en-IN" sz="1400" dirty="0"/>
              <a:t>3. Disposition phase :In this phase, the income received by factors of production is spent on the goods and services produced by firms.</a:t>
            </a:r>
          </a:p>
          <a:p>
            <a:pPr marL="0" indent="0">
              <a:buNone/>
            </a:pPr>
            <a:endParaRPr lang="en-IN"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7380312" y="274638"/>
            <a:ext cx="1410416" cy="650052"/>
          </a:xfrm>
          <a:prstGeom prst="rect">
            <a:avLst/>
          </a:prstGeom>
          <a:noFill/>
          <a:ln>
            <a:noFill/>
          </a:ln>
        </p:spPr>
      </p:pic>
    </p:spTree>
    <p:extLst>
      <p:ext uri="{BB962C8B-B14F-4D97-AF65-F5344CB8AC3E}">
        <p14:creationId xmlns:p14="http://schemas.microsoft.com/office/powerpoint/2010/main" val="2625931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200" dirty="0">
                <a:solidFill>
                  <a:srgbClr val="FF0000"/>
                </a:solidFill>
              </a:rPr>
              <a:t>STOCK AND FLOW</a:t>
            </a:r>
          </a:p>
        </p:txBody>
      </p:sp>
      <p:sp>
        <p:nvSpPr>
          <p:cNvPr id="3" name="Content Placeholder 2"/>
          <p:cNvSpPr>
            <a:spLocks noGrp="1"/>
          </p:cNvSpPr>
          <p:nvPr>
            <p:ph idx="1"/>
          </p:nvPr>
        </p:nvSpPr>
        <p:spPr/>
        <p:txBody>
          <a:bodyPr>
            <a:normAutofit fontScale="85000" lnSpcReduction="10000"/>
          </a:bodyPr>
          <a:lstStyle/>
          <a:p>
            <a:pPr marL="0" indent="0">
              <a:buNone/>
            </a:pPr>
            <a:r>
              <a:rPr lang="en-IN" b="1" dirty="0"/>
              <a:t>				</a:t>
            </a:r>
            <a:r>
              <a:rPr lang="en-IN" sz="2100" b="1" dirty="0">
                <a:solidFill>
                  <a:srgbClr val="FF0000"/>
                </a:solidFill>
              </a:rPr>
              <a:t>Stock</a:t>
            </a:r>
          </a:p>
          <a:p>
            <a:pPr marL="0" indent="0">
              <a:lnSpc>
                <a:spcPct val="210000"/>
              </a:lnSpc>
              <a:buNone/>
            </a:pPr>
            <a:r>
              <a:rPr lang="en-IN" sz="1500" dirty="0"/>
              <a:t>Stock variable refer to that variable, which is measured at a particular point of time. For example, stock of goods in the go down as on 31st January 2019. For example National wealth, national capital, money supply  etc</a:t>
            </a:r>
            <a:r>
              <a:rPr lang="en-IN" dirty="0"/>
              <a:t>.</a:t>
            </a:r>
          </a:p>
          <a:p>
            <a:pPr marL="0" indent="0">
              <a:buNone/>
            </a:pPr>
            <a:r>
              <a:rPr lang="en-IN" b="1" dirty="0"/>
              <a:t>				</a:t>
            </a:r>
            <a:r>
              <a:rPr lang="en-IN" sz="2100" b="1" dirty="0">
                <a:solidFill>
                  <a:srgbClr val="FF0000"/>
                </a:solidFill>
              </a:rPr>
              <a:t>Flow</a:t>
            </a:r>
          </a:p>
          <a:p>
            <a:pPr marL="0" indent="0">
              <a:lnSpc>
                <a:spcPct val="300000"/>
              </a:lnSpc>
              <a:buNone/>
            </a:pPr>
            <a:r>
              <a:rPr lang="en-IN" sz="1500" dirty="0"/>
              <a:t>Flow variable refers to that variable which is measured over a period of time for example production of goods during the month of January 2019, birth rate in the year 2018.</a:t>
            </a:r>
          </a:p>
          <a:p>
            <a:pPr marL="0" indent="0">
              <a:buNone/>
            </a:pPr>
            <a:br>
              <a:rPr lang="en-IN" dirty="0"/>
            </a:br>
            <a:endParaRPr lang="en-IN"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7452320" y="196086"/>
            <a:ext cx="1410416" cy="650052"/>
          </a:xfrm>
          <a:prstGeom prst="rect">
            <a:avLst/>
          </a:prstGeom>
          <a:noFill/>
          <a:ln>
            <a:noFill/>
          </a:ln>
        </p:spPr>
      </p:pic>
    </p:spTree>
    <p:extLst>
      <p:ext uri="{BB962C8B-B14F-4D97-AF65-F5344CB8AC3E}">
        <p14:creationId xmlns:p14="http://schemas.microsoft.com/office/powerpoint/2010/main" val="1107044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 </a:t>
            </a:r>
            <a:endParaRPr lang="en-IN" sz="2200" dirty="0">
              <a:solidFill>
                <a:srgbClr val="FF0000"/>
              </a:solidFill>
            </a:endParaRPr>
          </a:p>
        </p:txBody>
      </p:sp>
      <p:sp>
        <p:nvSpPr>
          <p:cNvPr id="3" name="Content Placeholder 2"/>
          <p:cNvSpPr>
            <a:spLocks noGrp="1"/>
          </p:cNvSpPr>
          <p:nvPr>
            <p:ph idx="1"/>
          </p:nvPr>
        </p:nvSpPr>
        <p:spPr/>
        <p:txBody>
          <a:bodyPr>
            <a:normAutofit/>
          </a:bodyPr>
          <a:lstStyle/>
          <a:p>
            <a:pPr marL="0" indent="0">
              <a:buNone/>
            </a:pPr>
            <a:r>
              <a:rPr lang="en-IN" sz="2300" dirty="0">
                <a:solidFill>
                  <a:srgbClr val="FF0000"/>
                </a:solidFill>
              </a:rPr>
              <a:t>			Types of circular flow</a:t>
            </a:r>
          </a:p>
          <a:p>
            <a:pPr marL="0" indent="0">
              <a:lnSpc>
                <a:spcPct val="150000"/>
              </a:lnSpc>
              <a:buNone/>
            </a:pPr>
            <a:r>
              <a:rPr lang="en-IN" sz="1600" dirty="0"/>
              <a:t>There are two types of circular flow:</a:t>
            </a:r>
          </a:p>
          <a:p>
            <a:pPr marL="0" indent="0">
              <a:lnSpc>
                <a:spcPct val="150000"/>
              </a:lnSpc>
              <a:buNone/>
            </a:pPr>
            <a:r>
              <a:rPr lang="en-IN" sz="1600" dirty="0"/>
              <a:t> 1)Real flow 2) Money flow</a:t>
            </a:r>
          </a:p>
          <a:p>
            <a:pPr marL="0" indent="0">
              <a:lnSpc>
                <a:spcPct val="150000"/>
              </a:lnSpc>
              <a:buNone/>
            </a:pPr>
            <a:r>
              <a:rPr lang="en-IN" sz="1600" b="1" dirty="0"/>
              <a:t>Real flow</a:t>
            </a:r>
            <a:r>
              <a:rPr lang="en-IN" sz="1600" dirty="0"/>
              <a:t>: real flow refers to the flow of factor services from Household 2 forms and the corresponding flow of goods and services from  to household.</a:t>
            </a:r>
          </a:p>
          <a:p>
            <a:pPr marL="0" indent="0">
              <a:lnSpc>
                <a:spcPct val="150000"/>
              </a:lnSpc>
              <a:buNone/>
            </a:pPr>
            <a:r>
              <a:rPr lang="en-IN" sz="1600" dirty="0"/>
              <a:t>	1) It is also known as physical flow.</a:t>
            </a:r>
          </a:p>
          <a:p>
            <a:pPr marL="0" indent="0">
              <a:lnSpc>
                <a:spcPct val="150000"/>
              </a:lnSpc>
              <a:buNone/>
            </a:pPr>
            <a:r>
              <a:rPr lang="en-IN" sz="1600" dirty="0"/>
              <a:t>	2) There is only exchange of goods and services between the two sectors without 	involvement of any money.</a:t>
            </a:r>
          </a:p>
          <a:p>
            <a:pPr marL="0" indent="0">
              <a:lnSpc>
                <a:spcPct val="150000"/>
              </a:lnSpc>
              <a:buNone/>
            </a:pPr>
            <a:r>
              <a:rPr lang="en-IN" sz="1600" dirty="0"/>
              <a:t>	3) Real flow determine the magnitude of growth process in an economy.</a:t>
            </a:r>
          </a:p>
          <a:p>
            <a:pPr marL="0" indent="0">
              <a:buNone/>
            </a:pPr>
            <a:endParaRPr lang="en-IN"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7380312" y="274638"/>
            <a:ext cx="1410416" cy="650052"/>
          </a:xfrm>
          <a:prstGeom prst="rect">
            <a:avLst/>
          </a:prstGeom>
          <a:noFill/>
          <a:ln>
            <a:noFill/>
          </a:ln>
        </p:spPr>
      </p:pic>
    </p:spTree>
    <p:extLst>
      <p:ext uri="{BB962C8B-B14F-4D97-AF65-F5344CB8AC3E}">
        <p14:creationId xmlns:p14="http://schemas.microsoft.com/office/powerpoint/2010/main" val="3128989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200" dirty="0">
                <a:solidFill>
                  <a:srgbClr val="FF0000"/>
                </a:solidFill>
              </a:rPr>
              <a:t>MONEY FLOW</a:t>
            </a:r>
          </a:p>
        </p:txBody>
      </p:sp>
      <p:sp>
        <p:nvSpPr>
          <p:cNvPr id="3" name="Content Placeholder 2"/>
          <p:cNvSpPr>
            <a:spLocks noGrp="1"/>
          </p:cNvSpPr>
          <p:nvPr>
            <p:ph idx="1"/>
          </p:nvPr>
        </p:nvSpPr>
        <p:spPr/>
        <p:txBody>
          <a:bodyPr/>
          <a:lstStyle/>
          <a:p>
            <a:pPr marL="0" indent="0">
              <a:lnSpc>
                <a:spcPct val="300000"/>
              </a:lnSpc>
              <a:buNone/>
            </a:pPr>
            <a:r>
              <a:rPr lang="en-IN" sz="1400" dirty="0"/>
              <a:t>Money flow refers to flow of factor payments from firms to household for their factor services and corresponding flow of consumption expenditure from household two firms for purchase of goods and services produced by the firms.</a:t>
            </a:r>
          </a:p>
          <a:p>
            <a:pPr marL="0" indent="0">
              <a:buNone/>
            </a:pPr>
            <a:endParaRPr lang="en-IN"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7380312" y="296641"/>
            <a:ext cx="1410416" cy="650052"/>
          </a:xfrm>
          <a:prstGeom prst="rect">
            <a:avLst/>
          </a:prstGeom>
          <a:noFill/>
          <a:ln>
            <a:noFill/>
          </a:ln>
        </p:spPr>
      </p:pic>
    </p:spTree>
    <p:extLst>
      <p:ext uri="{BB962C8B-B14F-4D97-AF65-F5344CB8AC3E}">
        <p14:creationId xmlns:p14="http://schemas.microsoft.com/office/powerpoint/2010/main" val="3890044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1800" dirty="0">
                <a:solidFill>
                  <a:srgbClr val="FF0000"/>
                </a:solidFill>
              </a:rPr>
              <a:t>DIFFERENCE BETWEEN REAL FLOW AND MONEY FLOW</a:t>
            </a:r>
          </a:p>
        </p:txBody>
      </p:sp>
      <p:sp>
        <p:nvSpPr>
          <p:cNvPr id="3" name="Content Placeholder 2"/>
          <p:cNvSpPr>
            <a:spLocks noGrp="1"/>
          </p:cNvSpPr>
          <p:nvPr>
            <p:ph idx="1"/>
          </p:nvPr>
        </p:nvSpPr>
        <p:spPr>
          <a:xfrm>
            <a:off x="457200" y="1600201"/>
            <a:ext cx="8191948" cy="4488628"/>
          </a:xfrm>
        </p:spPr>
        <p:txBody>
          <a:bodyPr>
            <a:normAutofit/>
          </a:bodyPr>
          <a:lstStyle/>
          <a:p>
            <a:pPr marL="0" indent="0">
              <a:lnSpc>
                <a:spcPct val="300000"/>
              </a:lnSpc>
              <a:buNone/>
            </a:pPr>
            <a:r>
              <a:rPr lang="en-IN" sz="1800" dirty="0">
                <a:solidFill>
                  <a:srgbClr val="FF0000"/>
                </a:solidFill>
              </a:rPr>
              <a:t>	Circular flow in simple economy (two sector economy)</a:t>
            </a:r>
          </a:p>
          <a:p>
            <a:pPr marL="0" indent="0">
              <a:lnSpc>
                <a:spcPct val="300000"/>
              </a:lnSpc>
              <a:buNone/>
            </a:pPr>
            <a:r>
              <a:rPr lang="en-IN" sz="1500" dirty="0"/>
              <a:t>A simple economy assumes the existence of only two sectors, household sectors and firm sectors.</a:t>
            </a:r>
          </a:p>
          <a:p>
            <a:pPr marL="0" indent="0">
              <a:lnSpc>
                <a:spcPct val="300000"/>
              </a:lnSpc>
              <a:buNone/>
            </a:pPr>
            <a:r>
              <a:rPr lang="en-IN" sz="1500" dirty="0"/>
              <a:t>1) Households are the owners of factors of production and Consumers of goods and services.</a:t>
            </a:r>
          </a:p>
          <a:p>
            <a:pPr marL="0" indent="0">
              <a:lnSpc>
                <a:spcPct val="300000"/>
              </a:lnSpc>
              <a:buNone/>
            </a:pPr>
            <a:r>
              <a:rPr lang="en-IN" sz="1500" dirty="0"/>
              <a:t>2) firms produce goods and services and sell them to the household.</a:t>
            </a:r>
          </a:p>
          <a:p>
            <a:endParaRPr lang="en-IN" dirty="0"/>
          </a:p>
        </p:txBody>
      </p:sp>
      <p:pic>
        <p:nvPicPr>
          <p:cNvPr id="5"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2">
            <a:alphaModFix/>
          </a:blip>
          <a:srcRect/>
          <a:stretch/>
        </p:blipFill>
        <p:spPr>
          <a:xfrm>
            <a:off x="7452320" y="201259"/>
            <a:ext cx="1410416" cy="650052"/>
          </a:xfrm>
          <a:prstGeom prst="rect">
            <a:avLst/>
          </a:prstGeom>
          <a:noFill/>
          <a:ln>
            <a:noFill/>
          </a:ln>
        </p:spPr>
      </p:pic>
    </p:spTree>
    <p:extLst>
      <p:ext uri="{BB962C8B-B14F-4D97-AF65-F5344CB8AC3E}">
        <p14:creationId xmlns:p14="http://schemas.microsoft.com/office/powerpoint/2010/main" val="2796681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marjit Sahu\Desktop\ECO\downlo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1476539"/>
            <a:ext cx="5317341" cy="3896677"/>
          </a:xfrm>
          <a:prstGeom prst="rect">
            <a:avLst/>
          </a:prstGeom>
          <a:noFill/>
          <a:extLst>
            <a:ext uri="{909E8E84-426E-40DD-AFC4-6F175D3DCCD1}">
              <a14:hiddenFill xmlns:a14="http://schemas.microsoft.com/office/drawing/2010/main">
                <a:solidFill>
                  <a:srgbClr val="FFFFFF"/>
                </a:solidFill>
              </a14:hiddenFill>
            </a:ext>
          </a:extLst>
        </p:spPr>
      </p:pic>
      <p:pic>
        <p:nvPicPr>
          <p:cNvPr id="4" name="Google Shape;55;p13">
            <a:extLst>
              <a:ext uri="{FF2B5EF4-FFF2-40B4-BE49-F238E27FC236}">
                <a16:creationId xmlns:a16="http://schemas.microsoft.com/office/drawing/2014/main" id="{3F396C74-D0FD-43AA-9449-663B123C3432}"/>
              </a:ext>
            </a:extLst>
          </p:cNvPr>
          <p:cNvPicPr preferRelativeResize="0"/>
          <p:nvPr/>
        </p:nvPicPr>
        <p:blipFill rotWithShape="1">
          <a:blip r:embed="rId3">
            <a:alphaModFix/>
          </a:blip>
          <a:srcRect/>
          <a:stretch/>
        </p:blipFill>
        <p:spPr>
          <a:xfrm>
            <a:off x="7452320" y="260648"/>
            <a:ext cx="1410416" cy="650052"/>
          </a:xfrm>
          <a:prstGeom prst="rect">
            <a:avLst/>
          </a:prstGeom>
          <a:noFill/>
          <a:ln>
            <a:noFill/>
          </a:ln>
        </p:spPr>
      </p:pic>
    </p:spTree>
    <p:extLst>
      <p:ext uri="{BB962C8B-B14F-4D97-AF65-F5344CB8AC3E}">
        <p14:creationId xmlns:p14="http://schemas.microsoft.com/office/powerpoint/2010/main" val="31143421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636</Words>
  <Application>Microsoft Office PowerPoint</Application>
  <PresentationFormat>On-screen Show (4:3)</PresentationFormat>
  <Paragraphs>44</Paragraphs>
  <Slides>11</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PowerPoint Presentation</vt:lpstr>
      <vt:lpstr>INTRODUCTION</vt:lpstr>
      <vt:lpstr>MEANING OF CIRCULAR FLOW OF INCOME</vt:lpstr>
      <vt:lpstr>PHASES OF CIRCULAR FLOW OF INCOME</vt:lpstr>
      <vt:lpstr>STOCK AND FLOW</vt:lpstr>
      <vt:lpstr> </vt:lpstr>
      <vt:lpstr>MONEY FLOW</vt:lpstr>
      <vt:lpstr>DIFFERENCE BETWEEN REAL FLOW AND MONEY FLOW</vt:lpstr>
      <vt:lpstr>PowerPoint Presentation</vt:lpstr>
      <vt:lpstr>ASSUMPTION OF 2 SECTOR ECONOMY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Amarjit Sahu</dc:creator>
  <cp:lastModifiedBy>amarjit sahu</cp:lastModifiedBy>
  <cp:revision>29</cp:revision>
  <dcterms:created xsi:type="dcterms:W3CDTF">2020-07-22T14:47:11Z</dcterms:created>
  <dcterms:modified xsi:type="dcterms:W3CDTF">2022-05-06T06:18:28Z</dcterms:modified>
</cp:coreProperties>
</file>