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65" r:id="rId5"/>
    <p:sldId id="270" r:id="rId6"/>
    <p:sldId id="271" r:id="rId7"/>
    <p:sldId id="272" r:id="rId8"/>
    <p:sldId id="273" r:id="rId9"/>
    <p:sldId id="274" r:id="rId10"/>
    <p:sldId id="275" r:id="rId11"/>
    <p:sldId id="276" r:id="rId12"/>
    <p:sldId id="277" r:id="rId13"/>
    <p:sldId id="278" r:id="rId14"/>
    <p:sldId id="261" r:id="rId15"/>
    <p:sldId id="262"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5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6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45">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9280434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69324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5882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74079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6881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4"/>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5"/>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6"/>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6"/>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178676" y="2112338"/>
            <a:ext cx="8965324" cy="18346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SESSION : 11</a:t>
            </a:r>
            <a:endParaRPr sz="1600" dirty="0">
              <a:latin typeface="Calibri" pitchFamily="34" charset="0"/>
              <a:cs typeface="Calibri" pitchFamily="34" charset="0"/>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CLASS : IV</a:t>
            </a:r>
            <a:endParaRPr sz="1600" b="1" i="0" u="none" strike="noStrike" cap="none" dirty="0">
              <a:solidFill>
                <a:srgbClr val="000000"/>
              </a:solidFill>
              <a:latin typeface="Calibri" pitchFamily="34" charset="0"/>
              <a:cs typeface="Calibri"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SUBJECT : </a:t>
            </a:r>
            <a:r>
              <a:rPr lang="en-US" sz="1600" b="1" i="0" u="none" strike="noStrike" cap="none" dirty="0">
                <a:solidFill>
                  <a:srgbClr val="000000"/>
                </a:solidFill>
                <a:latin typeface="Calibri" pitchFamily="34" charset="0"/>
                <a:cs typeface="Calibri" pitchFamily="34" charset="0"/>
                <a:sym typeface="Arial"/>
              </a:rPr>
              <a:t>COMPUTER</a:t>
            </a:r>
          </a:p>
          <a:p>
            <a:pPr marL="0" marR="0" lvl="0" indent="0" algn="l" rtl="0">
              <a:lnSpc>
                <a:spcPct val="100000"/>
              </a:lnSpc>
              <a:spcBef>
                <a:spcPts val="0"/>
              </a:spcBef>
              <a:spcAft>
                <a:spcPts val="0"/>
              </a:spcAft>
              <a:buClr>
                <a:srgbClr val="000000"/>
              </a:buClr>
              <a:buSzPts val="1400"/>
              <a:buFont typeface="Arial"/>
              <a:buNone/>
            </a:pPr>
            <a:r>
              <a:rPr lang="en-US" sz="1600" b="1" i="0" u="none" strike="noStrike" cap="none" dirty="0">
                <a:solidFill>
                  <a:srgbClr val="000000"/>
                </a:solidFill>
                <a:latin typeface="Calibri" pitchFamily="34" charset="0"/>
                <a:cs typeface="Calibri" pitchFamily="34" charset="0"/>
                <a:sym typeface="Arial"/>
              </a:rPr>
              <a:t>CHAPTER NUMBER:4</a:t>
            </a:r>
          </a:p>
          <a:p>
            <a:pPr fontAlgn="ctr"/>
            <a:r>
              <a:rPr lang="en-US" sz="1600" b="1" dirty="0">
                <a:latin typeface="Calibri" pitchFamily="34" charset="0"/>
                <a:cs typeface="Calibri" pitchFamily="34" charset="0"/>
              </a:rPr>
              <a:t>CHAPTER NAME :MORE ON MICROSOFT WORD 2016</a:t>
            </a:r>
          </a:p>
          <a:p>
            <a:r>
              <a:rPr lang="en-US" sz="1600" b="1" dirty="0">
                <a:latin typeface="Calibri" pitchFamily="34" charset="0"/>
                <a:cs typeface="Calibri" pitchFamily="34" charset="0"/>
              </a:rPr>
              <a:t>SUBTOPIC : REVISION</a:t>
            </a:r>
          </a:p>
          <a:p>
            <a:endParaRPr lang="en-US" sz="1600" b="1" dirty="0">
              <a:latin typeface="Calibri" pitchFamily="34" charset="0"/>
              <a:cs typeface="Calibri" pitchFamily="34" charset="0"/>
            </a:endParaRPr>
          </a:p>
          <a:p>
            <a:endParaRPr lang="en-US" sz="1600" b="1" dirty="0">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639889584"/>
              </p:ext>
            </p:extLst>
          </p:nvPr>
        </p:nvGraphicFramePr>
        <p:xfrm>
          <a:off x="575733" y="633688"/>
          <a:ext cx="7772929" cy="430911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800" b="0" i="0" u="none" strike="noStrike" cap="none" dirty="0">
                          <a:solidFill>
                            <a:schemeClr val="tx1"/>
                          </a:solidFill>
                          <a:effectLst/>
                          <a:latin typeface="+mn-lt"/>
                          <a:ea typeface="+mn-ea"/>
                          <a:cs typeface="+mn-cs"/>
                          <a:sym typeface="Arial"/>
                        </a:rPr>
                        <a:t>7. The valid extension of MS Word document is ___</a:t>
                      </a:r>
                    </a:p>
                    <a:p>
                      <a:r>
                        <a:rPr lang="en-GB" sz="2800" b="0" i="0" u="none" strike="noStrike" cap="none" dirty="0">
                          <a:solidFill>
                            <a:schemeClr val="tx1"/>
                          </a:solidFill>
                          <a:effectLst/>
                          <a:latin typeface="+mn-lt"/>
                          <a:ea typeface="+mn-ea"/>
                          <a:cs typeface="+mn-cs"/>
                          <a:sym typeface="Arial"/>
                        </a:rPr>
                        <a:t>(A) .exe</a:t>
                      </a:r>
                    </a:p>
                    <a:p>
                      <a:r>
                        <a:rPr lang="en-GB" sz="2800" b="0" i="0" u="none" strike="noStrike" cap="none" dirty="0">
                          <a:solidFill>
                            <a:schemeClr val="tx1"/>
                          </a:solidFill>
                          <a:effectLst/>
                          <a:latin typeface="+mn-lt"/>
                          <a:ea typeface="+mn-ea"/>
                          <a:cs typeface="+mn-cs"/>
                          <a:sym typeface="Arial"/>
                        </a:rPr>
                        <a:t>(B) .doc</a:t>
                      </a:r>
                    </a:p>
                    <a:p>
                      <a:r>
                        <a:rPr lang="en-GB" sz="2800" b="0" i="0" u="none" strike="noStrike" cap="none" dirty="0">
                          <a:solidFill>
                            <a:schemeClr val="tx1"/>
                          </a:solidFill>
                          <a:effectLst/>
                          <a:latin typeface="+mn-lt"/>
                          <a:ea typeface="+mn-ea"/>
                          <a:cs typeface="+mn-cs"/>
                          <a:sym typeface="Arial"/>
                        </a:rPr>
                        <a:t>(C) .</a:t>
                      </a:r>
                      <a:r>
                        <a:rPr lang="en-GB" sz="2800" b="0" i="0" u="none" strike="noStrike" cap="none" dirty="0" err="1">
                          <a:solidFill>
                            <a:schemeClr val="tx1"/>
                          </a:solidFill>
                          <a:effectLst/>
                          <a:latin typeface="+mn-lt"/>
                          <a:ea typeface="+mn-ea"/>
                          <a:cs typeface="+mn-cs"/>
                          <a:sym typeface="Arial"/>
                        </a:rPr>
                        <a:t>png</a:t>
                      </a:r>
                      <a:endParaRPr lang="en-GB" sz="2800" b="0" i="0" u="none" strike="noStrike" cap="none" dirty="0">
                        <a:solidFill>
                          <a:schemeClr val="tx1"/>
                        </a:solidFill>
                        <a:effectLst/>
                        <a:latin typeface="+mn-lt"/>
                        <a:ea typeface="+mn-ea"/>
                        <a:cs typeface="+mn-cs"/>
                        <a:sym typeface="Arial"/>
                      </a:endParaRPr>
                    </a:p>
                    <a:p>
                      <a:r>
                        <a:rPr lang="en-GB" sz="2800" b="0" i="0" u="none" strike="noStrike" cap="none" dirty="0">
                          <a:solidFill>
                            <a:schemeClr val="tx1"/>
                          </a:solidFill>
                          <a:effectLst/>
                          <a:latin typeface="+mn-lt"/>
                          <a:ea typeface="+mn-ea"/>
                          <a:cs typeface="+mn-cs"/>
                          <a:sym typeface="Arial"/>
                        </a:rPr>
                        <a:t>(D) .jpeg</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816249" cy="461665"/>
          </a:xfrm>
          <a:prstGeom prst="rect">
            <a:avLst/>
          </a:prstGeom>
          <a:noFill/>
        </p:spPr>
        <p:txBody>
          <a:bodyPr wrap="none" rtlCol="0">
            <a:spAutoFit/>
          </a:bodyPr>
          <a:lstStyle/>
          <a:p>
            <a:r>
              <a:rPr lang="en-GB" sz="2400" b="1" dirty="0">
                <a:solidFill>
                  <a:srgbClr val="FF0000"/>
                </a:solidFill>
              </a:rPr>
              <a:t>.doc</a:t>
            </a:r>
          </a:p>
        </p:txBody>
      </p:sp>
    </p:spTree>
    <p:extLst>
      <p:ext uri="{BB962C8B-B14F-4D97-AF65-F5344CB8AC3E}">
        <p14:creationId xmlns:p14="http://schemas.microsoft.com/office/powerpoint/2010/main" val="329914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3546004667"/>
              </p:ext>
            </p:extLst>
          </p:nvPr>
        </p:nvGraphicFramePr>
        <p:xfrm>
          <a:off x="575733" y="633688"/>
          <a:ext cx="7772929" cy="3680178"/>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8.A major step before taking print of the document is</a:t>
                      </a:r>
                    </a:p>
                    <a:p>
                      <a:r>
                        <a:rPr lang="en-GB" sz="2400" b="0" i="0" u="none" strike="noStrike" cap="none" dirty="0">
                          <a:solidFill>
                            <a:schemeClr val="tx1"/>
                          </a:solidFill>
                          <a:effectLst/>
                          <a:latin typeface="+mn-lt"/>
                          <a:ea typeface="+mn-ea"/>
                          <a:cs typeface="+mn-cs"/>
                          <a:sym typeface="Arial"/>
                        </a:rPr>
                        <a:t>(A) To save the document</a:t>
                      </a:r>
                    </a:p>
                    <a:p>
                      <a:r>
                        <a:rPr lang="en-GB" sz="2400" b="0" i="0" u="none" strike="noStrike" cap="none" dirty="0">
                          <a:solidFill>
                            <a:schemeClr val="tx1"/>
                          </a:solidFill>
                          <a:effectLst/>
                          <a:latin typeface="+mn-lt"/>
                          <a:ea typeface="+mn-ea"/>
                          <a:cs typeface="+mn-cs"/>
                          <a:sym typeface="Arial"/>
                        </a:rPr>
                        <a:t>(B) To set paper setting</a:t>
                      </a:r>
                    </a:p>
                    <a:p>
                      <a:r>
                        <a:rPr lang="en-GB" sz="2400" b="0" i="0" u="none" strike="noStrike" cap="none" dirty="0">
                          <a:solidFill>
                            <a:schemeClr val="tx1"/>
                          </a:solidFill>
                          <a:effectLst/>
                          <a:latin typeface="+mn-lt"/>
                          <a:ea typeface="+mn-ea"/>
                          <a:cs typeface="+mn-cs"/>
                          <a:sym typeface="Arial"/>
                        </a:rPr>
                        <a:t>(C) To see print preview of the document</a:t>
                      </a:r>
                    </a:p>
                    <a:p>
                      <a:r>
                        <a:rPr lang="en-GB" sz="2400" b="0" i="0" u="none" strike="noStrike" cap="none" dirty="0">
                          <a:solidFill>
                            <a:schemeClr val="tx1"/>
                          </a:solidFill>
                          <a:effectLst/>
                          <a:latin typeface="+mn-lt"/>
                          <a:ea typeface="+mn-ea"/>
                          <a:cs typeface="+mn-cs"/>
                          <a:sym typeface="Arial"/>
                        </a:rPr>
                        <a:t>(D) Both b and c</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2045753" cy="461665"/>
          </a:xfrm>
          <a:prstGeom prst="rect">
            <a:avLst/>
          </a:prstGeom>
          <a:noFill/>
        </p:spPr>
        <p:txBody>
          <a:bodyPr wrap="none" rtlCol="0">
            <a:spAutoFit/>
          </a:bodyPr>
          <a:lstStyle/>
          <a:p>
            <a:r>
              <a:rPr lang="en-GB" sz="2400" b="1" dirty="0">
                <a:solidFill>
                  <a:srgbClr val="FF0000"/>
                </a:solidFill>
              </a:rPr>
              <a:t>Both b and c</a:t>
            </a:r>
          </a:p>
        </p:txBody>
      </p:sp>
    </p:spTree>
    <p:extLst>
      <p:ext uri="{BB962C8B-B14F-4D97-AF65-F5344CB8AC3E}">
        <p14:creationId xmlns:p14="http://schemas.microsoft.com/office/powerpoint/2010/main" val="267431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638189648"/>
              </p:ext>
            </p:extLst>
          </p:nvPr>
        </p:nvGraphicFramePr>
        <p:xfrm>
          <a:off x="575733" y="633688"/>
          <a:ext cx="7772929" cy="39433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9._______ moves a paragraph or line to a specific position</a:t>
                      </a:r>
                    </a:p>
                    <a:p>
                      <a:r>
                        <a:rPr lang="en-GB" sz="2400" b="0" i="0" u="none" strike="noStrike" cap="none" dirty="0">
                          <a:solidFill>
                            <a:schemeClr val="tx1"/>
                          </a:solidFill>
                          <a:effectLst/>
                          <a:latin typeface="+mn-lt"/>
                          <a:ea typeface="+mn-ea"/>
                          <a:cs typeface="+mn-cs"/>
                          <a:sym typeface="Arial"/>
                        </a:rPr>
                        <a:t>(A) Line spacing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400" b="0" i="0" u="none" strike="noStrike" cap="none" dirty="0">
                          <a:solidFill>
                            <a:schemeClr val="tx1"/>
                          </a:solidFill>
                          <a:effectLst/>
                          <a:latin typeface="+mn-lt"/>
                          <a:ea typeface="+mn-ea"/>
                          <a:cs typeface="+mn-cs"/>
                          <a:sym typeface="Arial"/>
                        </a:rPr>
                        <a:t>(B) Paragraph spacing</a:t>
                      </a:r>
                    </a:p>
                    <a:p>
                      <a:r>
                        <a:rPr lang="en-GB" sz="2400" b="0" i="0" u="none" strike="noStrike" cap="none" dirty="0">
                          <a:solidFill>
                            <a:schemeClr val="tx1"/>
                          </a:solidFill>
                          <a:effectLst/>
                          <a:latin typeface="+mn-lt"/>
                          <a:ea typeface="+mn-ea"/>
                          <a:cs typeface="+mn-cs"/>
                          <a:sym typeface="Arial"/>
                        </a:rPr>
                        <a:t>(C) Word  spacing</a:t>
                      </a:r>
                    </a:p>
                    <a:p>
                      <a:r>
                        <a:rPr lang="en-GB" sz="2400" b="0" i="0" u="none" strike="noStrike" cap="none" dirty="0">
                          <a:solidFill>
                            <a:schemeClr val="tx1"/>
                          </a:solidFill>
                          <a:effectLst/>
                          <a:latin typeface="+mn-lt"/>
                          <a:ea typeface="+mn-ea"/>
                          <a:cs typeface="+mn-cs"/>
                          <a:sym typeface="Arial"/>
                        </a:rPr>
                        <a:t>(D) Both b and c</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2954655" cy="461665"/>
          </a:xfrm>
          <a:prstGeom prst="rect">
            <a:avLst/>
          </a:prstGeom>
          <a:noFill/>
        </p:spPr>
        <p:txBody>
          <a:bodyPr wrap="none" rtlCol="0">
            <a:spAutoFit/>
          </a:bodyPr>
          <a:lstStyle/>
          <a:p>
            <a:pPr lvl="0">
              <a:defRPr/>
            </a:pPr>
            <a:r>
              <a:rPr lang="en-GB" sz="2400" b="1" dirty="0">
                <a:solidFill>
                  <a:srgbClr val="FF0000"/>
                </a:solidFill>
              </a:rPr>
              <a:t>Paragraph spacing</a:t>
            </a:r>
          </a:p>
        </p:txBody>
      </p:sp>
    </p:spTree>
    <p:extLst>
      <p:ext uri="{BB962C8B-B14F-4D97-AF65-F5344CB8AC3E}">
        <p14:creationId xmlns:p14="http://schemas.microsoft.com/office/powerpoint/2010/main" val="98714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118252594"/>
              </p:ext>
            </p:extLst>
          </p:nvPr>
        </p:nvGraphicFramePr>
        <p:xfrm>
          <a:off x="575733" y="633688"/>
          <a:ext cx="7772929" cy="39433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10.Choose the correct shortcut key combination of find and replace -</a:t>
                      </a:r>
                    </a:p>
                    <a:p>
                      <a:r>
                        <a:rPr lang="en-GB" sz="2400" b="0" i="0" u="none" strike="noStrike" cap="none" dirty="0">
                          <a:solidFill>
                            <a:schemeClr val="tx1"/>
                          </a:solidFill>
                          <a:effectLst/>
                          <a:latin typeface="+mn-lt"/>
                          <a:ea typeface="+mn-ea"/>
                          <a:cs typeface="+mn-cs"/>
                          <a:sym typeface="Arial"/>
                        </a:rPr>
                        <a:t>(A) Ctrl + H, Ctrl + F</a:t>
                      </a:r>
                    </a:p>
                    <a:p>
                      <a:r>
                        <a:rPr lang="en-GB" sz="2400" b="0" i="0" u="none" strike="noStrike" cap="none" dirty="0">
                          <a:solidFill>
                            <a:schemeClr val="tx1"/>
                          </a:solidFill>
                          <a:effectLst/>
                          <a:latin typeface="+mn-lt"/>
                          <a:ea typeface="+mn-ea"/>
                          <a:cs typeface="+mn-cs"/>
                          <a:sym typeface="Arial"/>
                        </a:rPr>
                        <a:t>(B) Ctrl + F, Ctrl + R</a:t>
                      </a:r>
                    </a:p>
                    <a:p>
                      <a:r>
                        <a:rPr lang="en-GB" sz="2400" b="0" i="0" u="none" strike="noStrike" cap="none" dirty="0">
                          <a:solidFill>
                            <a:schemeClr val="tx1"/>
                          </a:solidFill>
                          <a:effectLst/>
                          <a:latin typeface="+mn-lt"/>
                          <a:ea typeface="+mn-ea"/>
                          <a:cs typeface="+mn-cs"/>
                          <a:sym typeface="Arial"/>
                        </a:rPr>
                        <a:t>(C) Ctrl + F, Ctrl + H</a:t>
                      </a:r>
                    </a:p>
                    <a:p>
                      <a:r>
                        <a:rPr lang="en-GB" sz="2400" b="0" i="0" u="none" strike="noStrike" cap="none" dirty="0">
                          <a:solidFill>
                            <a:schemeClr val="tx1"/>
                          </a:solidFill>
                          <a:effectLst/>
                          <a:latin typeface="+mn-lt"/>
                          <a:ea typeface="+mn-ea"/>
                          <a:cs typeface="+mn-cs"/>
                          <a:sym typeface="Arial"/>
                        </a:rPr>
                        <a:t>(D) Ctrl + C, Ctrl + V</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2525050" cy="461665"/>
          </a:xfrm>
          <a:prstGeom prst="rect">
            <a:avLst/>
          </a:prstGeom>
          <a:noFill/>
        </p:spPr>
        <p:txBody>
          <a:bodyPr wrap="none" rtlCol="0">
            <a:spAutoFit/>
          </a:bodyPr>
          <a:lstStyle/>
          <a:p>
            <a:r>
              <a:rPr lang="en-GB" sz="2400" b="1" dirty="0">
                <a:solidFill>
                  <a:srgbClr val="FF0000"/>
                </a:solidFill>
              </a:rPr>
              <a:t>Ctrl + F, Ctrl + H</a:t>
            </a:r>
          </a:p>
        </p:txBody>
      </p:sp>
    </p:spTree>
    <p:extLst>
      <p:ext uri="{BB962C8B-B14F-4D97-AF65-F5344CB8AC3E}">
        <p14:creationId xmlns:p14="http://schemas.microsoft.com/office/powerpoint/2010/main" val="248505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OUTCOME:</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US" sz="2000" b="1" dirty="0">
                <a:latin typeface="Calibri" pitchFamily="34" charset="0"/>
                <a:cs typeface="Calibri" pitchFamily="34" charset="0"/>
              </a:rPr>
              <a:t>Students will be able to revise </a:t>
            </a:r>
            <a:r>
              <a:rPr lang="en-US" sz="2000" b="1">
                <a:latin typeface="Calibri" pitchFamily="34" charset="0"/>
                <a:cs typeface="Calibri" pitchFamily="34" charset="0"/>
              </a:rPr>
              <a:t>the chapter.</a:t>
            </a: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lvl="0">
              <a:buSzPts val="1400"/>
            </a:pPr>
            <a:endParaRPr sz="24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98" name="Google Shape;98;p7"/>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OBJECTIVE :</a:t>
            </a:r>
            <a:endParaRPr sz="2200" b="1" i="0" u="none" strike="noStrike" cap="none">
              <a:solidFill>
                <a:srgbClr val="FF0000"/>
              </a:solidFill>
              <a:latin typeface="Arial"/>
              <a:ea typeface="Arial"/>
              <a:cs typeface="Arial"/>
              <a:sym typeface="Arial"/>
            </a:endParaRPr>
          </a:p>
        </p:txBody>
      </p:sp>
      <p:sp>
        <p:nvSpPr>
          <p:cNvPr id="64" name="Google Shape;64;p2"/>
          <p:cNvSpPr txBox="1"/>
          <p:nvPr/>
        </p:nvSpPr>
        <p:spPr>
          <a:xfrm>
            <a:off x="188593" y="1101369"/>
            <a:ext cx="8688300" cy="2889600"/>
          </a:xfrm>
          <a:prstGeom prst="rect">
            <a:avLst/>
          </a:prstGeom>
          <a:noFill/>
          <a:ln>
            <a:noFill/>
          </a:ln>
        </p:spPr>
        <p:txBody>
          <a:bodyPr spcFirstLastPara="1" wrap="square" lIns="91425" tIns="91425" rIns="91425" bIns="91425" anchor="t" anchorCtr="0">
            <a:noAutofit/>
          </a:bodyPr>
          <a:lstStyle/>
          <a:p>
            <a:r>
              <a:rPr lang="en-US" sz="1800" b="1" dirty="0">
                <a:latin typeface="Calibri" pitchFamily="34" charset="0"/>
                <a:cs typeface="Calibri" pitchFamily="34" charset="0"/>
              </a:rPr>
              <a:t>To enable students to revise about  MS Word.</a:t>
            </a:r>
            <a:endParaRPr lang="en-US" sz="18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50000"/>
              </a:lnSpc>
              <a:buNone/>
            </a:pPr>
            <a:r>
              <a:rPr lang="en-IN" sz="2200" b="1" dirty="0">
                <a:solidFill>
                  <a:srgbClr val="FF0000"/>
                </a:solidFill>
                <a:latin typeface="Calibri" panose="020F0502020204030204" pitchFamily="34" charset="0"/>
                <a:cs typeface="Calibri" panose="020F0502020204030204" pitchFamily="34" charset="0"/>
              </a:rPr>
              <a:t>LETS SOLVE THE QUIZZZZZ!!!</a:t>
            </a:r>
          </a:p>
          <a:p>
            <a:pPr marL="114300" indent="0">
              <a:lnSpc>
                <a:spcPct val="150000"/>
              </a:lnSpc>
              <a:buNone/>
            </a:pPr>
            <a:endParaRPr lang="en-IN" sz="2200" b="1" dirty="0">
              <a:solidFill>
                <a:srgbClr val="FF0000"/>
              </a:solidFill>
              <a:latin typeface="Calibri" panose="020F0502020204030204" pitchFamily="34" charset="0"/>
              <a:cs typeface="Calibri" panose="020F0502020204030204" pitchFamily="34" charset="0"/>
            </a:endParaRPr>
          </a:p>
          <a:p>
            <a:pPr marL="114300" indent="0">
              <a:lnSpc>
                <a:spcPct val="150000"/>
              </a:lnSpc>
              <a:buNone/>
            </a:pPr>
            <a:r>
              <a:rPr lang="en-IN" sz="2200" b="1" dirty="0">
                <a:solidFill>
                  <a:srgbClr val="FF0000"/>
                </a:solidFill>
                <a:latin typeface="Calibri" panose="020F0502020204030204" pitchFamily="34" charset="0"/>
                <a:cs typeface="Calibri" panose="020F0502020204030204" pitchFamily="34" charset="0"/>
              </a:rPr>
              <a:t>https://wordwall.net/resource/19447706/class-iv-ms-word</a:t>
            </a:r>
          </a:p>
          <a:p>
            <a:pPr marL="114300" indent="0">
              <a:lnSpc>
                <a:spcPct val="150000"/>
              </a:lnSpc>
              <a:buNone/>
            </a:pPr>
            <a:endParaRPr lang="en-IN" sz="2200" b="1" dirty="0">
              <a:solidFill>
                <a:srgbClr val="FF0000"/>
              </a:solidFill>
              <a:latin typeface="Calibri" panose="020F0502020204030204" pitchFamily="34" charset="0"/>
              <a:cs typeface="Calibri" panose="020F0502020204030204" pitchFamily="34" charset="0"/>
            </a:endParaRPr>
          </a:p>
          <a:p>
            <a:pPr marL="114300" indent="0">
              <a:lnSpc>
                <a:spcPct val="150000"/>
              </a:lnSpc>
              <a:buNone/>
            </a:pPr>
            <a:endParaRPr lang="en-IN" sz="2200" dirty="0">
              <a:solidFill>
                <a:srgbClr val="FF0000"/>
              </a:solidFill>
              <a:latin typeface="Calibri" panose="020F0502020204030204" pitchFamily="34" charset="0"/>
              <a:cs typeface="Calibri" panose="020F0502020204030204" pitchFamily="34" charset="0"/>
            </a:endParaRPr>
          </a:p>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942141791"/>
              </p:ext>
            </p:extLst>
          </p:nvPr>
        </p:nvGraphicFramePr>
        <p:xfrm>
          <a:off x="575733" y="633688"/>
          <a:ext cx="7772929" cy="39433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b="1" i="0" dirty="0">
                          <a:solidFill>
                            <a:srgbClr val="000000"/>
                          </a:solidFill>
                          <a:effectLst/>
                          <a:latin typeface="Arimo"/>
                        </a:rPr>
                        <a:t>MCQ-</a:t>
                      </a:r>
                    </a:p>
                    <a:p>
                      <a:r>
                        <a:rPr lang="en-GB" sz="2400" b="1" i="0" dirty="0">
                          <a:solidFill>
                            <a:srgbClr val="000000"/>
                          </a:solidFill>
                          <a:effectLst/>
                          <a:latin typeface="Arimo"/>
                        </a:rPr>
                        <a:t>1The space left between the margin and the start of a paragraph is called</a:t>
                      </a:r>
                    </a:p>
                    <a:p>
                      <a:r>
                        <a:rPr lang="en-GB" sz="2400" b="1" i="0" u="none" strike="noStrike" dirty="0" err="1">
                          <a:solidFill>
                            <a:srgbClr val="0055CC"/>
                          </a:solidFill>
                          <a:effectLst/>
                          <a:latin typeface="Lato" panose="020F0502020204030203" pitchFamily="34" charset="0"/>
                        </a:rPr>
                        <a:t>A.</a:t>
                      </a:r>
                      <a:r>
                        <a:rPr lang="en-GB" sz="2400" i="0" dirty="0" err="1">
                          <a:effectLst/>
                          <a:latin typeface="Roboto" panose="02000000000000000000" pitchFamily="2" charset="0"/>
                        </a:rPr>
                        <a:t>Spacing</a:t>
                      </a:r>
                      <a:endParaRPr lang="en-GB" sz="2400" i="0" dirty="0">
                        <a:effectLst/>
                        <a:latin typeface="Roboto" panose="02000000000000000000" pitchFamily="2" charset="0"/>
                      </a:endParaRPr>
                    </a:p>
                    <a:p>
                      <a:r>
                        <a:rPr lang="en-GB" sz="2400" b="1" i="0" u="none" strike="noStrike" dirty="0" err="1">
                          <a:solidFill>
                            <a:srgbClr val="0055CC"/>
                          </a:solidFill>
                          <a:effectLst/>
                          <a:latin typeface="Lato" panose="020F0502020204030203" pitchFamily="34" charset="0"/>
                        </a:rPr>
                        <a:t>B.</a:t>
                      </a:r>
                      <a:r>
                        <a:rPr lang="en-GB" sz="2400" i="0" dirty="0" err="1">
                          <a:effectLst/>
                          <a:latin typeface="Roboto" panose="02000000000000000000" pitchFamily="2" charset="0"/>
                        </a:rPr>
                        <a:t>Gutter</a:t>
                      </a:r>
                      <a:endParaRPr lang="en-GB" sz="2400" i="0" dirty="0">
                        <a:effectLst/>
                        <a:latin typeface="Roboto" panose="02000000000000000000" pitchFamily="2" charset="0"/>
                      </a:endParaRPr>
                    </a:p>
                    <a:p>
                      <a:br>
                        <a:rPr lang="en-GB" sz="2400" i="0" dirty="0">
                          <a:effectLst/>
                        </a:rPr>
                      </a:br>
                      <a:r>
                        <a:rPr lang="en-GB" sz="2400" b="1" i="0" u="none" strike="noStrike" dirty="0" err="1">
                          <a:solidFill>
                            <a:srgbClr val="0055CC"/>
                          </a:solidFill>
                          <a:effectLst/>
                          <a:latin typeface="Lato" panose="020F0502020204030203" pitchFamily="34" charset="0"/>
                        </a:rPr>
                        <a:t>C.</a:t>
                      </a:r>
                      <a:r>
                        <a:rPr lang="en-GB" sz="2400" i="0" dirty="0" err="1">
                          <a:effectLst/>
                          <a:latin typeface="Roboto" panose="02000000000000000000" pitchFamily="2" charset="0"/>
                        </a:rPr>
                        <a:t>Indentation</a:t>
                      </a:r>
                      <a:endParaRPr lang="en-GB" sz="2400" i="0" dirty="0">
                        <a:effectLst/>
                        <a:latin typeface="Roboto" panose="02000000000000000000" pitchFamily="2" charset="0"/>
                      </a:endParaRPr>
                    </a:p>
                    <a:p>
                      <a:r>
                        <a:rPr lang="en-GB" sz="2400" b="1" i="0" u="none" strike="noStrike" dirty="0" err="1">
                          <a:solidFill>
                            <a:srgbClr val="0055CC"/>
                          </a:solidFill>
                          <a:effectLst/>
                          <a:latin typeface="Lato" panose="020F0502020204030203" pitchFamily="34" charset="0"/>
                        </a:rPr>
                        <a:t>D.</a:t>
                      </a:r>
                      <a:r>
                        <a:rPr lang="en-GB" sz="2400" i="0" dirty="0" err="1">
                          <a:effectLst/>
                          <a:latin typeface="Roboto" panose="02000000000000000000" pitchFamily="2" charset="0"/>
                        </a:rPr>
                        <a:t>Alignment</a:t>
                      </a:r>
                      <a:endParaRPr lang="en-GB" sz="2400" i="0" dirty="0">
                        <a:effectLst/>
                        <a:latin typeface="Roboto" panose="02000000000000000000" pitchFamily="2" charset="0"/>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165599" y="2571750"/>
            <a:ext cx="1925527" cy="830997"/>
          </a:xfrm>
          <a:prstGeom prst="rect">
            <a:avLst/>
          </a:prstGeom>
          <a:noFill/>
        </p:spPr>
        <p:txBody>
          <a:bodyPr wrap="none" rtlCol="0">
            <a:spAutoFit/>
          </a:bodyPr>
          <a:lstStyle/>
          <a:p>
            <a:r>
              <a:rPr lang="en-GB" sz="2400" b="1" i="0" dirty="0">
                <a:solidFill>
                  <a:srgbClr val="FF0000"/>
                </a:solidFill>
                <a:effectLst/>
                <a:latin typeface="Roboto" panose="02000000000000000000" pitchFamily="2" charset="0"/>
              </a:rPr>
              <a:t> Indentation</a:t>
            </a:r>
          </a:p>
          <a:p>
            <a:endParaRPr lang="en-IN" sz="2400" b="1" dirty="0">
              <a:solidFill>
                <a:srgbClr val="FF0000"/>
              </a:solidFill>
            </a:endParaRPr>
          </a:p>
        </p:txBody>
      </p:sp>
    </p:spTree>
    <p:extLst>
      <p:ext uri="{BB962C8B-B14F-4D97-AF65-F5344CB8AC3E}">
        <p14:creationId xmlns:p14="http://schemas.microsoft.com/office/powerpoint/2010/main" val="405875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112973158"/>
              </p:ext>
            </p:extLst>
          </p:nvPr>
        </p:nvGraphicFramePr>
        <p:xfrm>
          <a:off x="575733" y="633688"/>
          <a:ext cx="7772929" cy="479679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b="1" i="0" dirty="0">
                          <a:solidFill>
                            <a:srgbClr val="000000"/>
                          </a:solidFill>
                          <a:effectLst/>
                          <a:latin typeface="Arimo"/>
                        </a:rPr>
                        <a:t>MCQ-</a:t>
                      </a:r>
                    </a:p>
                    <a:p>
                      <a:r>
                        <a:rPr lang="en-GB" sz="4000" b="1" i="0" dirty="0">
                          <a:solidFill>
                            <a:srgbClr val="000000"/>
                          </a:solidFill>
                          <a:effectLst/>
                          <a:latin typeface="Arimo"/>
                        </a:rPr>
                        <a:t>2. </a:t>
                      </a:r>
                      <a:r>
                        <a:rPr lang="en-GB" sz="2400" b="1" i="0" u="none" strike="noStrike" cap="none" dirty="0">
                          <a:solidFill>
                            <a:schemeClr val="tx1"/>
                          </a:solidFill>
                          <a:effectLst/>
                          <a:latin typeface="+mn-lt"/>
                          <a:ea typeface="+mn-ea"/>
                          <a:cs typeface="+mn-cs"/>
                          <a:sym typeface="Arial"/>
                        </a:rPr>
                        <a:t>Which items are placed at the end of a document</a:t>
                      </a:r>
                    </a:p>
                    <a:p>
                      <a:r>
                        <a:rPr lang="en-GB" sz="2400" b="1" i="0" u="none" strike="noStrike" cap="none" dirty="0" err="1">
                          <a:solidFill>
                            <a:schemeClr val="tx1"/>
                          </a:solidFill>
                          <a:effectLst/>
                          <a:latin typeface="+mn-lt"/>
                          <a:ea typeface="+mn-ea"/>
                          <a:cs typeface="+mn-cs"/>
                          <a:sym typeface="Arial"/>
                        </a:rPr>
                        <a:t>A.</a:t>
                      </a:r>
                      <a:r>
                        <a:rPr lang="en-GB" sz="2400" b="0" i="0" u="none" strike="noStrike" cap="none" dirty="0" err="1">
                          <a:solidFill>
                            <a:schemeClr val="tx1"/>
                          </a:solidFill>
                          <a:effectLst/>
                          <a:latin typeface="+mn-lt"/>
                          <a:ea typeface="+mn-ea"/>
                          <a:cs typeface="+mn-cs"/>
                          <a:sym typeface="Arial"/>
                        </a:rPr>
                        <a:t>Footer</a:t>
                      </a:r>
                      <a:endParaRPr lang="en-GB" sz="2400" b="0" i="0" u="none" strike="noStrike" cap="none" dirty="0">
                        <a:solidFill>
                          <a:schemeClr val="tx1"/>
                        </a:solidFill>
                        <a:effectLst/>
                        <a:latin typeface="+mn-lt"/>
                        <a:ea typeface="+mn-ea"/>
                        <a:cs typeface="+mn-cs"/>
                        <a:sym typeface="Arial"/>
                      </a:endParaRPr>
                    </a:p>
                    <a:p>
                      <a:r>
                        <a:rPr lang="en-GB" sz="2400" b="1" i="0" u="none" strike="noStrike" cap="none" dirty="0" err="1">
                          <a:solidFill>
                            <a:schemeClr val="tx1"/>
                          </a:solidFill>
                          <a:effectLst/>
                          <a:latin typeface="+mn-lt"/>
                          <a:ea typeface="+mn-ea"/>
                          <a:cs typeface="+mn-cs"/>
                          <a:sym typeface="Arial"/>
                        </a:rPr>
                        <a:t>B.</a:t>
                      </a:r>
                      <a:r>
                        <a:rPr lang="en-GB" sz="2400" b="0" i="0" u="none" strike="noStrike" cap="none" dirty="0" err="1">
                          <a:solidFill>
                            <a:schemeClr val="tx1"/>
                          </a:solidFill>
                          <a:effectLst/>
                          <a:latin typeface="+mn-lt"/>
                          <a:ea typeface="+mn-ea"/>
                          <a:cs typeface="+mn-cs"/>
                          <a:sym typeface="Arial"/>
                        </a:rPr>
                        <a:t>Foot</a:t>
                      </a:r>
                      <a:r>
                        <a:rPr lang="en-GB" sz="2400" b="0" i="0" u="none" strike="noStrike" cap="none" dirty="0">
                          <a:solidFill>
                            <a:schemeClr val="tx1"/>
                          </a:solidFill>
                          <a:effectLst/>
                          <a:latin typeface="+mn-lt"/>
                          <a:ea typeface="+mn-ea"/>
                          <a:cs typeface="+mn-cs"/>
                          <a:sym typeface="Arial"/>
                        </a:rPr>
                        <a:t> Note</a:t>
                      </a:r>
                    </a:p>
                    <a:p>
                      <a:br>
                        <a:rPr lang="en-GB" sz="4000" dirty="0"/>
                      </a:br>
                      <a:r>
                        <a:rPr lang="en-GB" sz="2400" b="1" i="0" u="none" strike="noStrike" cap="none" dirty="0" err="1">
                          <a:solidFill>
                            <a:schemeClr val="tx1"/>
                          </a:solidFill>
                          <a:effectLst/>
                          <a:latin typeface="+mn-lt"/>
                          <a:ea typeface="+mn-ea"/>
                          <a:cs typeface="+mn-cs"/>
                          <a:sym typeface="Arial"/>
                        </a:rPr>
                        <a:t>C.</a:t>
                      </a:r>
                      <a:r>
                        <a:rPr lang="en-GB" sz="2400" b="0" i="0" u="none" strike="noStrike" cap="none" dirty="0" err="1">
                          <a:solidFill>
                            <a:schemeClr val="tx1"/>
                          </a:solidFill>
                          <a:effectLst/>
                          <a:latin typeface="+mn-lt"/>
                          <a:ea typeface="+mn-ea"/>
                          <a:cs typeface="+mn-cs"/>
                          <a:sym typeface="Arial"/>
                        </a:rPr>
                        <a:t>End</a:t>
                      </a:r>
                      <a:r>
                        <a:rPr lang="en-GB" sz="2400" b="0" i="0" u="none" strike="noStrike" cap="none" dirty="0">
                          <a:solidFill>
                            <a:schemeClr val="tx1"/>
                          </a:solidFill>
                          <a:effectLst/>
                          <a:latin typeface="+mn-lt"/>
                          <a:ea typeface="+mn-ea"/>
                          <a:cs typeface="+mn-cs"/>
                          <a:sym typeface="Arial"/>
                        </a:rPr>
                        <a:t> Note</a:t>
                      </a:r>
                    </a:p>
                    <a:p>
                      <a:r>
                        <a:rPr lang="en-GB" sz="2400" b="1" i="0" u="none" strike="noStrike" cap="none" dirty="0" err="1">
                          <a:solidFill>
                            <a:schemeClr val="tx1"/>
                          </a:solidFill>
                          <a:effectLst/>
                          <a:latin typeface="+mn-lt"/>
                          <a:ea typeface="+mn-ea"/>
                          <a:cs typeface="+mn-cs"/>
                          <a:sym typeface="Arial"/>
                        </a:rPr>
                        <a:t>D.</a:t>
                      </a:r>
                      <a:r>
                        <a:rPr lang="en-GB" sz="2400" b="0" i="0" u="none" strike="noStrike" cap="none" dirty="0" err="1">
                          <a:solidFill>
                            <a:schemeClr val="tx1"/>
                          </a:solidFill>
                          <a:effectLst/>
                          <a:latin typeface="+mn-lt"/>
                          <a:ea typeface="+mn-ea"/>
                          <a:cs typeface="+mn-cs"/>
                          <a:sym typeface="Arial"/>
                        </a:rPr>
                        <a:t>Header</a:t>
                      </a:r>
                      <a:endParaRPr lang="en-GB" sz="2400" b="0" i="0" u="none" strike="noStrike" cap="none" dirty="0">
                        <a:solidFill>
                          <a:schemeClr val="tx1"/>
                        </a:solidFill>
                        <a:effectLst/>
                        <a:latin typeface="+mn-lt"/>
                        <a:ea typeface="+mn-ea"/>
                        <a:cs typeface="+mn-cs"/>
                        <a:sym typeface="Arial"/>
                      </a:endParaRP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165599" y="2571750"/>
            <a:ext cx="1114408" cy="461665"/>
          </a:xfrm>
          <a:prstGeom prst="rect">
            <a:avLst/>
          </a:prstGeom>
          <a:noFill/>
        </p:spPr>
        <p:txBody>
          <a:bodyPr wrap="none" rtlCol="0">
            <a:spAutoFit/>
          </a:bodyPr>
          <a:lstStyle/>
          <a:p>
            <a:r>
              <a:rPr lang="en-GB" sz="2400" b="1" i="0" dirty="0">
                <a:solidFill>
                  <a:srgbClr val="FF0000"/>
                </a:solidFill>
                <a:effectLst/>
                <a:latin typeface="Roboto" panose="02000000000000000000" pitchFamily="2" charset="0"/>
              </a:rPr>
              <a:t>Footer</a:t>
            </a:r>
            <a:endParaRPr lang="en-IN" sz="2400" b="1" dirty="0">
              <a:solidFill>
                <a:srgbClr val="FF0000"/>
              </a:solidFill>
            </a:endParaRPr>
          </a:p>
        </p:txBody>
      </p:sp>
    </p:spTree>
    <p:extLst>
      <p:ext uri="{BB962C8B-B14F-4D97-AF65-F5344CB8AC3E}">
        <p14:creationId xmlns:p14="http://schemas.microsoft.com/office/powerpoint/2010/main" val="22188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665623758"/>
              </p:ext>
            </p:extLst>
          </p:nvPr>
        </p:nvGraphicFramePr>
        <p:xfrm>
          <a:off x="575733" y="633688"/>
          <a:ext cx="7772929" cy="44005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b="1" i="0" dirty="0">
                          <a:solidFill>
                            <a:srgbClr val="000000"/>
                          </a:solidFill>
                          <a:effectLst/>
                          <a:latin typeface="Arimo"/>
                        </a:rPr>
                        <a:t>MCQ-</a:t>
                      </a:r>
                    </a:p>
                    <a:p>
                      <a:r>
                        <a:rPr lang="en-GB" sz="2000" b="1" i="0" u="none" strike="noStrike" cap="none" dirty="0">
                          <a:solidFill>
                            <a:schemeClr val="tx1"/>
                          </a:solidFill>
                          <a:effectLst/>
                          <a:latin typeface="+mn-lt"/>
                          <a:ea typeface="+mn-ea"/>
                          <a:cs typeface="+mn-cs"/>
                          <a:sym typeface="Arial"/>
                        </a:rPr>
                        <a:t>3. Which feature starts a new line whenever a word or sentence reached a border</a:t>
                      </a:r>
                    </a:p>
                    <a:p>
                      <a:r>
                        <a:rPr lang="en-GB" sz="2000" b="1" i="0" u="none" strike="noStrike" cap="none" dirty="0" err="1">
                          <a:solidFill>
                            <a:schemeClr val="tx1"/>
                          </a:solidFill>
                          <a:effectLst/>
                          <a:latin typeface="+mn-lt"/>
                          <a:ea typeface="+mn-ea"/>
                          <a:cs typeface="+mn-cs"/>
                          <a:sym typeface="Arial"/>
                        </a:rPr>
                        <a:t>A.</a:t>
                      </a:r>
                      <a:r>
                        <a:rPr lang="en-GB" sz="2000" b="0" i="0" u="none" strike="noStrike" cap="none" dirty="0" err="1">
                          <a:solidFill>
                            <a:schemeClr val="tx1"/>
                          </a:solidFill>
                          <a:effectLst/>
                          <a:latin typeface="+mn-lt"/>
                          <a:ea typeface="+mn-ea"/>
                          <a:cs typeface="+mn-cs"/>
                          <a:sym typeface="Arial"/>
                        </a:rPr>
                        <a:t>Text</a:t>
                      </a:r>
                      <a:r>
                        <a:rPr lang="en-GB" sz="2000" b="0" i="0" u="none" strike="noStrike" cap="none" dirty="0">
                          <a:solidFill>
                            <a:schemeClr val="tx1"/>
                          </a:solidFill>
                          <a:effectLst/>
                          <a:latin typeface="+mn-lt"/>
                          <a:ea typeface="+mn-ea"/>
                          <a:cs typeface="+mn-cs"/>
                          <a:sym typeface="Arial"/>
                        </a:rPr>
                        <a:t> Line</a:t>
                      </a:r>
                    </a:p>
                    <a:p>
                      <a:r>
                        <a:rPr lang="en-GB" sz="2000" b="1" i="0" u="none" strike="noStrike" cap="none" dirty="0" err="1">
                          <a:solidFill>
                            <a:schemeClr val="tx1"/>
                          </a:solidFill>
                          <a:effectLst/>
                          <a:latin typeface="+mn-lt"/>
                          <a:ea typeface="+mn-ea"/>
                          <a:cs typeface="+mn-cs"/>
                          <a:sym typeface="Arial"/>
                        </a:rPr>
                        <a:t>B.</a:t>
                      </a:r>
                      <a:r>
                        <a:rPr lang="en-GB" sz="2000" b="0" i="0" u="none" strike="noStrike" cap="none" dirty="0" err="1">
                          <a:solidFill>
                            <a:schemeClr val="tx1"/>
                          </a:solidFill>
                          <a:effectLst/>
                          <a:latin typeface="+mn-lt"/>
                          <a:ea typeface="+mn-ea"/>
                          <a:cs typeface="+mn-cs"/>
                          <a:sym typeface="Arial"/>
                        </a:rPr>
                        <a:t>New</a:t>
                      </a:r>
                      <a:r>
                        <a:rPr lang="en-GB" sz="2000" b="0" i="0" u="none" strike="noStrike" cap="none" dirty="0">
                          <a:solidFill>
                            <a:schemeClr val="tx1"/>
                          </a:solidFill>
                          <a:effectLst/>
                          <a:latin typeface="+mn-lt"/>
                          <a:ea typeface="+mn-ea"/>
                          <a:cs typeface="+mn-cs"/>
                          <a:sym typeface="Arial"/>
                        </a:rPr>
                        <a:t> Line</a:t>
                      </a:r>
                    </a:p>
                    <a:p>
                      <a:br>
                        <a:rPr lang="en-GB" sz="5400" dirty="0"/>
                      </a:br>
                      <a:r>
                        <a:rPr lang="en-GB" sz="2000" b="1" i="0" u="none" strike="noStrike" cap="none" dirty="0" err="1">
                          <a:solidFill>
                            <a:schemeClr val="tx1"/>
                          </a:solidFill>
                          <a:effectLst/>
                          <a:latin typeface="+mn-lt"/>
                          <a:ea typeface="+mn-ea"/>
                          <a:cs typeface="+mn-cs"/>
                          <a:sym typeface="Arial"/>
                        </a:rPr>
                        <a:t>C.</a:t>
                      </a:r>
                      <a:r>
                        <a:rPr lang="en-GB" sz="2000" b="0" i="0" u="none" strike="noStrike" cap="none" dirty="0" err="1">
                          <a:solidFill>
                            <a:schemeClr val="tx1"/>
                          </a:solidFill>
                          <a:effectLst/>
                          <a:latin typeface="+mn-lt"/>
                          <a:ea typeface="+mn-ea"/>
                          <a:cs typeface="+mn-cs"/>
                          <a:sym typeface="Arial"/>
                        </a:rPr>
                        <a:t>Text</a:t>
                      </a:r>
                      <a:r>
                        <a:rPr lang="en-GB" sz="2000" b="0" i="0" u="none" strike="noStrike" cap="none" dirty="0">
                          <a:solidFill>
                            <a:schemeClr val="tx1"/>
                          </a:solidFill>
                          <a:effectLst/>
                          <a:latin typeface="+mn-lt"/>
                          <a:ea typeface="+mn-ea"/>
                          <a:cs typeface="+mn-cs"/>
                          <a:sym typeface="Arial"/>
                        </a:rPr>
                        <a:t> Wrapping</a:t>
                      </a:r>
                    </a:p>
                    <a:p>
                      <a:r>
                        <a:rPr lang="en-GB" sz="2000" b="1" i="0" u="none" strike="noStrike" cap="none" dirty="0" err="1">
                          <a:solidFill>
                            <a:schemeClr val="tx1"/>
                          </a:solidFill>
                          <a:effectLst/>
                          <a:latin typeface="+mn-lt"/>
                          <a:ea typeface="+mn-ea"/>
                          <a:cs typeface="+mn-cs"/>
                          <a:sym typeface="Arial"/>
                        </a:rPr>
                        <a:t>D.</a:t>
                      </a:r>
                      <a:r>
                        <a:rPr lang="en-GB" sz="2000" b="0" i="0" u="none" strike="noStrike" cap="none" dirty="0" err="1">
                          <a:solidFill>
                            <a:schemeClr val="tx1"/>
                          </a:solidFill>
                          <a:effectLst/>
                          <a:latin typeface="+mn-lt"/>
                          <a:ea typeface="+mn-ea"/>
                          <a:cs typeface="+mn-cs"/>
                          <a:sym typeface="Arial"/>
                        </a:rPr>
                        <a:t>Text</a:t>
                      </a:r>
                      <a:r>
                        <a:rPr lang="en-GB" sz="2000" b="0" i="0" u="none" strike="noStrike" cap="none" dirty="0">
                          <a:solidFill>
                            <a:schemeClr val="tx1"/>
                          </a:solidFill>
                          <a:effectLst/>
                          <a:latin typeface="+mn-lt"/>
                          <a:ea typeface="+mn-ea"/>
                          <a:cs typeface="+mn-cs"/>
                          <a:sym typeface="Arial"/>
                        </a:rPr>
                        <a:t> Align</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165599" y="2571750"/>
            <a:ext cx="2319866" cy="461665"/>
          </a:xfrm>
          <a:prstGeom prst="rect">
            <a:avLst/>
          </a:prstGeom>
          <a:noFill/>
        </p:spPr>
        <p:txBody>
          <a:bodyPr wrap="none" rtlCol="0">
            <a:spAutoFit/>
          </a:bodyPr>
          <a:lstStyle/>
          <a:p>
            <a:r>
              <a:rPr lang="en-GB" sz="2400" b="1" dirty="0">
                <a:solidFill>
                  <a:srgbClr val="FF0000"/>
                </a:solidFill>
              </a:rPr>
              <a:t>Text Wrapping</a:t>
            </a:r>
          </a:p>
        </p:txBody>
      </p:sp>
    </p:spTree>
    <p:extLst>
      <p:ext uri="{BB962C8B-B14F-4D97-AF65-F5344CB8AC3E}">
        <p14:creationId xmlns:p14="http://schemas.microsoft.com/office/powerpoint/2010/main" val="151317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141079174"/>
              </p:ext>
            </p:extLst>
          </p:nvPr>
        </p:nvGraphicFramePr>
        <p:xfrm>
          <a:off x="575733" y="633688"/>
          <a:ext cx="7772929" cy="449199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b="1" i="0" dirty="0">
                          <a:solidFill>
                            <a:srgbClr val="000000"/>
                          </a:solidFill>
                          <a:effectLst/>
                          <a:latin typeface="Arimo"/>
                        </a:rPr>
                        <a:t>MCQ-</a:t>
                      </a:r>
                    </a:p>
                    <a:p>
                      <a:r>
                        <a:rPr lang="en-GB" sz="2400" b="1" i="0" u="none" strike="noStrike" cap="none" dirty="0">
                          <a:solidFill>
                            <a:schemeClr val="tx1"/>
                          </a:solidFill>
                          <a:effectLst/>
                          <a:latin typeface="+mn-lt"/>
                          <a:ea typeface="+mn-ea"/>
                          <a:cs typeface="+mn-cs"/>
                          <a:sym typeface="Arial"/>
                        </a:rPr>
                        <a:t>4.The direction of a rectangular page for viewing and printing is called</a:t>
                      </a:r>
                    </a:p>
                    <a:p>
                      <a:r>
                        <a:rPr lang="en-GB" sz="2400" b="1" i="0" u="none" strike="noStrike" cap="none" dirty="0" err="1">
                          <a:solidFill>
                            <a:schemeClr val="tx1"/>
                          </a:solidFill>
                          <a:effectLst/>
                          <a:latin typeface="+mn-lt"/>
                          <a:ea typeface="+mn-ea"/>
                          <a:cs typeface="+mn-cs"/>
                          <a:sym typeface="Arial"/>
                        </a:rPr>
                        <a:t>A.</a:t>
                      </a:r>
                      <a:r>
                        <a:rPr lang="en-GB" sz="2400" b="0" i="0" u="none" strike="noStrike" cap="none" dirty="0" err="1">
                          <a:solidFill>
                            <a:schemeClr val="tx1"/>
                          </a:solidFill>
                          <a:effectLst/>
                          <a:latin typeface="+mn-lt"/>
                          <a:ea typeface="+mn-ea"/>
                          <a:cs typeface="+mn-cs"/>
                          <a:sym typeface="Arial"/>
                        </a:rPr>
                        <a:t>Orientation</a:t>
                      </a:r>
                      <a:endParaRPr lang="en-GB" sz="2400" b="0" i="0" u="none" strike="noStrike" cap="none" dirty="0">
                        <a:solidFill>
                          <a:schemeClr val="tx1"/>
                        </a:solidFill>
                        <a:effectLst/>
                        <a:latin typeface="+mn-lt"/>
                        <a:ea typeface="+mn-ea"/>
                        <a:cs typeface="+mn-cs"/>
                        <a:sym typeface="Arial"/>
                      </a:endParaRPr>
                    </a:p>
                    <a:p>
                      <a:r>
                        <a:rPr lang="en-GB" sz="2400" b="1" i="0" u="none" strike="noStrike" cap="none" dirty="0" err="1">
                          <a:solidFill>
                            <a:schemeClr val="tx1"/>
                          </a:solidFill>
                          <a:effectLst/>
                          <a:latin typeface="+mn-lt"/>
                          <a:ea typeface="+mn-ea"/>
                          <a:cs typeface="+mn-cs"/>
                          <a:sym typeface="Arial"/>
                        </a:rPr>
                        <a:t>B.</a:t>
                      </a:r>
                      <a:r>
                        <a:rPr lang="en-GB" sz="2400" b="0" i="0" u="none" strike="noStrike" cap="none" dirty="0" err="1">
                          <a:solidFill>
                            <a:schemeClr val="tx1"/>
                          </a:solidFill>
                          <a:effectLst/>
                          <a:latin typeface="+mn-lt"/>
                          <a:ea typeface="+mn-ea"/>
                          <a:cs typeface="+mn-cs"/>
                          <a:sym typeface="Arial"/>
                        </a:rPr>
                        <a:t>Direction</a:t>
                      </a:r>
                      <a:endParaRPr lang="en-GB" sz="2400" b="0" i="0" u="none" strike="noStrike" cap="none" dirty="0">
                        <a:solidFill>
                          <a:schemeClr val="tx1"/>
                        </a:solidFill>
                        <a:effectLst/>
                        <a:latin typeface="+mn-lt"/>
                        <a:ea typeface="+mn-ea"/>
                        <a:cs typeface="+mn-cs"/>
                        <a:sym typeface="Arial"/>
                      </a:endParaRPr>
                    </a:p>
                    <a:p>
                      <a:br>
                        <a:rPr lang="en-GB" sz="3600" dirty="0"/>
                      </a:br>
                      <a:r>
                        <a:rPr lang="en-GB" sz="2400" b="1" i="0" u="none" strike="noStrike" cap="none" dirty="0" err="1">
                          <a:solidFill>
                            <a:schemeClr val="tx1"/>
                          </a:solidFill>
                          <a:effectLst/>
                          <a:latin typeface="+mn-lt"/>
                          <a:ea typeface="+mn-ea"/>
                          <a:cs typeface="+mn-cs"/>
                          <a:sym typeface="Arial"/>
                        </a:rPr>
                        <a:t>C.</a:t>
                      </a:r>
                      <a:r>
                        <a:rPr lang="en-GB" sz="2400" b="0" i="0" u="none" strike="noStrike" cap="none" dirty="0" err="1">
                          <a:solidFill>
                            <a:schemeClr val="tx1"/>
                          </a:solidFill>
                          <a:effectLst/>
                          <a:latin typeface="+mn-lt"/>
                          <a:ea typeface="+mn-ea"/>
                          <a:cs typeface="+mn-cs"/>
                          <a:sym typeface="Arial"/>
                        </a:rPr>
                        <a:t>Print</a:t>
                      </a:r>
                      <a:r>
                        <a:rPr lang="en-GB" sz="2400" b="0" i="0" u="none" strike="noStrike" cap="none" dirty="0">
                          <a:solidFill>
                            <a:schemeClr val="tx1"/>
                          </a:solidFill>
                          <a:effectLst/>
                          <a:latin typeface="+mn-lt"/>
                          <a:ea typeface="+mn-ea"/>
                          <a:cs typeface="+mn-cs"/>
                          <a:sym typeface="Arial"/>
                        </a:rPr>
                        <a:t> Layout</a:t>
                      </a:r>
                    </a:p>
                    <a:p>
                      <a:r>
                        <a:rPr lang="en-GB" sz="2400" b="1" i="0" u="none" strike="noStrike" cap="none" dirty="0" err="1">
                          <a:solidFill>
                            <a:schemeClr val="tx1"/>
                          </a:solidFill>
                          <a:effectLst/>
                          <a:latin typeface="+mn-lt"/>
                          <a:ea typeface="+mn-ea"/>
                          <a:cs typeface="+mn-cs"/>
                          <a:sym typeface="Arial"/>
                        </a:rPr>
                        <a:t>D.</a:t>
                      </a:r>
                      <a:r>
                        <a:rPr lang="en-GB" sz="2400" b="0" i="0" u="none" strike="noStrike" cap="none" dirty="0" err="1">
                          <a:solidFill>
                            <a:schemeClr val="tx1"/>
                          </a:solidFill>
                          <a:effectLst/>
                          <a:latin typeface="+mn-lt"/>
                          <a:ea typeface="+mn-ea"/>
                          <a:cs typeface="+mn-cs"/>
                          <a:sym typeface="Arial"/>
                        </a:rPr>
                        <a:t>Preview</a:t>
                      </a:r>
                      <a:endParaRPr lang="en-GB" sz="2400" b="0" i="0" u="none" strike="noStrike" cap="none" dirty="0">
                        <a:solidFill>
                          <a:schemeClr val="tx1"/>
                        </a:solidFill>
                        <a:effectLst/>
                        <a:latin typeface="+mn-lt"/>
                        <a:ea typeface="+mn-ea"/>
                        <a:cs typeface="+mn-cs"/>
                        <a:sym typeface="Arial"/>
                      </a:endParaRP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165599" y="2571750"/>
            <a:ext cx="1824538" cy="461665"/>
          </a:xfrm>
          <a:prstGeom prst="rect">
            <a:avLst/>
          </a:prstGeom>
          <a:noFill/>
        </p:spPr>
        <p:txBody>
          <a:bodyPr wrap="none" rtlCol="0">
            <a:spAutoFit/>
          </a:bodyPr>
          <a:lstStyle/>
          <a:p>
            <a:r>
              <a:rPr lang="en-GB" sz="2400" b="1" dirty="0">
                <a:solidFill>
                  <a:srgbClr val="FF0000"/>
                </a:solidFill>
              </a:rPr>
              <a:t>Orientation</a:t>
            </a:r>
          </a:p>
        </p:txBody>
      </p:sp>
    </p:spTree>
    <p:extLst>
      <p:ext uri="{BB962C8B-B14F-4D97-AF65-F5344CB8AC3E}">
        <p14:creationId xmlns:p14="http://schemas.microsoft.com/office/powerpoint/2010/main" val="4704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500152154"/>
              </p:ext>
            </p:extLst>
          </p:nvPr>
        </p:nvGraphicFramePr>
        <p:xfrm>
          <a:off x="575733" y="633688"/>
          <a:ext cx="7772929" cy="449199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3600" b="0" i="0" u="none" strike="noStrike" cap="none" dirty="0">
                          <a:solidFill>
                            <a:schemeClr val="tx1"/>
                          </a:solidFill>
                          <a:effectLst/>
                          <a:latin typeface="+mn-lt"/>
                          <a:ea typeface="+mn-ea"/>
                          <a:cs typeface="+mn-cs"/>
                          <a:sym typeface="Arial"/>
                        </a:rPr>
                        <a:t>5.MS word is software of ____</a:t>
                      </a:r>
                    </a:p>
                    <a:p>
                      <a:r>
                        <a:rPr lang="en-GB" sz="3600" b="0" i="0" u="none" strike="noStrike" cap="none" dirty="0">
                          <a:solidFill>
                            <a:schemeClr val="tx1"/>
                          </a:solidFill>
                          <a:effectLst/>
                          <a:latin typeface="+mn-lt"/>
                          <a:ea typeface="+mn-ea"/>
                          <a:cs typeface="+mn-cs"/>
                          <a:sym typeface="Arial"/>
                        </a:rPr>
                        <a:t>(A) Apple</a:t>
                      </a:r>
                    </a:p>
                    <a:p>
                      <a:r>
                        <a:rPr lang="en-GB" sz="3600" b="0" i="0" u="none" strike="noStrike" cap="none" dirty="0">
                          <a:solidFill>
                            <a:schemeClr val="tx1"/>
                          </a:solidFill>
                          <a:effectLst/>
                          <a:latin typeface="+mn-lt"/>
                          <a:ea typeface="+mn-ea"/>
                          <a:cs typeface="+mn-cs"/>
                          <a:sym typeface="Arial"/>
                        </a:rPr>
                        <a:t>(B) Android</a:t>
                      </a:r>
                    </a:p>
                    <a:p>
                      <a:r>
                        <a:rPr lang="en-GB" sz="3600" b="0" i="0" u="none" strike="noStrike" cap="none" dirty="0">
                          <a:solidFill>
                            <a:schemeClr val="tx1"/>
                          </a:solidFill>
                          <a:effectLst/>
                          <a:latin typeface="+mn-lt"/>
                          <a:ea typeface="+mn-ea"/>
                          <a:cs typeface="+mn-cs"/>
                          <a:sym typeface="Arial"/>
                        </a:rPr>
                        <a:t>(C) Google</a:t>
                      </a:r>
                    </a:p>
                    <a:p>
                      <a:r>
                        <a:rPr lang="en-GB" sz="3600" b="0" i="0" u="none" strike="noStrike" cap="none" dirty="0">
                          <a:solidFill>
                            <a:schemeClr val="tx1"/>
                          </a:solidFill>
                          <a:effectLst/>
                          <a:latin typeface="+mn-lt"/>
                          <a:ea typeface="+mn-ea"/>
                          <a:cs typeface="+mn-cs"/>
                          <a:sym typeface="Arial"/>
                        </a:rPr>
                        <a:t>(D) Microsoft</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165599" y="2571750"/>
            <a:ext cx="1569660" cy="461665"/>
          </a:xfrm>
          <a:prstGeom prst="rect">
            <a:avLst/>
          </a:prstGeom>
          <a:noFill/>
        </p:spPr>
        <p:txBody>
          <a:bodyPr wrap="none" rtlCol="0">
            <a:spAutoFit/>
          </a:bodyPr>
          <a:lstStyle/>
          <a:p>
            <a:r>
              <a:rPr lang="en-GB" sz="2400" b="1" dirty="0">
                <a:solidFill>
                  <a:srgbClr val="FF0000"/>
                </a:solidFill>
              </a:rPr>
              <a:t>Microsoft</a:t>
            </a:r>
          </a:p>
        </p:txBody>
      </p:sp>
    </p:spTree>
    <p:extLst>
      <p:ext uri="{BB962C8B-B14F-4D97-AF65-F5344CB8AC3E}">
        <p14:creationId xmlns:p14="http://schemas.microsoft.com/office/powerpoint/2010/main" val="356190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276643355"/>
              </p:ext>
            </p:extLst>
          </p:nvPr>
        </p:nvGraphicFramePr>
        <p:xfrm>
          <a:off x="575733" y="633688"/>
          <a:ext cx="7772929" cy="418719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3200" b="0" i="0" u="none" strike="noStrike" cap="none" dirty="0">
                          <a:solidFill>
                            <a:schemeClr val="tx1"/>
                          </a:solidFill>
                          <a:effectLst/>
                          <a:latin typeface="+mn-lt"/>
                          <a:ea typeface="+mn-ea"/>
                          <a:cs typeface="+mn-cs"/>
                          <a:sym typeface="Arial"/>
                        </a:rPr>
                        <a:t>6.MS Word is ____ software.</a:t>
                      </a:r>
                    </a:p>
                    <a:p>
                      <a:r>
                        <a:rPr lang="en-GB" sz="3200" b="0" i="0" u="none" strike="noStrike" cap="none" dirty="0">
                          <a:solidFill>
                            <a:schemeClr val="tx1"/>
                          </a:solidFill>
                          <a:effectLst/>
                          <a:latin typeface="+mn-lt"/>
                          <a:ea typeface="+mn-ea"/>
                          <a:cs typeface="+mn-cs"/>
                          <a:sym typeface="Arial"/>
                        </a:rPr>
                        <a:t>(A) Web browser</a:t>
                      </a:r>
                    </a:p>
                    <a:p>
                      <a:r>
                        <a:rPr lang="en-GB" sz="3200" b="0" i="0" u="none" strike="noStrike" cap="none" dirty="0">
                          <a:solidFill>
                            <a:schemeClr val="tx1"/>
                          </a:solidFill>
                          <a:effectLst/>
                          <a:latin typeface="+mn-lt"/>
                          <a:ea typeface="+mn-ea"/>
                          <a:cs typeface="+mn-cs"/>
                          <a:sym typeface="Arial"/>
                        </a:rPr>
                        <a:t>(B) Word processing</a:t>
                      </a:r>
                    </a:p>
                    <a:p>
                      <a:r>
                        <a:rPr lang="en-GB" sz="3200" b="0" i="0" u="none" strike="noStrike" cap="none" dirty="0">
                          <a:solidFill>
                            <a:schemeClr val="tx1"/>
                          </a:solidFill>
                          <a:effectLst/>
                          <a:latin typeface="+mn-lt"/>
                          <a:ea typeface="+mn-ea"/>
                          <a:cs typeface="+mn-cs"/>
                          <a:sym typeface="Arial"/>
                        </a:rPr>
                        <a:t>(C) Operating system</a:t>
                      </a:r>
                    </a:p>
                    <a:p>
                      <a:r>
                        <a:rPr lang="en-GB" sz="3200" b="0" i="0" u="none" strike="noStrike" cap="none" dirty="0">
                          <a:solidFill>
                            <a:schemeClr val="tx1"/>
                          </a:solidFill>
                          <a:effectLst/>
                          <a:latin typeface="+mn-lt"/>
                          <a:ea typeface="+mn-ea"/>
                          <a:cs typeface="+mn-cs"/>
                          <a:sym typeface="Arial"/>
                        </a:rPr>
                        <a:t>(D) Antivirus</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2696572" cy="461665"/>
          </a:xfrm>
          <a:prstGeom prst="rect">
            <a:avLst/>
          </a:prstGeom>
          <a:noFill/>
        </p:spPr>
        <p:txBody>
          <a:bodyPr wrap="none" rtlCol="0">
            <a:spAutoFit/>
          </a:bodyPr>
          <a:lstStyle/>
          <a:p>
            <a:r>
              <a:rPr lang="en-GB" sz="2400" b="1" dirty="0">
                <a:solidFill>
                  <a:srgbClr val="FF0000"/>
                </a:solidFill>
              </a:rPr>
              <a:t>Word processing</a:t>
            </a:r>
          </a:p>
        </p:txBody>
      </p:sp>
    </p:spTree>
    <p:extLst>
      <p:ext uri="{BB962C8B-B14F-4D97-AF65-F5344CB8AC3E}">
        <p14:creationId xmlns:p14="http://schemas.microsoft.com/office/powerpoint/2010/main" val="304331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443</Words>
  <Application>Microsoft Office PowerPoint</Application>
  <PresentationFormat>On-screen Show (16:9)</PresentationFormat>
  <Paragraphs>110</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Arimo</vt:lpstr>
      <vt:lpstr>Calibri</vt:lpstr>
      <vt:lpstr>Lato</vt:lpstr>
      <vt:lpstr>Roboto</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12</cp:revision>
  <dcterms:modified xsi:type="dcterms:W3CDTF">2022-01-24T12:50:18Z</dcterms:modified>
</cp:coreProperties>
</file>