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309" r:id="rId3"/>
    <p:sldId id="334" r:id="rId4"/>
    <p:sldId id="328" r:id="rId5"/>
    <p:sldId id="329" r:id="rId6"/>
    <p:sldId id="330" r:id="rId7"/>
    <p:sldId id="331" r:id="rId8"/>
    <p:sldId id="332" r:id="rId9"/>
    <p:sldId id="333" r:id="rId10"/>
    <p:sldId id="259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-456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6-17T16:36:04.720" idx="2">
    <p:pos x="6000" y="100"/>
    <p:text>+amanrouniyar@odmegroup.org How come the website here is ODM Egroup and not ODM PS?
_Assigned to you_
-Swoyan Satyendu</p:text>
  </p:cm>
  <p:cm authorId="0" dt="2020-06-17T16:36:04.724" idx="1">
    <p:pos x="6000" y="0"/>
    <p:text>1. The logo in the centre looks bad. take it to TOP-LEFT
2. Where in ODM E Group Logo, here? 
3. What about, Closing Slide? 
Similar changes, pending in Kids World PPT as well +amanrouniyar@odmegroup.org
_Assigned to you_
-Swoyan Satyendu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45161577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77621"/>
            <a:ext cx="9144000" cy="13658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04900" y="105700"/>
            <a:ext cx="1170475" cy="11704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063689" y="1569027"/>
            <a:ext cx="6242179" cy="688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buSzPts val="3100"/>
            </a:pPr>
            <a:r>
              <a:rPr lang="en-US" sz="3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RICE GENOME PROJECT</a:t>
            </a:r>
            <a:endParaRPr lang="en-US" sz="30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lvl="0" algn="ctr">
              <a:buSzPts val="3100"/>
            </a:pPr>
            <a:r>
              <a:rPr lang="en-US" sz="2800" b="1" dirty="0" smtClean="0">
                <a:latin typeface="Arial Black" pitchFamily="34" charset="0"/>
              </a:rPr>
              <a:t>	</a:t>
            </a:r>
            <a:endParaRPr lang="en-US" sz="28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endParaRPr lang="en-US" sz="28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pPr algn="ctr">
              <a:buSzPts val="3100"/>
            </a:pPr>
            <a:endParaRPr sz="29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endParaRPr sz="25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866122" y="2898310"/>
            <a:ext cx="5999585" cy="1188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b="1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/>
              <a:t>SUBJECT </a:t>
            </a:r>
            <a:r>
              <a:rPr lang="en" b="1" dirty="0"/>
              <a:t>: </a:t>
            </a:r>
            <a:r>
              <a:rPr lang="en" b="1" dirty="0" smtClean="0"/>
              <a:t>BIOLOGY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CHAPTER NUMBER</a:t>
            </a:r>
            <a:r>
              <a:rPr lang="en" b="1" dirty="0" smtClean="0"/>
              <a:t>: 06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/>
              <a:t>CHAPTER </a:t>
            </a:r>
            <a:r>
              <a:rPr lang="en" b="1" dirty="0"/>
              <a:t>NAME </a:t>
            </a:r>
            <a:r>
              <a:rPr lang="en" b="1" dirty="0" smtClean="0"/>
              <a:t>: MOLECULAR BASIS OF INHERITANCE </a:t>
            </a:r>
            <a:endParaRPr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15049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511684" y="508984"/>
            <a:ext cx="7130087" cy="769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RICE GENOME PROJECT :</a:t>
            </a:r>
          </a:p>
          <a:p>
            <a:pPr>
              <a:buSzPts val="1800"/>
            </a:pPr>
            <a:r>
              <a:rPr lang="en-US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INTRODUCTION </a:t>
            </a:r>
            <a:r>
              <a:rPr lang="en-US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6531" y="1408921"/>
            <a:ext cx="83695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/>
            <a:r>
              <a:rPr lang="en-US" dirty="0" smtClean="0"/>
              <a:t>Rice (</a:t>
            </a:r>
            <a:r>
              <a:rPr lang="en-US" i="1" dirty="0" err="1" smtClean="0"/>
              <a:t>Oryza</a:t>
            </a:r>
            <a:r>
              <a:rPr lang="en-US" i="1" dirty="0" smtClean="0"/>
              <a:t> sativa</a:t>
            </a:r>
            <a:r>
              <a:rPr lang="en-US" dirty="0" smtClean="0"/>
              <a:t>) is one of the most important crops in the world. </a:t>
            </a:r>
            <a:endParaRPr lang="en-US" dirty="0" smtClean="0"/>
          </a:p>
          <a:p>
            <a:pPr lvl="0" fontAlgn="base"/>
            <a:endParaRPr lang="en-US" dirty="0" smtClean="0"/>
          </a:p>
          <a:p>
            <a:pPr lvl="0" fontAlgn="base"/>
            <a:r>
              <a:rPr lang="en-US" dirty="0" smtClean="0"/>
              <a:t>Rice</a:t>
            </a:r>
            <a:r>
              <a:rPr lang="en-US" dirty="0" smtClean="0"/>
              <a:t>, wheat, and maize together account for about half of the world's food production, and rice itself is the principal food of half of the world's population </a:t>
            </a:r>
            <a:r>
              <a:rPr lang="en-US" dirty="0" smtClean="0"/>
              <a:t>. </a:t>
            </a:r>
          </a:p>
          <a:p>
            <a:pPr lvl="0" fontAlgn="base"/>
            <a:endParaRPr lang="en-US" dirty="0" smtClean="0"/>
          </a:p>
          <a:p>
            <a:pPr lvl="0" fontAlgn="base"/>
            <a:r>
              <a:rPr lang="en-US" dirty="0" smtClean="0"/>
              <a:t>Rice </a:t>
            </a:r>
            <a:r>
              <a:rPr lang="en-US" dirty="0" smtClean="0"/>
              <a:t>is the obvious choice for the first whole genome sequencing of a cereal crop. 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511684" y="508984"/>
            <a:ext cx="7130087" cy="769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RICE GENOME PROJECT :</a:t>
            </a:r>
          </a:p>
          <a:p>
            <a:pPr>
              <a:buSzPts val="1800"/>
            </a:pPr>
            <a:r>
              <a:rPr lang="en-US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INTRODUCTION </a:t>
            </a:r>
            <a:r>
              <a:rPr lang="en-US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6531" y="1408921"/>
            <a:ext cx="83695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/>
            <a:r>
              <a:rPr lang="en-US" dirty="0" smtClean="0"/>
              <a:t> </a:t>
            </a:r>
            <a:endParaRPr lang="en-US" dirty="0" smtClean="0"/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An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nternational Rice Genome sequencing project  (IRGSP) was conceived in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eptember 1997.</a:t>
            </a: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Some 32 institutions of ten countries participated in it 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ndian participants were IARI  and university of Delhi.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The tools used in sequencing were BAC (bacterial artificial chromosomes) and PAC (P1- phage derived artificial chromosome).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The map based draft sequence was released in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D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ecember , 2002.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567667" y="490322"/>
            <a:ext cx="7130087" cy="508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RICE GENOME 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PROJECT :</a:t>
            </a:r>
            <a:r>
              <a:rPr lang="en-GB" sz="22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GB" sz="22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5861" y="1222309"/>
            <a:ext cx="8369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/>
            <a:endParaRPr lang="en-US" dirty="0" smtClean="0"/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1216" y="1007706"/>
            <a:ext cx="832290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/>
            <a:endParaRPr lang="en-US" dirty="0" smtClean="0"/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Rice has the smallest genome amongst the major cereals with only 389 million base pairs.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The number of genes is, however high ,some 37544.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Many of them occur in clustered gene families.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Nearly 0.4% of nuclear genes contain organelle DNA segments.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Number of transposons is quite high, some 35%.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18.9 million SNPs and 80,127 polymorphic sites occur in the genome.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There are five varietal groups in rice : </a:t>
            </a: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(1) Basmati (2) Indica (3) Aus  (4)  Tropical and Japonica (5) Temporate japonica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511684" y="508984"/>
            <a:ext cx="7130087" cy="545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RICE GENOME SEQUENCING</a:t>
            </a:r>
            <a:r>
              <a:rPr lang="en-US" sz="2200" b="1" dirty="0" smtClean="0">
                <a:solidFill>
                  <a:srgbClr val="FF0000"/>
                </a:solidFill>
              </a:rPr>
              <a:t>:</a:t>
            </a:r>
            <a:endParaRPr lang="en-US" sz="2200" b="1" dirty="0" smtClean="0">
              <a:solidFill>
                <a:srgbClr val="FF0000"/>
              </a:solidFill>
            </a:endParaRPr>
          </a:p>
          <a:p>
            <a:pPr>
              <a:buSzPts val="1800"/>
            </a:pPr>
            <a:endParaRPr lang="en-US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5192" y="1287623"/>
            <a:ext cx="8369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/>
            <a:endParaRPr lang="en-US" dirty="0" smtClean="0"/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C:\Users\User\Pictures\biology images\rgp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600" y="1078852"/>
            <a:ext cx="7618347" cy="37077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455700" y="574298"/>
            <a:ext cx="7130087" cy="769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DNA FINGERPRINTING</a:t>
            </a:r>
            <a:r>
              <a:rPr lang="en-US" sz="2200" b="1" dirty="0" smtClean="0">
                <a:solidFill>
                  <a:srgbClr val="FF0000"/>
                </a:solidFill>
              </a:rPr>
              <a:t>:</a:t>
            </a:r>
          </a:p>
          <a:p>
            <a:pPr>
              <a:buSzPts val="1800"/>
            </a:pP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METHODOLOGY OF DNA FINGERPRINTING </a:t>
            </a:r>
            <a:r>
              <a:rPr lang="en-US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8539" y="1352938"/>
            <a:ext cx="8369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 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7869" y="1539551"/>
            <a:ext cx="807098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First of all, DNA from an individual is isolated from blood sample, hair or other tissues. </a:t>
            </a:r>
          </a:p>
          <a:p>
            <a:pPr lvl="0" fontAlgn="base">
              <a:buFont typeface="Arial" pitchFamily="34" charset="0"/>
              <a:buChar char="•"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fontAlgn="base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DNA is cut with restriction endonucleases.</a:t>
            </a:r>
          </a:p>
          <a:p>
            <a:pPr lvl="0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Fragments are separated according to their size and molecular weight on gel electrophoresis.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Fragments separated on electrophoresis gel are blotted (immobilized) on a synthetic membrane such as nylon or nitrocellulose.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Immobilized fragments are hybridised with a VNTR probe.</a:t>
            </a:r>
          </a:p>
          <a:p>
            <a:pPr algn="just">
              <a:buFont typeface="Arial" pitchFamily="34" charset="0"/>
              <a:buChar char="•"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Hybridised DNA fragments can be detected by (X-ray films)autoradiography.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465031" y="425008"/>
            <a:ext cx="7130087" cy="769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DNA FINGERPRINTING</a:t>
            </a:r>
            <a:r>
              <a:rPr lang="en-US" sz="2200" b="1" dirty="0" smtClean="0">
                <a:solidFill>
                  <a:srgbClr val="FF0000"/>
                </a:solidFill>
              </a:rPr>
              <a:t>:</a:t>
            </a:r>
          </a:p>
          <a:p>
            <a:pPr>
              <a:buSzPts val="1800"/>
            </a:pP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METHODOLOGY OF DNA FINGERPRINTING </a:t>
            </a:r>
            <a:r>
              <a:rPr lang="en-US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9877" y="1446245"/>
            <a:ext cx="83695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 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VNTR (variable number of tandem repeats) are satellite DNAs that show high degree of polymorphism.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VNTRs are used as probes in DNA fingerprinting.</a:t>
            </a:r>
          </a:p>
          <a:p>
            <a:pPr lvl="0" algn="just" fontAlgn="base">
              <a:buFont typeface="Arial" pitchFamily="34" charset="0"/>
              <a:buChar char="•"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fontAlgn="base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VNTRs vary in size from 0.1 to 20 kb.</a:t>
            </a:r>
          </a:p>
          <a:p>
            <a:pPr lvl="0" fontAlgn="base">
              <a:buFont typeface="Arial" pitchFamily="34" charset="0"/>
              <a:buChar char="•"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fontAlgn="base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Hence, in the autoradiogram, band of different sizes will be obtained.</a:t>
            </a:r>
          </a:p>
          <a:p>
            <a:pPr lvl="0" fontAlgn="base">
              <a:buFont typeface="Arial" pitchFamily="34" charset="0"/>
              <a:buChar char="•"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These bands are characteristic for an individual. They are different in each individual, except identical twins.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399716" y="490323"/>
            <a:ext cx="7130087" cy="526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SCHEMATIC REPRESENTATION OF DNA FINGERPRINTING</a:t>
            </a: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8539" y="1352938"/>
            <a:ext cx="8369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 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5" descr="https://lh5.googleusercontent.com/i48Bsv9yqTTA8ESQSnksXCooJf00bWaIvSJeM8KtztGYGCe4DXbXnYINt775RmOU0Wox4KzuNbyQSipt7OFihY4BPQIBq67mOLQbOwM9od9SlSx1CsG5_K6SV-BbC-q879VmIXPb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7159" y="1063690"/>
            <a:ext cx="7651102" cy="3906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493023" y="667604"/>
            <a:ext cx="7130087" cy="769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DNA FINGERPRINTING</a:t>
            </a:r>
            <a:r>
              <a:rPr lang="en-US" sz="2200" b="1" dirty="0" smtClean="0">
                <a:solidFill>
                  <a:srgbClr val="FF0000"/>
                </a:solidFill>
              </a:rPr>
              <a:t>:</a:t>
            </a:r>
          </a:p>
          <a:p>
            <a:pPr>
              <a:buSzPts val="1800"/>
            </a:pPr>
            <a:r>
              <a:rPr lang="en-US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APPLICATIONS OF DNA FINGERPRINTING:</a:t>
            </a: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9877" y="1446245"/>
            <a:ext cx="836956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 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b="1" dirty="0" smtClean="0"/>
              <a:t> </a:t>
            </a:r>
            <a:endParaRPr lang="en-US" dirty="0" smtClean="0"/>
          </a:p>
          <a:p>
            <a:pPr lvl="0" algn="just" fontAlgn="base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DNA fingerprinting is widely used in forensics since every DNA of every tissue from an individual has the same degree of polymorphism.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DNA fingerprinting forms the basis of paternity testing since a child inherits polymorphism from both its parents.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It can be used for studying genetic diversity in a population and evolution.</a:t>
            </a: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dirty="0" smtClean="0">
                <a:latin typeface="Calibri" pitchFamily="34" charset="0"/>
                <a:cs typeface="Calibri" pitchFamily="34" charset="0"/>
              </a:rPr>
            </a:b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3781</TotalTime>
  <Words>331</Words>
  <Application>Microsoft Office PowerPoint</Application>
  <PresentationFormat>On-screen Show (16:9)</PresentationFormat>
  <Paragraphs>112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Simple Light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400</cp:revision>
  <dcterms:modified xsi:type="dcterms:W3CDTF">2020-07-20T18:46:37Z</dcterms:modified>
</cp:coreProperties>
</file>