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98" r:id="rId3"/>
    <p:sldId id="307" r:id="rId4"/>
    <p:sldId id="303" r:id="rId5"/>
    <p:sldId id="309" r:id="rId6"/>
    <p:sldId id="300" r:id="rId7"/>
    <p:sldId id="304" r:id="rId8"/>
    <p:sldId id="308" r:id="rId9"/>
    <p:sldId id="310" r:id="rId10"/>
    <p:sldId id="259"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2" d="100"/>
          <a:sy n="102" d="100"/>
        </p:scale>
        <p:origin x="-45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xmlns=""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223935" y="1186472"/>
            <a:ext cx="8705462" cy="1799324"/>
          </a:xfrm>
          <a:prstGeom prst="rect">
            <a:avLst/>
          </a:prstGeom>
          <a:noFill/>
          <a:ln>
            <a:noFill/>
          </a:ln>
        </p:spPr>
        <p:txBody>
          <a:bodyPr spcFirstLastPara="1" wrap="square" lIns="91425" tIns="91425" rIns="91425" bIns="91425" anchor="t" anchorCtr="0">
            <a:noAutofit/>
          </a:bodyPr>
          <a:lstStyle/>
          <a:p>
            <a:pPr lvl="0" algn="ctr">
              <a:buSzPts val="3100"/>
            </a:pPr>
            <a:r>
              <a:rPr lang="en" sz="3000" b="1" dirty="0" smtClean="0">
                <a:solidFill>
                  <a:srgbClr val="FF0000"/>
                </a:solidFill>
                <a:latin typeface="Calibri"/>
                <a:ea typeface="Calibri"/>
                <a:cs typeface="Calibri"/>
                <a:sym typeface="Calibri"/>
              </a:rPr>
              <a:t>THE ADAPTER MOLECULE &amp; PROCESS OF TRANSLATION </a:t>
            </a:r>
          </a:p>
          <a:p>
            <a:pPr lvl="0" algn="ctr">
              <a:buSzPts val="3100"/>
            </a:pPr>
            <a:r>
              <a:rPr lang="en-US" sz="2500" b="1" smtClean="0">
                <a:latin typeface="Calibri" pitchFamily="34" charset="0"/>
                <a:cs typeface="Calibri" pitchFamily="34" charset="0"/>
              </a:rPr>
              <a:t> </a:t>
            </a:r>
            <a:r>
              <a:rPr lang="en-US" sz="2500" b="1" smtClean="0">
                <a:latin typeface="Calibri" pitchFamily="34" charset="0"/>
                <a:cs typeface="Calibri" pitchFamily="34" charset="0"/>
              </a:rPr>
              <a:t>  TRANSLATION </a:t>
            </a:r>
            <a:r>
              <a:rPr lang="en-US" sz="2500" b="1" dirty="0" smtClean="0">
                <a:latin typeface="Calibri" pitchFamily="34" charset="0"/>
                <a:cs typeface="Calibri" pitchFamily="34" charset="0"/>
              </a:rPr>
              <a:t>MACHINERY, STEPS IN TRANSLATION  </a:t>
            </a:r>
            <a:r>
              <a:rPr lang="en-US" sz="2800" b="1" dirty="0" smtClean="0">
                <a:latin typeface="Arial Black" pitchFamily="34" charset="0"/>
              </a:rPr>
              <a:t>	</a:t>
            </a:r>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r>
              <a:rPr lang="en-US" sz="2800" b="1" dirty="0" smtClean="0">
                <a:latin typeface="Calibri" pitchFamily="34" charset="0"/>
                <a:cs typeface="Calibri" pitchFamily="34" charset="0"/>
              </a:rPr>
              <a:t>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2024742" y="3000946"/>
            <a:ext cx="5999585"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NUMBER</a:t>
            </a:r>
            <a:r>
              <a:rPr lang="en" b="1" dirty="0" smtClean="0"/>
              <a:t>: 06</a:t>
            </a:r>
          </a:p>
          <a:p>
            <a:pPr marL="0" lvl="0" indent="0" algn="l" rtl="0">
              <a:spcBef>
                <a:spcPts val="0"/>
              </a:spcBef>
              <a:spcAft>
                <a:spcPts val="0"/>
              </a:spcAft>
              <a:buNone/>
            </a:pPr>
            <a:r>
              <a:rPr lang="en" b="1" dirty="0" smtClean="0"/>
              <a:t>CHAPTER </a:t>
            </a:r>
            <a:r>
              <a:rPr lang="en" b="1" dirty="0"/>
              <a:t>NAME </a:t>
            </a:r>
            <a:r>
              <a:rPr lang="en" b="1" dirty="0" smtClean="0"/>
              <a:t>: MOLECULAR BASIS OF INHERITANCE </a:t>
            </a:r>
            <a:endParaRPr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37039" y="480992"/>
            <a:ext cx="7130087" cy="759979"/>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THE ADAPTER MOLECULE :</a:t>
            </a:r>
          </a:p>
          <a:p>
            <a:pPr>
              <a:buSzPts val="1800"/>
            </a:pPr>
            <a:r>
              <a:rPr lang="en-GB" sz="1800" b="1" dirty="0" smtClean="0">
                <a:solidFill>
                  <a:schemeClr val="tx1"/>
                </a:solidFill>
                <a:latin typeface="Calibri" pitchFamily="34" charset="0"/>
                <a:cs typeface="Calibri" pitchFamily="34" charset="0"/>
              </a:rPr>
              <a:t>t RNA (TRANSFER RNA)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91885" y="1334278"/>
            <a:ext cx="8378890" cy="3323987"/>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It was clear to Francis Crick that there has to be a mechanism to read the code and also to link it to the amino acids because amino acids have no structural specialities to read the code uniquely.</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He postulated the presence of on adapter molecule (t RNA) that would on one hand read the code and on other hand would bind to specific amino acids.</a:t>
            </a:r>
          </a:p>
          <a:p>
            <a:pPr algn="just"/>
            <a:r>
              <a:rPr lang="en-US" dirty="0" smtClean="0">
                <a:latin typeface="Calibri" pitchFamily="34" charset="0"/>
                <a:cs typeface="Calibri" pitchFamily="34" charset="0"/>
              </a:rPr>
              <a:t> </a:t>
            </a:r>
          </a:p>
          <a:p>
            <a:pPr algn="just"/>
            <a:r>
              <a:rPr lang="en-US" dirty="0" smtClean="0">
                <a:latin typeface="Calibri" pitchFamily="34" charset="0"/>
                <a:cs typeface="Calibri" pitchFamily="34" charset="0"/>
              </a:rPr>
              <a:t>The tRNA then called snRNA (soluble RNA) was known before the genetic code was postulated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tRNA is a small RNA with length of 70-85 nucleotides which is folded over itself.</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secondary structure of tRNA has been depicted that looks like a clover-leaf.</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In actual structure the tRNA is a compact  molecule which looks like inverted L .</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37039" y="480992"/>
            <a:ext cx="7130087" cy="759979"/>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THE ADAPTER MOLECULE :</a:t>
            </a:r>
          </a:p>
          <a:p>
            <a:pPr>
              <a:buSzPts val="1800"/>
            </a:pPr>
            <a:r>
              <a:rPr lang="en-GB" sz="1800" b="1" dirty="0" smtClean="0">
                <a:solidFill>
                  <a:schemeClr val="tx1"/>
                </a:solidFill>
                <a:latin typeface="Calibri" pitchFamily="34" charset="0"/>
                <a:cs typeface="Calibri" pitchFamily="34" charset="0"/>
              </a:rPr>
              <a:t> t RNA (TRANSFER RNA)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91885" y="1334278"/>
            <a:ext cx="8378890" cy="3108543"/>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t RNA take part in transferring amino acids from cellular pool to ribosome for polymerisation to form polypeptide as per the code over m RNA. Hence t RNA is known as adapter molecule.</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tRNA has two recognition sites : </a:t>
            </a:r>
          </a:p>
          <a:p>
            <a:pPr algn="just"/>
            <a:endParaRPr lang="en-US" dirty="0" smtClean="0">
              <a:latin typeface="Calibri" pitchFamily="34" charset="0"/>
              <a:cs typeface="Calibri" pitchFamily="34" charset="0"/>
            </a:endParaRPr>
          </a:p>
          <a:p>
            <a:pPr marL="342900" indent="-342900" algn="just">
              <a:buAutoNum type="alphaUcParenBoth"/>
            </a:pPr>
            <a:r>
              <a:rPr lang="en-US" dirty="0" smtClean="0">
                <a:latin typeface="Calibri" pitchFamily="34" charset="0"/>
                <a:cs typeface="Calibri" pitchFamily="34" charset="0"/>
              </a:rPr>
              <a:t>Anticodon site : This site is complementary to a codon of mRNA.</a:t>
            </a:r>
          </a:p>
          <a:p>
            <a:pPr marL="342900" indent="-342900" algn="just"/>
            <a:endParaRPr lang="en-US" dirty="0" smtClean="0">
              <a:latin typeface="Calibri" pitchFamily="34" charset="0"/>
              <a:cs typeface="Calibri" pitchFamily="34" charset="0"/>
            </a:endParaRPr>
          </a:p>
          <a:p>
            <a:pPr marL="342900" indent="-342900" algn="just"/>
            <a:r>
              <a:rPr lang="en-US" dirty="0" smtClean="0">
                <a:latin typeface="Calibri" pitchFamily="34" charset="0"/>
                <a:cs typeface="Calibri" pitchFamily="34" charset="0"/>
              </a:rPr>
              <a:t>(B)	Amino acid binding site : This site is present at 3’ end of tRNA with CCA-OH group.</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tRNA contains two loops T</a:t>
            </a:r>
            <a:r>
              <a:rPr lang="el-GR" dirty="0" smtClean="0">
                <a:latin typeface="Calibri" pitchFamily="34" charset="0"/>
                <a:cs typeface="Calibri" pitchFamily="34" charset="0"/>
              </a:rPr>
              <a:t>Ψ</a:t>
            </a:r>
            <a:r>
              <a:rPr lang="en-US" dirty="0" smtClean="0">
                <a:latin typeface="Calibri" pitchFamily="34" charset="0"/>
                <a:cs typeface="Calibri" pitchFamily="34" charset="0"/>
              </a:rPr>
              <a:t>C loop and DHU loop.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a:t>
            </a:r>
            <a:r>
              <a:rPr lang="el-GR" dirty="0" smtClean="0">
                <a:latin typeface="Calibri" pitchFamily="34" charset="0"/>
                <a:cs typeface="Calibri" pitchFamily="34" charset="0"/>
              </a:rPr>
              <a:t>Ψ</a:t>
            </a:r>
            <a:r>
              <a:rPr lang="en-US" dirty="0" smtClean="0">
                <a:latin typeface="Calibri" pitchFamily="34" charset="0"/>
                <a:cs typeface="Calibri" pitchFamily="34" charset="0"/>
              </a:rPr>
              <a:t>C loop is for attaching of ribosomes and the DHU loop for binding with the amino acid activating enzymes.</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511684" y="266388"/>
            <a:ext cx="7130087" cy="452069"/>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FIGURE SHOWING ADAPTER MOLECULE :</a:t>
            </a: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pic>
        <p:nvPicPr>
          <p:cNvPr id="1028" name="Picture 4" descr="C:\Users\User\Pictures\biology images\T RNA.jpg"/>
          <p:cNvPicPr>
            <a:picLocks noChangeAspect="1" noChangeArrowheads="1"/>
          </p:cNvPicPr>
          <p:nvPr/>
        </p:nvPicPr>
        <p:blipFill>
          <a:blip r:embed="rId4"/>
          <a:srcRect/>
          <a:stretch>
            <a:fillRect/>
          </a:stretch>
        </p:blipFill>
        <p:spPr bwMode="auto">
          <a:xfrm>
            <a:off x="1156996" y="705706"/>
            <a:ext cx="6475446" cy="40739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62394" y="313041"/>
            <a:ext cx="7130087" cy="508053"/>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TRANSLATION MACHINERY :</a:t>
            </a: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82554" y="811762"/>
            <a:ext cx="8378890" cy="3816429"/>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It is the process in which coded genetic message brought by mRNA from DNA is changed into polypeptide chain with a sequence of amino acids similar to the sequence of codons present over mRNA.</a:t>
            </a:r>
          </a:p>
          <a:p>
            <a:pPr algn="just"/>
            <a:r>
              <a:rPr lang="en-US" dirty="0" smtClean="0">
                <a:latin typeface="Calibri" pitchFamily="34" charset="0"/>
                <a:cs typeface="Calibri" pitchFamily="34" charset="0"/>
              </a:rPr>
              <a:t>Translation machinery consists of various materials required for translation like ribosomes, amino acids , mRNA, tRNA.</a:t>
            </a:r>
          </a:p>
          <a:p>
            <a:pPr algn="just"/>
            <a:r>
              <a:rPr lang="en-US" sz="1800" b="1" dirty="0" smtClean="0">
                <a:latin typeface="Calibri" pitchFamily="34" charset="0"/>
                <a:cs typeface="Calibri" pitchFamily="34" charset="0"/>
              </a:rPr>
              <a:t>RIBOSOMES :</a:t>
            </a:r>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Ribosomes are made up of rRNA and some protein molecules. Prokaryotic ribosomes are of 70S type and eukaryotic are of 80S type.</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Ribosomes possess both smaller and larger subunit which remain in dissociated form in cytoplasm. The smaller subunit in prokaryotes is 30S and larger subunit is 50S,whereas in eukaryotes the smaller subunit is 40S and larger subunit is 60S.</a:t>
            </a:r>
          </a:p>
          <a:p>
            <a:pPr algn="just"/>
            <a:r>
              <a:rPr lang="en-US" dirty="0" smtClean="0">
                <a:latin typeface="Calibri" pitchFamily="34" charset="0"/>
                <a:cs typeface="Calibri" pitchFamily="34" charset="0"/>
              </a:rPr>
              <a:t>The subunits of ribosome binds to mRNA and then provide for attachment of tRNA for protein synthesis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In eukaryotes the synthesis of polypeptide occurs generally with one ribosome whereas in prokaryotes many ribosomes (polysomes) remain attached to mRNA for synthesis of multiple copies of same polypeptide</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192277" y="0"/>
            <a:ext cx="839756" cy="774441"/>
          </a:xfrm>
          <a:prstGeom prst="rect">
            <a:avLst/>
          </a:prstGeom>
          <a:noFill/>
          <a:ln>
            <a:noFill/>
          </a:ln>
        </p:spPr>
      </p:pic>
      <p:sp>
        <p:nvSpPr>
          <p:cNvPr id="63" name="Google Shape;63;p14"/>
          <p:cNvSpPr txBox="1"/>
          <p:nvPr/>
        </p:nvSpPr>
        <p:spPr>
          <a:xfrm>
            <a:off x="409046" y="369027"/>
            <a:ext cx="7624611" cy="564034"/>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FIGURE SHOWING THE STRUCTURE OF RIBOSOME:</a:t>
            </a:r>
          </a:p>
        </p:txBody>
      </p:sp>
      <p:sp>
        <p:nvSpPr>
          <p:cNvPr id="64" name="Google Shape;64;p14"/>
          <p:cNvSpPr txBox="1"/>
          <p:nvPr/>
        </p:nvSpPr>
        <p:spPr>
          <a:xfrm>
            <a:off x="569167" y="905853"/>
            <a:ext cx="7763070" cy="3955396"/>
          </a:xfrm>
          <a:prstGeom prst="rect">
            <a:avLst/>
          </a:prstGeom>
          <a:noFill/>
          <a:ln>
            <a:noFill/>
          </a:ln>
        </p:spPr>
        <p:txBody>
          <a:bodyPr spcFirstLastPara="1" wrap="square" lIns="91425" tIns="91425" rIns="91425" bIns="91425" anchor="t" anchorCtr="0">
            <a:noAutofit/>
          </a:bodyPr>
          <a:lstStyle/>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marL="0" marR="0" lvl="0" indent="0" algn="l" rtl="0">
              <a:lnSpc>
                <a:spcPct val="100000"/>
              </a:lnSpc>
              <a:spcBef>
                <a:spcPts val="0"/>
              </a:spcBef>
              <a:spcAft>
                <a:spcPts val="0"/>
              </a:spcAft>
              <a:buClr>
                <a:srgbClr val="000000"/>
              </a:buClr>
              <a:buSzPts val="1400"/>
              <a:buFont typeface="Arial"/>
              <a:buNone/>
            </a:pPr>
            <a:endParaRPr sz="1400" i="0" u="none" strike="noStrike" cap="none">
              <a:solidFill>
                <a:srgbClr val="000000"/>
              </a:solidFill>
              <a:latin typeface="Calibri" pitchFamily="34" charset="0"/>
              <a:ea typeface="Calibri"/>
              <a:cs typeface="Calibri" pitchFamily="34" charset="0"/>
              <a:sym typeface="Calibri"/>
            </a:endParaRPr>
          </a:p>
        </p:txBody>
      </p:sp>
      <p:sp>
        <p:nvSpPr>
          <p:cNvPr id="7" name="TextBox 6"/>
          <p:cNvSpPr txBox="1"/>
          <p:nvPr/>
        </p:nvSpPr>
        <p:spPr>
          <a:xfrm>
            <a:off x="569167" y="849086"/>
            <a:ext cx="8080311" cy="307777"/>
          </a:xfrm>
          <a:prstGeom prst="rect">
            <a:avLst/>
          </a:prstGeom>
          <a:noFill/>
        </p:spPr>
        <p:txBody>
          <a:bodyPr wrap="square" rtlCol="0">
            <a:spAutoFit/>
          </a:bodyPr>
          <a:lstStyle/>
          <a:p>
            <a:endParaRPr lang="en-US" dirty="0"/>
          </a:p>
        </p:txBody>
      </p:sp>
      <p:sp>
        <p:nvSpPr>
          <p:cNvPr id="6" name="TextBox 5"/>
          <p:cNvSpPr txBox="1"/>
          <p:nvPr/>
        </p:nvSpPr>
        <p:spPr>
          <a:xfrm>
            <a:off x="513184" y="783771"/>
            <a:ext cx="7940351" cy="307777"/>
          </a:xfrm>
          <a:prstGeom prst="rect">
            <a:avLst/>
          </a:prstGeom>
          <a:noFill/>
        </p:spPr>
        <p:txBody>
          <a:bodyPr wrap="square" rtlCol="0">
            <a:spAutoFit/>
          </a:bodyPr>
          <a:lstStyle/>
          <a:p>
            <a:endParaRPr lang="en-US" dirty="0"/>
          </a:p>
        </p:txBody>
      </p:sp>
      <p:pic>
        <p:nvPicPr>
          <p:cNvPr id="2" name="Picture 2" descr="C:\Users\User\Pictures\biology images\Ribosomes-Structure-.jpg"/>
          <p:cNvPicPr>
            <a:picLocks noChangeAspect="1" noChangeArrowheads="1"/>
          </p:cNvPicPr>
          <p:nvPr/>
        </p:nvPicPr>
        <p:blipFill>
          <a:blip r:embed="rId4"/>
          <a:srcRect/>
          <a:stretch>
            <a:fillRect/>
          </a:stretch>
        </p:blipFill>
        <p:spPr bwMode="auto">
          <a:xfrm>
            <a:off x="578498" y="971550"/>
            <a:ext cx="7921690" cy="367179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76252" y="0"/>
            <a:ext cx="867747" cy="755780"/>
          </a:xfrm>
          <a:prstGeom prst="rect">
            <a:avLst/>
          </a:prstGeom>
          <a:noFill/>
          <a:ln>
            <a:noFill/>
          </a:ln>
        </p:spPr>
      </p:pic>
      <p:sp>
        <p:nvSpPr>
          <p:cNvPr id="63" name="Google Shape;63;p14"/>
          <p:cNvSpPr txBox="1"/>
          <p:nvPr/>
        </p:nvSpPr>
        <p:spPr>
          <a:xfrm>
            <a:off x="334403" y="313041"/>
            <a:ext cx="7130087" cy="787971"/>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TRANSLATION MACHINERY :</a:t>
            </a: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54562" y="811762"/>
            <a:ext cx="8378890" cy="3847207"/>
          </a:xfrm>
          <a:prstGeom prst="rect">
            <a:avLst/>
          </a:prstGeom>
          <a:noFill/>
        </p:spPr>
        <p:txBody>
          <a:bodyPr wrap="square" rtlCol="0">
            <a:spAutoFit/>
          </a:bodyPr>
          <a:lstStyle/>
          <a:p>
            <a:pPr algn="just"/>
            <a:r>
              <a:rPr lang="en-GB" sz="1800" b="1" dirty="0" smtClean="0">
                <a:solidFill>
                  <a:schemeClr val="tx1"/>
                </a:solidFill>
                <a:latin typeface="Calibri" pitchFamily="34" charset="0"/>
                <a:cs typeface="Calibri" pitchFamily="34" charset="0"/>
              </a:rPr>
              <a:t>mRNA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mRNA functions as template , which is flanked by a start codon and a stop codon.</a:t>
            </a:r>
          </a:p>
          <a:p>
            <a:pPr algn="just"/>
            <a:r>
              <a:rPr lang="en-US" dirty="0" smtClean="0">
                <a:latin typeface="Calibri" pitchFamily="34" charset="0"/>
                <a:cs typeface="Calibri" pitchFamily="34" charset="0"/>
              </a:rPr>
              <a:t>The number of cistron depends on monocistronic and polycistronic DNA which synthesis polypeptides as per the information of DNA .</a:t>
            </a:r>
          </a:p>
          <a:p>
            <a:pPr algn="just"/>
            <a:endParaRPr lang="en-US" dirty="0" smtClean="0">
              <a:latin typeface="Calibri" pitchFamily="34" charset="0"/>
              <a:cs typeface="Calibri" pitchFamily="34" charset="0"/>
            </a:endParaRPr>
          </a:p>
          <a:p>
            <a:pPr algn="just"/>
            <a:r>
              <a:rPr lang="en-US" sz="1800" b="1" dirty="0" smtClean="0">
                <a:latin typeface="Calibri" pitchFamily="34" charset="0"/>
                <a:cs typeface="Calibri" pitchFamily="34" charset="0"/>
              </a:rPr>
              <a:t>AMINO ACIDS :</a:t>
            </a:r>
          </a:p>
          <a:p>
            <a:pPr algn="just"/>
            <a:endParaRPr lang="en-US" sz="1800" b="1" dirty="0" smtClean="0">
              <a:latin typeface="Calibri" pitchFamily="34" charset="0"/>
              <a:cs typeface="Calibri" pitchFamily="34" charset="0"/>
            </a:endParaRPr>
          </a:p>
          <a:p>
            <a:pPr algn="just"/>
            <a:r>
              <a:rPr lang="en-US" dirty="0" smtClean="0">
                <a:latin typeface="Calibri" pitchFamily="34" charset="0"/>
                <a:cs typeface="Calibri" pitchFamily="34" charset="0"/>
              </a:rPr>
              <a:t>Twenty amino acids participate in building proteins. They are called protein amino acids.</a:t>
            </a:r>
          </a:p>
          <a:p>
            <a:pPr algn="just"/>
            <a:r>
              <a:rPr lang="en-US" dirty="0" smtClean="0">
                <a:latin typeface="Calibri" pitchFamily="34" charset="0"/>
                <a:cs typeface="Calibri" pitchFamily="34" charset="0"/>
              </a:rPr>
              <a:t>Inspite of their  number being small, they can produce different types of proteins.</a:t>
            </a:r>
          </a:p>
          <a:p>
            <a:pPr algn="just"/>
            <a:endParaRPr lang="en-US" dirty="0" smtClean="0">
              <a:latin typeface="Calibri" pitchFamily="34" charset="0"/>
              <a:cs typeface="Calibri" pitchFamily="34" charset="0"/>
            </a:endParaRPr>
          </a:p>
          <a:p>
            <a:pPr algn="just"/>
            <a:r>
              <a:rPr lang="en-US" sz="1800" b="1" dirty="0" smtClean="0">
                <a:latin typeface="Calibri" pitchFamily="34" charset="0"/>
                <a:cs typeface="Calibri" pitchFamily="34" charset="0"/>
              </a:rPr>
              <a:t>AMINO ACYL tRNA SYNTHETASE :</a:t>
            </a:r>
          </a:p>
          <a:p>
            <a:pPr algn="just"/>
            <a:endParaRPr lang="en-US" sz="1800" b="1" dirty="0" smtClean="0">
              <a:latin typeface="Calibri" pitchFamily="34" charset="0"/>
              <a:cs typeface="Calibri" pitchFamily="34" charset="0"/>
            </a:endParaRPr>
          </a:p>
          <a:p>
            <a:pPr algn="just"/>
            <a:r>
              <a:rPr lang="en-US" dirty="0" smtClean="0">
                <a:latin typeface="Calibri" pitchFamily="34" charset="0"/>
                <a:cs typeface="Calibri" pitchFamily="34" charset="0"/>
              </a:rPr>
              <a:t>This is an important enzyme  for combining a particular tRNA to its particular amino acid.</a:t>
            </a:r>
          </a:p>
          <a:p>
            <a:pPr algn="just"/>
            <a:r>
              <a:rPr lang="en-US" dirty="0" smtClean="0">
                <a:latin typeface="Calibri" pitchFamily="34" charset="0"/>
                <a:cs typeface="Calibri" pitchFamily="34" charset="0"/>
              </a:rPr>
              <a:t>Each tRNA possess a specific site for attachment of this enzyme and there is a separate synthetase enzyme for each type of tRNA.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37040" y="490323"/>
            <a:ext cx="7130087" cy="787971"/>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STEPS IN TRANSLATION :</a:t>
            </a:r>
          </a:p>
          <a:p>
            <a:pPr>
              <a:buSzPts val="1800"/>
            </a:pPr>
            <a:r>
              <a:rPr lang="en-US" sz="1800" b="1" dirty="0" smtClean="0">
                <a:latin typeface="Calibri" pitchFamily="34" charset="0"/>
                <a:cs typeface="Calibri" pitchFamily="34" charset="0"/>
              </a:rPr>
              <a:t>ACTIVATION OF AMINO ACIDS :</a:t>
            </a: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410546" y="1240971"/>
            <a:ext cx="8378890"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TextBox 5"/>
          <p:cNvSpPr txBox="1"/>
          <p:nvPr/>
        </p:nvSpPr>
        <p:spPr>
          <a:xfrm>
            <a:off x="494522" y="1250303"/>
            <a:ext cx="7688425" cy="1815882"/>
          </a:xfrm>
          <a:prstGeom prst="rect">
            <a:avLst/>
          </a:prstGeom>
          <a:noFill/>
        </p:spPr>
        <p:txBody>
          <a:bodyPr wrap="square" rtlCol="0">
            <a:spAutoFit/>
          </a:bodyPr>
          <a:lstStyle/>
          <a:p>
            <a:pPr algn="just"/>
            <a:r>
              <a:rPr lang="en-US" dirty="0" smtClean="0">
                <a:latin typeface="Calibri" pitchFamily="34" charset="0"/>
                <a:cs typeface="Calibri" pitchFamily="34" charset="0"/>
              </a:rPr>
              <a:t>It is carried out by enzyme aminoacyl synthetase.  In the presence of  ATP an amino acid combines with specific  aminoacyl tRNA synthetase  to form a complex which activates the amino acids</a:t>
            </a:r>
            <a:r>
              <a:rPr lang="en-US" dirty="0" smtClean="0"/>
              <a:t>.</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p:txBody>
      </p:sp>
      <p:pic>
        <p:nvPicPr>
          <p:cNvPr id="2050" name="Picture 2" descr="C:\Users\User\Pictures\biology images\a.a activatn.jpg"/>
          <p:cNvPicPr>
            <a:picLocks noChangeAspect="1" noChangeArrowheads="1"/>
          </p:cNvPicPr>
          <p:nvPr/>
        </p:nvPicPr>
        <p:blipFill>
          <a:blip r:embed="rId4"/>
          <a:srcRect/>
          <a:stretch>
            <a:fillRect/>
          </a:stretch>
        </p:blipFill>
        <p:spPr bwMode="auto">
          <a:xfrm>
            <a:off x="727788" y="1810140"/>
            <a:ext cx="7165910" cy="301249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37040" y="490323"/>
            <a:ext cx="7130087" cy="787971"/>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STEPS IN TRANSLATION :</a:t>
            </a:r>
          </a:p>
          <a:p>
            <a:pPr>
              <a:buSzPts val="1800"/>
            </a:pPr>
            <a:r>
              <a:rPr lang="en-US" sz="1800" b="1" dirty="0" smtClean="0">
                <a:latin typeface="Calibri" pitchFamily="34" charset="0"/>
                <a:cs typeface="Calibri" pitchFamily="34" charset="0"/>
              </a:rPr>
              <a:t>CHARGING OR AMINOACYLATION OF tRNA :</a:t>
            </a: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410546" y="1240971"/>
            <a:ext cx="8378890"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TextBox 5"/>
          <p:cNvSpPr txBox="1"/>
          <p:nvPr/>
        </p:nvSpPr>
        <p:spPr>
          <a:xfrm>
            <a:off x="466530" y="1250302"/>
            <a:ext cx="4329405" cy="353943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tRNA specific for activated amino acid attaches itself with the help of its loop to aminoacyl AMP enzyme complex.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This attachment occurs at CCA-OH group of 3’ end of tRNA.</a:t>
            </a:r>
          </a:p>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It produces new complex called aminoacyl tRNA complex. Then the synthetase separates from the complex.</a:t>
            </a:r>
          </a:p>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tRNA with its attached amino acid is called charged tRNA.</a:t>
            </a:r>
          </a:p>
        </p:txBody>
      </p:sp>
      <p:pic>
        <p:nvPicPr>
          <p:cNvPr id="1026" name="Picture 2" descr="C:\Users\User\Pictures\biology images\charging t rna.jpg"/>
          <p:cNvPicPr>
            <a:picLocks noChangeAspect="1" noChangeArrowheads="1"/>
          </p:cNvPicPr>
          <p:nvPr/>
        </p:nvPicPr>
        <p:blipFill>
          <a:blip r:embed="rId4"/>
          <a:srcRect/>
          <a:stretch>
            <a:fillRect/>
          </a:stretch>
        </p:blipFill>
        <p:spPr bwMode="auto">
          <a:xfrm>
            <a:off x="4851918" y="985680"/>
            <a:ext cx="3872204" cy="359339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3395</TotalTime>
  <Words>675</Words>
  <Application>Microsoft Office PowerPoint</Application>
  <PresentationFormat>On-screen Show (16:9)</PresentationFormat>
  <Paragraphs>105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Simple Light</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325</cp:revision>
  <dcterms:modified xsi:type="dcterms:W3CDTF">2020-07-13T16:20:31Z</dcterms:modified>
</cp:coreProperties>
</file>