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5" r:id="rId2"/>
    <p:sldId id="304" r:id="rId3"/>
    <p:sldId id="301" r:id="rId4"/>
    <p:sldId id="321" r:id="rId5"/>
    <p:sldId id="307" r:id="rId6"/>
    <p:sldId id="319" r:id="rId7"/>
    <p:sldId id="322" r:id="rId8"/>
    <p:sldId id="325" r:id="rId9"/>
    <p:sldId id="326" r:id="rId10"/>
    <p:sldId id="315" r:id="rId11"/>
    <p:sldId id="323" r:id="rId12"/>
    <p:sldId id="324" r:id="rId13"/>
    <p:sldId id="267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4" idx="3">
    <p:pos x="6118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  <p:cm authorId="0" dt="2020-06-17T16:36:04.720" idx="4">
    <p:pos x="6118" y="0"/>
    <p:text>+amanrouniyar@odmegroup.org How come the website here is ODM Egroup and not ODM PS?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AB6D-D6CB-445D-8776-EE3095BDA171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AD98E-C14C-436B-ACD6-49D7BFB1A6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AD98E-C14C-436B-ACD6-49D7BFB1A6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Picture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IN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54;p13"/>
          <p:cNvPicPr/>
          <p:nvPr/>
        </p:nvPicPr>
        <p:blipFill>
          <a:blip r:embed="rId2"/>
          <a:stretch/>
        </p:blipFill>
        <p:spPr>
          <a:xfrm>
            <a:off x="0" y="3777480"/>
            <a:ext cx="9142560" cy="1364400"/>
          </a:xfrm>
          <a:prstGeom prst="rect">
            <a:avLst/>
          </a:prstGeom>
          <a:ln>
            <a:noFill/>
          </a:ln>
        </p:spPr>
      </p:pic>
      <p:pic>
        <p:nvPicPr>
          <p:cNvPr id="37" name="Google Shape;55;p13"/>
          <p:cNvPicPr/>
          <p:nvPr/>
        </p:nvPicPr>
        <p:blipFill>
          <a:blip r:embed="rId3"/>
          <a:stretch/>
        </p:blipFill>
        <p:spPr>
          <a:xfrm>
            <a:off x="7904880" y="105840"/>
            <a:ext cx="1168920" cy="1168920"/>
          </a:xfrm>
          <a:prstGeom prst="rect">
            <a:avLst/>
          </a:prstGeom>
          <a:ln>
            <a:noFill/>
          </a:ln>
        </p:spPr>
      </p:pic>
      <p:sp>
        <p:nvSpPr>
          <p:cNvPr id="38" name="CustomShape 1"/>
          <p:cNvSpPr/>
          <p:nvPr/>
        </p:nvSpPr>
        <p:spPr>
          <a:xfrm>
            <a:off x="144000" y="1200150"/>
            <a:ext cx="8761680" cy="152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IN" sz="30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 pitchFamily="34" charset="0"/>
                <a:ea typeface="Calibri"/>
                <a:cs typeface="Calibri" pitchFamily="34" charset="0"/>
              </a:rPr>
              <a:t>BIOMOLECULES</a:t>
            </a:r>
          </a:p>
          <a:p>
            <a:pPr algn="ctr">
              <a:lnSpc>
                <a:spcPct val="100000"/>
              </a:lnSpc>
            </a:pPr>
            <a:r>
              <a:rPr lang="en-IN" sz="2500" b="1" strike="noStrike" spc="-1" dirty="0" smtClean="0">
                <a:uFill>
                  <a:solidFill>
                    <a:srgbClr val="FFFFFF"/>
                  </a:solidFill>
                </a:uFill>
                <a:latin typeface="Calibri" pitchFamily="34" charset="0"/>
                <a:ea typeface="Calibri"/>
                <a:cs typeface="Calibri" pitchFamily="34" charset="0"/>
              </a:rPr>
              <a:t>CLASSIFICATION OF ENZYMES,</a:t>
            </a:r>
            <a:r>
              <a:rPr lang="en-IN" sz="2500" b="1" dirty="0" smtClean="0">
                <a:latin typeface="Calibri" pitchFamily="34" charset="0"/>
                <a:cs typeface="Calibri" pitchFamily="34" charset="0"/>
              </a:rPr>
              <a:t> COFACTORS</a:t>
            </a:r>
            <a:endParaRPr lang="en-IN" sz="2500" b="1" strike="noStrike" spc="-1" dirty="0" smtClean="0">
              <a:uFill>
                <a:solidFill>
                  <a:srgbClr val="FFFFFF"/>
                </a:solidFill>
              </a:u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2286000" y="2724150"/>
            <a:ext cx="4762440" cy="11017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SUBJECT </a:t>
            </a: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: </a:t>
            </a: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(BIOLOGY)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CHAPTER </a:t>
            </a: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NUMBER: 9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CHAPTER NAME : BIOMOLECULES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514350"/>
            <a:ext cx="838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001000" y="819150"/>
            <a:ext cx="924120" cy="771720"/>
          </a:xfrm>
          <a:prstGeom prst="rect">
            <a:avLst/>
          </a:prstGeom>
          <a:ln>
            <a:noFill/>
          </a:ln>
        </p:spPr>
      </p:pic>
      <p:pic>
        <p:nvPicPr>
          <p:cNvPr id="2049" name="Picture 1" descr="C:\Users\A\Desktop\aHR0cHM6Ly9pLmltZ3VyLmNvbS9kM2lrSm56LnBuZz8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276350"/>
            <a:ext cx="4762500" cy="2047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A\Desktop\009207266_1-63ba34d4030655b0e544894ccda086d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85750"/>
            <a:ext cx="5458222" cy="4093667"/>
          </a:xfrm>
          <a:prstGeom prst="rect">
            <a:avLst/>
          </a:prstGeom>
          <a:noFill/>
        </p:spPr>
      </p:pic>
      <p:pic>
        <p:nvPicPr>
          <p:cNvPr id="5" name="Google Shape;69;p15"/>
          <p:cNvPicPr/>
          <p:nvPr/>
        </p:nvPicPr>
        <p:blipFill>
          <a:blip r:embed="rId3"/>
          <a:stretch/>
        </p:blipFill>
        <p:spPr>
          <a:xfrm>
            <a:off x="7696200" y="742950"/>
            <a:ext cx="924120" cy="771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14350"/>
          <a:ext cx="7772400" cy="4475837"/>
        </p:xfrm>
        <a:graphic>
          <a:graphicData uri="http://schemas.openxmlformats.org/drawingml/2006/table">
            <a:tbl>
              <a:tblPr/>
              <a:tblGrid>
                <a:gridCol w="3826406"/>
                <a:gridCol w="3945994"/>
              </a:tblGrid>
              <a:tr h="224627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Coenzyme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Cofactor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627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Meaning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627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It carries chemical groups between enzymes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They bind to an enzyme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627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Also known as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627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Cosubstrates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Helper molecules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4627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Bind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627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Coenzyme loosely bound to enzymes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Some cofactors covalently bound the enzyme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6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Removal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60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Can be easily removed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It can be removed only by denaturation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6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Form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60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Chemical molecule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Chemical compound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6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Characteristic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60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Organic substances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Inorganic substances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6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Types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60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It is a type of cofactor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Two types of cofactors: Coenzyme and prosthetic groups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6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Function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60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They act as carriers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Increase the speed of reaction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760"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Examples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760">
                <a:tc>
                  <a:txBody>
                    <a:bodyPr/>
                    <a:lstStyle/>
                    <a:p>
                      <a:pPr algn="ctr"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Biotin, Vitamin, Coenzyme A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Metal ions such as k+, Zn 2+</a:t>
                      </a:r>
                    </a:p>
                  </a:txBody>
                  <a:tcPr marL="7435" marR="7435" marT="5407" marB="5407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" name="Google Shape;69;p15"/>
          <p:cNvPicPr/>
          <p:nvPr/>
        </p:nvPicPr>
        <p:blipFill>
          <a:blip r:embed="rId2"/>
          <a:stretch/>
        </p:blipFill>
        <p:spPr>
          <a:xfrm>
            <a:off x="8219880" y="0"/>
            <a:ext cx="924120" cy="92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6;p16"/>
          <p:cNvPicPr/>
          <p:nvPr/>
        </p:nvPicPr>
        <p:blipFill>
          <a:blip r:embed="rId2"/>
          <a:stretch/>
        </p:blipFill>
        <p:spPr>
          <a:xfrm>
            <a:off x="8208000" y="7200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74" name="CustomShape 1"/>
          <p:cNvSpPr/>
          <p:nvPr/>
        </p:nvSpPr>
        <p:spPr>
          <a:xfrm>
            <a:off x="621360" y="743400"/>
            <a:ext cx="7799760" cy="356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marL="457200" algn="ctr">
              <a:lnSpc>
                <a:spcPct val="115000"/>
              </a:lnSpc>
            </a:pPr>
            <a:r>
              <a:rPr lang="en-IN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THANKING YOU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algn="ctr">
              <a:lnSpc>
                <a:spcPct val="115000"/>
              </a:lnSpc>
            </a:pPr>
            <a:r>
              <a:rPr lang="en-IN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ODM EDUCATIONAL GROUP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09550"/>
            <a:ext cx="8686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Google Shape;69;p15"/>
          <p:cNvPicPr/>
          <p:nvPr/>
        </p:nvPicPr>
        <p:blipFill>
          <a:blip r:embed="rId3"/>
          <a:stretch/>
        </p:blipFill>
        <p:spPr>
          <a:xfrm>
            <a:off x="8077200" y="209550"/>
            <a:ext cx="838200" cy="819150"/>
          </a:xfrm>
          <a:prstGeom prst="rect">
            <a:avLst/>
          </a:prstGeom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52400" y="209550"/>
            <a:ext cx="80772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Classification and Nomenclature of Enzymes</a:t>
            </a:r>
          </a:p>
          <a:p>
            <a:endParaRPr lang="en-US" sz="22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Enzymes are divided into 6 classes each with 4-13 subclasses and named accordingly by a four-digit number.</a:t>
            </a: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/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/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lvl="0"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 descr="Types of Enzym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1212915"/>
            <a:ext cx="4343400" cy="143914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8600" y="272415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Earlier, enzymes were assigned names based on the one who discovered it. With further researches, classification became more comprehensive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According to the International Union of Biochemists (I U B), enzymes are divided into six functional classes and are classified based on the type of reaction in which they are used to catalyze. 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six types of enzymes are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oxidoreductases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hydrolases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transferases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lyases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isomerases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ligases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14928"/>
            <a:ext cx="8534400" cy="13583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6506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Google Shape;69;p15"/>
          <p:cNvPicPr/>
          <p:nvPr/>
        </p:nvPicPr>
        <p:blipFill>
          <a:blip r:embed="rId2"/>
          <a:stretch/>
        </p:blipFill>
        <p:spPr>
          <a:xfrm>
            <a:off x="8153400" y="0"/>
            <a:ext cx="838200" cy="81915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590550"/>
          <a:ext cx="8763000" cy="3835398"/>
        </p:xfrm>
        <a:graphic>
          <a:graphicData uri="http://schemas.openxmlformats.org/drawingml/2006/table">
            <a:tbl>
              <a:tblPr/>
              <a:tblGrid>
                <a:gridCol w="1295937"/>
                <a:gridCol w="7467063"/>
              </a:tblGrid>
              <a:tr h="547914"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Types</a:t>
                      </a:r>
                      <a:endParaRPr lang="en-US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>
                          <a:latin typeface="Calibri" pitchFamily="34" charset="0"/>
                          <a:cs typeface="Calibri" pitchFamily="34" charset="0"/>
                        </a:rPr>
                        <a:t>Biochemical Property</a:t>
                      </a:r>
                      <a:endParaRPr lang="en-US" sz="14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14"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 Oxidoreductases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The enzyme </a:t>
                      </a:r>
                      <a:r>
                        <a:rPr lang="en-US" sz="1400" dirty="0" err="1">
                          <a:latin typeface="Calibri" pitchFamily="34" charset="0"/>
                          <a:cs typeface="Calibri" pitchFamily="34" charset="0"/>
                        </a:rPr>
                        <a:t>Oxidoreductase</a:t>
                      </a:r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 catalyzes the oxidation reaction where the electrons tend to travel from one form of a molecule to the other.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14"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 Transferases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The Transferases enzymes help in the transportation of the functional group among acceptors and donors molecules.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14">
                <a:tc>
                  <a:txBody>
                    <a:bodyPr/>
                    <a:lstStyle/>
                    <a:p>
                      <a:pPr rtl="0"/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en-US" sz="1400" dirty="0" err="1">
                          <a:latin typeface="Calibri" pitchFamily="34" charset="0"/>
                          <a:cs typeface="Calibri" pitchFamily="34" charset="0"/>
                        </a:rPr>
                        <a:t>Hydrolases</a:t>
                      </a:r>
                      <a:endParaRPr lang="en-US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Hydrolases are hydrolytic enzymes, which catalyze the hydrolysis reaction by adding water to cleave the bond and hydrolyze it.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14"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 Lyases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Adds water, carbon dioxide or ammonia across double bonds or eliminate these to create double bonds.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14"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 Isomerases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The Isomerases enzymes catalyze the structural shifts present in a molecule, thus causing the change in the shape of the molecule.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14">
                <a:tc>
                  <a:txBody>
                    <a:bodyPr/>
                    <a:lstStyle/>
                    <a:p>
                      <a:pPr rtl="0"/>
                      <a:r>
                        <a:rPr lang="en-US" sz="1400">
                          <a:latin typeface="Calibri" pitchFamily="34" charset="0"/>
                          <a:cs typeface="Calibri" pitchFamily="34" charset="0"/>
                        </a:rPr>
                        <a:t> Ligases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The </a:t>
                      </a:r>
                      <a:r>
                        <a:rPr lang="en-US" sz="1400" dirty="0" err="1">
                          <a:latin typeface="Calibri" pitchFamily="34" charset="0"/>
                          <a:cs typeface="Calibri" pitchFamily="34" charset="0"/>
                        </a:rPr>
                        <a:t>Ligases</a:t>
                      </a:r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 enzymes are known to charge the catalysis of a ligation process.</a:t>
                      </a:r>
                    </a:p>
                  </a:txBody>
                  <a:tcPr marL="21147" marR="21147" marT="15379" marB="1537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209550"/>
            <a:ext cx="5410200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Following are the enzymes classifications in detail: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13335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Google Shape;69;p15"/>
          <p:cNvPicPr/>
          <p:nvPr/>
        </p:nvPicPr>
        <p:blipFill>
          <a:blip r:embed="rId2"/>
          <a:stretch/>
        </p:blipFill>
        <p:spPr>
          <a:xfrm>
            <a:off x="8001000" y="438150"/>
            <a:ext cx="924120" cy="924120"/>
          </a:xfrm>
          <a:prstGeom prst="rect">
            <a:avLst/>
          </a:prstGeom>
          <a:ln>
            <a:noFill/>
          </a:ln>
        </p:spPr>
      </p:pic>
      <p:pic>
        <p:nvPicPr>
          <p:cNvPr id="8193" name="Picture 1" descr="C:\Users\A\Desktop\enzymes-1-16-7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38150"/>
            <a:ext cx="51816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8575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Oxidoreductases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These catalyze oxidation and reduction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reactions,e.g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pyruvate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dehydrogenase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which catalyzes the oxidation of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pyruvate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to acetyl coenzyme A.</a:t>
            </a: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S reduced + S’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oxidised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               S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oxidised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+ S’ reduced.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Transferases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These catalyze the transfer of a chemical group from one compound to another.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An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example is a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transaminase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which transfers an amino group from one molecule to another.</a:t>
            </a:r>
          </a:p>
          <a:p>
            <a:pPr algn="just"/>
            <a:r>
              <a:rPr lang="en-US" sz="1400" dirty="0" smtClean="0"/>
              <a:t>S - G + S’            S + S’ - G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Hydrolases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They catalyze the hydrolysis of a bond. For example, the enzyme pepsin hydrolyzes peptide bonds in proteins.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Enzymes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catalysing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hydrolysis of ester, ether, peptide,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glycosidic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C-C, C-halide or P-N bonds.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Lyases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These catalyze the breakage of bonds without catalysis, e.g.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aldolase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(an enzyme in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glycolysis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 catalyzes the splitting of fructose-1, 6-bisphosphate to glyceraldehyde-3-phosphate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dihydroxyacetone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phosphate. 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    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219880" y="20955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.</a:t>
            </a: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  </a:t>
            </a:r>
            <a:endParaRPr kumimoji="0" lang="en-US" sz="13300" b="0" i="0" u="none" strike="noStrike" cap="none" normalizeH="0" baseline="0" smtClean="0">
              <a:ln>
                <a:noFill/>
              </a:ln>
              <a:solidFill>
                <a:srgbClr val="333333"/>
              </a:solidFill>
              <a:effectLst/>
              <a:latin typeface="Roboto"/>
              <a:cs typeface="Arial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57400" y="112395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219075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077200" y="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28600" y="448092"/>
            <a:ext cx="86868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Isomerases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They catalyze the formation of an isomer of a compound.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Example: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phosphoglucomutase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catalyzes the conversion of glucose-1-phosphate to glucose-6-phosphate (transfer of a phosphate group from one position to another in the same compound) in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glycogenolysis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(conversion of glycogen to glucose for quick release of energy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Ligases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Ligases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catalyze the joining of two molecules. For example, DNA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ligase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catalyzes the joining of two fragments of DNA by forming a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phosphodiester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bond.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/>
          <p:nvPr/>
        </p:nvPicPr>
        <p:blipFill>
          <a:blip r:embed="rId2"/>
          <a:stretch/>
        </p:blipFill>
        <p:spPr>
          <a:xfrm>
            <a:off x="8219880" y="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2400" y="209550"/>
            <a:ext cx="861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69" name="Picture 1" descr="C:\Users\A\Desktop\types-of-enzymes_med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300" y="557212"/>
            <a:ext cx="7391400" cy="402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6195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Cofactors</a:t>
            </a: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Enzymes are composed of one or several polypeptide chains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However, there are a number of cases in which non-protein constituents called cofactors are bound to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enzyme to make the enzyme catalytically active.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In these instances, the protein portion of the enzymes is called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apoenzyme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An enzyme without a cofactor is called an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apoenzyme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An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apoenzyme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and its cofactor together constitute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holoenzyme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Three kinds of cofactors may be identified: prosthetic groups, co-enzymes and metal ions.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Prosthetic groups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are organic compounds and are distinguished from other cofactors in that they are tightly bound to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apoenzyme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 example, in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peroxidase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catalase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, which catalyze the breakdown of hydrogen peroxide to water and oxygen,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haem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is the prosthetic group and it is a part of the active site of the enzyme.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Google Shape;69;p15"/>
          <p:cNvPicPr/>
          <p:nvPr/>
        </p:nvPicPr>
        <p:blipFill>
          <a:blip r:embed="rId2"/>
          <a:stretch/>
        </p:blipFill>
        <p:spPr>
          <a:xfrm>
            <a:off x="8219880" y="0"/>
            <a:ext cx="924120" cy="92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69;p15"/>
          <p:cNvPicPr/>
          <p:nvPr/>
        </p:nvPicPr>
        <p:blipFill>
          <a:blip r:embed="rId2"/>
          <a:stretch/>
        </p:blipFill>
        <p:spPr>
          <a:xfrm>
            <a:off x="8077200" y="285750"/>
            <a:ext cx="924120" cy="924120"/>
          </a:xfrm>
          <a:prstGeom prst="rect">
            <a:avLst/>
          </a:prstGeom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685800" y="514350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Co-enzymes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are also organic compounds but their association with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apoenzyme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is only transient, usually occurring during the course of catalysis.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Furthermore, co-enzymes serve as co-factors in a number of different enzyme catalyzed reactions. </a:t>
            </a:r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essential chemical components of many coenzymes are vitamins, e.g., coenzyme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nicotinamide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adenine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dinucleotide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(NAD) and NADP contain the vitamin niacin.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A number of enzymes require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metal ions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for their activity which form coordination bonds with side chains at the active site and at the same time form one or more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cordination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bonds with the substrate, e.g., zinc is a cofactor for the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proteolytic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 enzyme </a:t>
            </a:r>
            <a:r>
              <a:rPr lang="en-US" sz="1400" dirty="0" err="1" smtClean="0">
                <a:latin typeface="Calibri" pitchFamily="34" charset="0"/>
                <a:cs typeface="Calibri" pitchFamily="34" charset="0"/>
              </a:rPr>
              <a:t>carboxypeptidase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1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Catalytic activity is lost when the co-factor is removed from the enzyme which testifies that they play a crucial role in the catalytic activity of the enzyme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</TotalTime>
  <Words>783</Words>
  <Application>LibreOffice/5.1.2.2$Windows_X86_64 LibreOffice_project/d3bf12ecb743fc0d20e0be0c58ca359301eb705f</Application>
  <PresentationFormat>On-screen Show (16:9)</PresentationFormat>
  <Paragraphs>138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</cp:lastModifiedBy>
  <cp:revision>323</cp:revision>
  <dcterms:modified xsi:type="dcterms:W3CDTF">2020-08-15T12:36:24Z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