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000000"/>
          </p15:clr>
        </p15:guide>
        <p15:guide id="2" pos="2880">
          <p15:clr>
            <a:srgbClr val="000000"/>
          </p15:clr>
        </p15:guide>
      </p15:sldGuideLst>
    </p:ext>
    <p:ext uri="http://customooxmlschemas.google.com/">
      <go:slidesCustomData xmlns:go="http://customooxmlschemas.google.com/" r:id="rId15" roundtripDataSignature="AMtx7mgN1q0izoSVkPLZoZijqPIH6faN3w=="/>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2" nam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15" Type="http://customschemas.google.com/relationships/presentationmetadata" Target="metadata"/><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0-06-17T16:36:04.724">
    <p:pos x="6118" y="0"/>
    <p:text>1. The logo in the centre looks bad. take it to TOP-LEFT
2. Where in ODM E Group Logo, here? 
3. What about, Closing Slide? 
Similar changes, pending in Kids World PPT as well +amanrouniyar@odmegroup.org
_Assigned to you_
-Swoyan Satyendu</p:text>
    <p:extLst>
      <p:ext uri="{C676402C-5697-4E1C-873F-D02D1690AC5C}">
        <p15:threadingInfo timeZoneBias="0"/>
      </p:ext>
      <p:ext uri="http://customooxmlschemas.google.com/">
        <go:slidesCustomData xmlns:go="http://customooxmlschemas.google.com/" commentPostId="AAAANlDX2G4"/>
      </p:ext>
    </p:extLst>
  </p:cm>
  <p:cm authorId="0" idx="2" dt="2020-06-17T16:36:04.720">
    <p:pos x="6118" y="0"/>
    <p:text>+amanrouniyar@odmegroup.org How come the website here is ODM Egroup and not ODM PS?
_Assigned to you_
-Swoyan Satyendu</p:text>
    <p:extLst>
      <p:ext uri="{C676402C-5697-4E1C-873F-D02D1690AC5C}">
        <p15:threadingInfo timeZoneBias="0"/>
      </p:ext>
      <p:ext uri="http://customooxmlschemas.google.com/">
        <go:slidesCustomData xmlns:go="http://customooxmlschemas.google.com/" commentPostId="AAAANlDX2G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8" name="Shape 8"/>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38" name="Shape 38"/>
        <p:cNvGrpSpPr/>
        <p:nvPr/>
      </p:nvGrpSpPr>
      <p:grpSpPr>
        <a:xfrm>
          <a:off x="0" y="0"/>
          <a:ext cx="0" cy="0"/>
          <a:chOff x="0" y="0"/>
          <a:chExt cx="0" cy="0"/>
        </a:xfrm>
      </p:grpSpPr>
      <p:sp>
        <p:nvSpPr>
          <p:cNvPr id="39" name="Google Shape;39;p19"/>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9"/>
          <p:cNvSpPr txBox="1"/>
          <p:nvPr>
            <p:ph idx="1" type="body"/>
          </p:nvPr>
        </p:nvSpPr>
        <p:spPr>
          <a:xfrm>
            <a:off x="457200" y="1203480"/>
            <a:ext cx="822924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41" name="Google Shape;41;p19"/>
          <p:cNvSpPr txBox="1"/>
          <p:nvPr>
            <p:ph idx="2" type="body"/>
          </p:nvPr>
        </p:nvSpPr>
        <p:spPr>
          <a:xfrm>
            <a:off x="457200" y="2761920"/>
            <a:ext cx="822924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42" name="Shape 42"/>
        <p:cNvGrpSpPr/>
        <p:nvPr/>
      </p:nvGrpSpPr>
      <p:grpSpPr>
        <a:xfrm>
          <a:off x="0" y="0"/>
          <a:ext cx="0" cy="0"/>
          <a:chOff x="0" y="0"/>
          <a:chExt cx="0" cy="0"/>
        </a:xfrm>
      </p:grpSpPr>
      <p:sp>
        <p:nvSpPr>
          <p:cNvPr id="43" name="Google Shape;43;p20"/>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20"/>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45" name="Google Shape;45;p20"/>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46" name="Google Shape;46;p20"/>
          <p:cNvSpPr txBox="1"/>
          <p:nvPr>
            <p:ph idx="3" type="body"/>
          </p:nvPr>
        </p:nvSpPr>
        <p:spPr>
          <a:xfrm>
            <a:off x="4674240" y="2761920"/>
            <a:ext cx="401580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47" name="Google Shape;47;p20"/>
          <p:cNvSpPr txBox="1"/>
          <p:nvPr>
            <p:ph idx="4" type="body"/>
          </p:nvPr>
        </p:nvSpPr>
        <p:spPr>
          <a:xfrm>
            <a:off x="457200" y="2761920"/>
            <a:ext cx="401580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48" name="Shape 48"/>
        <p:cNvGrpSpPr/>
        <p:nvPr/>
      </p:nvGrpSpPr>
      <p:grpSpPr>
        <a:xfrm>
          <a:off x="0" y="0"/>
          <a:ext cx="0" cy="0"/>
          <a:chOff x="0" y="0"/>
          <a:chExt cx="0" cy="0"/>
        </a:xfrm>
      </p:grpSpPr>
      <p:sp>
        <p:nvSpPr>
          <p:cNvPr id="49" name="Google Shape;49;p21"/>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21"/>
          <p:cNvSpPr txBox="1"/>
          <p:nvPr>
            <p:ph idx="1" type="body"/>
          </p:nvPr>
        </p:nvSpPr>
        <p:spPr>
          <a:xfrm>
            <a:off x="457200" y="1203480"/>
            <a:ext cx="8229240" cy="298296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51" name="Google Shape;51;p21"/>
          <p:cNvSpPr txBox="1"/>
          <p:nvPr>
            <p:ph idx="2" type="body"/>
          </p:nvPr>
        </p:nvSpPr>
        <p:spPr>
          <a:xfrm>
            <a:off x="457200" y="1203480"/>
            <a:ext cx="8229240" cy="298296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pic>
        <p:nvPicPr>
          <p:cNvPr id="52" name="Google Shape;52;p21"/>
          <p:cNvPicPr preferRelativeResize="0"/>
          <p:nvPr/>
        </p:nvPicPr>
        <p:blipFill rotWithShape="1">
          <a:blip r:embed="rId2">
            <a:alphaModFix/>
          </a:blip>
          <a:srcRect b="0" l="0" r="0" t="0"/>
          <a:stretch/>
        </p:blipFill>
        <p:spPr>
          <a:xfrm>
            <a:off x="2702160" y="1203480"/>
            <a:ext cx="3738600" cy="2982960"/>
          </a:xfrm>
          <a:prstGeom prst="rect">
            <a:avLst/>
          </a:prstGeom>
          <a:noFill/>
          <a:ln>
            <a:noFill/>
          </a:ln>
        </p:spPr>
      </p:pic>
      <p:pic>
        <p:nvPicPr>
          <p:cNvPr id="53" name="Google Shape;53;p21"/>
          <p:cNvPicPr preferRelativeResize="0"/>
          <p:nvPr/>
        </p:nvPicPr>
        <p:blipFill rotWithShape="1">
          <a:blip r:embed="rId2">
            <a:alphaModFix/>
          </a:blip>
          <a:srcRect b="0" l="0" r="0" t="0"/>
          <a:stretch/>
        </p:blipFill>
        <p:spPr>
          <a:xfrm>
            <a:off x="2702160" y="1203480"/>
            <a:ext cx="3738600" cy="298296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9" name="Shape 9"/>
        <p:cNvGrpSpPr/>
        <p:nvPr/>
      </p:nvGrpSpPr>
      <p:grpSpPr>
        <a:xfrm>
          <a:off x="0" y="0"/>
          <a:ext cx="0" cy="0"/>
          <a:chOff x="0" y="0"/>
          <a:chExt cx="0" cy="0"/>
        </a:xfrm>
      </p:grpSpPr>
      <p:sp>
        <p:nvSpPr>
          <p:cNvPr id="10" name="Google Shape;10;p11"/>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 name="Google Shape;11;p11"/>
          <p:cNvSpPr txBox="1"/>
          <p:nvPr>
            <p:ph idx="1" type="subTitle"/>
          </p:nvPr>
        </p:nvSpPr>
        <p:spPr>
          <a:xfrm>
            <a:off x="457200" y="1203480"/>
            <a:ext cx="8229240" cy="298296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2" name="Shape 12"/>
        <p:cNvGrpSpPr/>
        <p:nvPr/>
      </p:nvGrpSpPr>
      <p:grpSpPr>
        <a:xfrm>
          <a:off x="0" y="0"/>
          <a:ext cx="0" cy="0"/>
          <a:chOff x="0" y="0"/>
          <a:chExt cx="0" cy="0"/>
        </a:xfrm>
      </p:grpSpPr>
      <p:sp>
        <p:nvSpPr>
          <p:cNvPr id="13" name="Google Shape;13;p12"/>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12"/>
          <p:cNvSpPr txBox="1"/>
          <p:nvPr>
            <p:ph idx="1" type="body"/>
          </p:nvPr>
        </p:nvSpPr>
        <p:spPr>
          <a:xfrm>
            <a:off x="457200" y="1203480"/>
            <a:ext cx="8229240" cy="298296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5" name="Shape 15"/>
        <p:cNvGrpSpPr/>
        <p:nvPr/>
      </p:nvGrpSpPr>
      <p:grpSpPr>
        <a:xfrm>
          <a:off x="0" y="0"/>
          <a:ext cx="0" cy="0"/>
          <a:chOff x="0" y="0"/>
          <a:chExt cx="0" cy="0"/>
        </a:xfrm>
      </p:grpSpPr>
      <p:sp>
        <p:nvSpPr>
          <p:cNvPr id="16" name="Google Shape;16;p13"/>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3"/>
          <p:cNvSpPr txBox="1"/>
          <p:nvPr>
            <p:ph idx="1" type="body"/>
          </p:nvPr>
        </p:nvSpPr>
        <p:spPr>
          <a:xfrm>
            <a:off x="457200" y="1203480"/>
            <a:ext cx="4015800" cy="298296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18" name="Google Shape;18;p13"/>
          <p:cNvSpPr txBox="1"/>
          <p:nvPr>
            <p:ph idx="2" type="body"/>
          </p:nvPr>
        </p:nvSpPr>
        <p:spPr>
          <a:xfrm>
            <a:off x="4674240" y="1203480"/>
            <a:ext cx="4015800" cy="298296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9" name="Shape 19"/>
        <p:cNvGrpSpPr/>
        <p:nvPr/>
      </p:nvGrpSpPr>
      <p:grpSpPr>
        <a:xfrm>
          <a:off x="0" y="0"/>
          <a:ext cx="0" cy="0"/>
          <a:chOff x="0" y="0"/>
          <a:chExt cx="0" cy="0"/>
        </a:xfrm>
      </p:grpSpPr>
      <p:sp>
        <p:nvSpPr>
          <p:cNvPr id="20" name="Google Shape;20;p14"/>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21" name="Shape 21"/>
        <p:cNvGrpSpPr/>
        <p:nvPr/>
      </p:nvGrpSpPr>
      <p:grpSpPr>
        <a:xfrm>
          <a:off x="0" y="0"/>
          <a:ext cx="0" cy="0"/>
          <a:chOff x="0" y="0"/>
          <a:chExt cx="0" cy="0"/>
        </a:xfrm>
      </p:grpSpPr>
      <p:sp>
        <p:nvSpPr>
          <p:cNvPr id="22" name="Google Shape;22;p15"/>
          <p:cNvSpPr txBox="1"/>
          <p:nvPr>
            <p:ph idx="1" type="subTitle"/>
          </p:nvPr>
        </p:nvSpPr>
        <p:spPr>
          <a:xfrm>
            <a:off x="457200" y="205200"/>
            <a:ext cx="8229240" cy="398124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23" name="Shape 23"/>
        <p:cNvGrpSpPr/>
        <p:nvPr/>
      </p:nvGrpSpPr>
      <p:grpSpPr>
        <a:xfrm>
          <a:off x="0" y="0"/>
          <a:ext cx="0" cy="0"/>
          <a:chOff x="0" y="0"/>
          <a:chExt cx="0" cy="0"/>
        </a:xfrm>
      </p:grpSpPr>
      <p:sp>
        <p:nvSpPr>
          <p:cNvPr id="24" name="Google Shape;24;p16"/>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6"/>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26" name="Google Shape;26;p16"/>
          <p:cNvSpPr txBox="1"/>
          <p:nvPr>
            <p:ph idx="2" type="body"/>
          </p:nvPr>
        </p:nvSpPr>
        <p:spPr>
          <a:xfrm>
            <a:off x="457200" y="2761920"/>
            <a:ext cx="401580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27" name="Google Shape;27;p16"/>
          <p:cNvSpPr txBox="1"/>
          <p:nvPr>
            <p:ph idx="3" type="body"/>
          </p:nvPr>
        </p:nvSpPr>
        <p:spPr>
          <a:xfrm>
            <a:off x="4674240" y="1203480"/>
            <a:ext cx="4015800" cy="298296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28" name="Shape 28"/>
        <p:cNvGrpSpPr/>
        <p:nvPr/>
      </p:nvGrpSpPr>
      <p:grpSpPr>
        <a:xfrm>
          <a:off x="0" y="0"/>
          <a:ext cx="0" cy="0"/>
          <a:chOff x="0" y="0"/>
          <a:chExt cx="0" cy="0"/>
        </a:xfrm>
      </p:grpSpPr>
      <p:sp>
        <p:nvSpPr>
          <p:cNvPr id="29" name="Google Shape;29;p17"/>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17"/>
          <p:cNvSpPr txBox="1"/>
          <p:nvPr>
            <p:ph idx="1" type="body"/>
          </p:nvPr>
        </p:nvSpPr>
        <p:spPr>
          <a:xfrm>
            <a:off x="457200" y="1203480"/>
            <a:ext cx="4015800" cy="298296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31" name="Google Shape;31;p17"/>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32" name="Google Shape;32;p17"/>
          <p:cNvSpPr txBox="1"/>
          <p:nvPr>
            <p:ph idx="3" type="body"/>
          </p:nvPr>
        </p:nvSpPr>
        <p:spPr>
          <a:xfrm>
            <a:off x="4674240" y="2761920"/>
            <a:ext cx="401580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33" name="Shape 33"/>
        <p:cNvGrpSpPr/>
        <p:nvPr/>
      </p:nvGrpSpPr>
      <p:grpSpPr>
        <a:xfrm>
          <a:off x="0" y="0"/>
          <a:ext cx="0" cy="0"/>
          <a:chOff x="0" y="0"/>
          <a:chExt cx="0" cy="0"/>
        </a:xfrm>
      </p:grpSpPr>
      <p:sp>
        <p:nvSpPr>
          <p:cNvPr id="34" name="Google Shape;34;p18"/>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8"/>
          <p:cNvSpPr txBox="1"/>
          <p:nvPr>
            <p:ph idx="1" type="body"/>
          </p:nvPr>
        </p:nvSpPr>
        <p:spPr>
          <a:xfrm>
            <a:off x="457200" y="1203480"/>
            <a:ext cx="401580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36" name="Google Shape;36;p18"/>
          <p:cNvSpPr txBox="1"/>
          <p:nvPr>
            <p:ph idx="2" type="body"/>
          </p:nvPr>
        </p:nvSpPr>
        <p:spPr>
          <a:xfrm>
            <a:off x="4674240" y="1203480"/>
            <a:ext cx="401580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
        <p:nvSpPr>
          <p:cNvPr id="37" name="Google Shape;37;p18"/>
          <p:cNvSpPr txBox="1"/>
          <p:nvPr>
            <p:ph idx="3" type="body"/>
          </p:nvPr>
        </p:nvSpPr>
        <p:spPr>
          <a:xfrm>
            <a:off x="457200" y="2761920"/>
            <a:ext cx="8229240" cy="142272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a:lvl1pPr>
            <a:lvl2pPr indent="-228600" lvl="1" marL="914400">
              <a:spcBef>
                <a:spcPts val="0"/>
              </a:spcBef>
              <a:spcAft>
                <a:spcPts val="0"/>
              </a:spcAft>
              <a:buSzPts val="1400"/>
              <a:buNone/>
              <a:defRPr/>
            </a:lvl2pPr>
            <a:lvl3pPr indent="-228600" lvl="2" marL="1371600">
              <a:spcBef>
                <a:spcPts val="0"/>
              </a:spcBef>
              <a:spcAft>
                <a:spcPts val="0"/>
              </a:spcAft>
              <a:buSzPts val="1400"/>
              <a:buNone/>
              <a:defRPr/>
            </a:lvl3pPr>
            <a:lvl4pPr indent="-228600" lvl="3" marL="1828800">
              <a:spcBef>
                <a:spcPts val="0"/>
              </a:spcBef>
              <a:spcAft>
                <a:spcPts val="0"/>
              </a:spcAft>
              <a:buSzPts val="1400"/>
              <a:buNone/>
              <a:defRPr/>
            </a:lvl4pPr>
            <a:lvl5pPr indent="-228600" lvl="4" marL="2286000">
              <a:spcBef>
                <a:spcPts val="0"/>
              </a:spcBef>
              <a:spcAft>
                <a:spcPts val="0"/>
              </a:spcAft>
              <a:buSzPts val="1400"/>
              <a:buNone/>
              <a:defRPr/>
            </a:lvl5pPr>
            <a:lvl6pPr indent="-228600" lvl="5" marL="2743200">
              <a:spcBef>
                <a:spcPts val="0"/>
              </a:spcBef>
              <a:spcAft>
                <a:spcPts val="0"/>
              </a:spcAft>
              <a:buSzPts val="1400"/>
              <a:buNone/>
              <a:defRPr/>
            </a:lvl6pPr>
            <a:lvl7pPr indent="-228600" lvl="6" marL="3200400">
              <a:spcBef>
                <a:spcPts val="0"/>
              </a:spcBef>
              <a:spcAft>
                <a:spcPts val="0"/>
              </a:spcAft>
              <a:buSzPts val="1400"/>
              <a:buNone/>
              <a:defRPr/>
            </a:lvl7pPr>
            <a:lvl8pPr indent="-228600" lvl="7" marL="3657600">
              <a:spcBef>
                <a:spcPts val="0"/>
              </a:spcBef>
              <a:spcAft>
                <a:spcPts val="0"/>
              </a:spcAft>
              <a:buSzPts val="1400"/>
              <a:buNone/>
              <a:defRPr/>
            </a:lvl8pPr>
            <a:lvl9pPr indent="-228600" lvl="8" marL="4114800">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457200" y="205200"/>
            <a:ext cx="8229240" cy="858600"/>
          </a:xfrm>
          <a:prstGeom prst="rect">
            <a:avLst/>
          </a:prstGeom>
          <a:noFill/>
          <a:ln>
            <a:noFill/>
          </a:ln>
        </p:spPr>
        <p:txBody>
          <a:bodyPr anchorCtr="0" anchor="ctr" bIns="0" lIns="0" spcFirstLastPara="1" rIns="0" wrap="square" tIns="0">
            <a:noAutofit/>
          </a:bodyPr>
          <a:lstStyle>
            <a:lvl1pPr lvl="0">
              <a:spcBef>
                <a:spcPts val="0"/>
              </a:spcBef>
              <a:spcAft>
                <a:spcPts val="0"/>
              </a:spcAft>
              <a:buSzPts val="1400"/>
              <a:buNone/>
              <a:defRPr sz="1800"/>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9"/>
          <p:cNvSpPr txBox="1"/>
          <p:nvPr>
            <p:ph idx="1" type="body"/>
          </p:nvPr>
        </p:nvSpPr>
        <p:spPr>
          <a:xfrm>
            <a:off x="457200" y="1203480"/>
            <a:ext cx="8229240" cy="2982960"/>
          </a:xfrm>
          <a:prstGeom prst="rect">
            <a:avLst/>
          </a:prstGeom>
          <a:noFill/>
          <a:ln>
            <a:noFill/>
          </a:ln>
        </p:spPr>
        <p:txBody>
          <a:bodyPr anchorCtr="0" anchor="t" bIns="0" lIns="0" spcFirstLastPara="1" rIns="0" wrap="square" tIns="0">
            <a:noAutofit/>
          </a:bodyPr>
          <a:lstStyle>
            <a:lvl1pPr indent="-228600" lvl="0" marL="457200">
              <a:spcBef>
                <a:spcPts val="0"/>
              </a:spcBef>
              <a:spcAft>
                <a:spcPts val="0"/>
              </a:spcAft>
              <a:buSzPts val="1400"/>
              <a:buNone/>
              <a:defRPr sz="1800"/>
            </a:lvl1pPr>
            <a:lvl2pPr indent="-228600" lvl="1" marL="914400">
              <a:spcBef>
                <a:spcPts val="0"/>
              </a:spcBef>
              <a:spcAft>
                <a:spcPts val="0"/>
              </a:spcAft>
              <a:buSzPts val="1400"/>
              <a:buNone/>
              <a:defRPr sz="1800"/>
            </a:lvl2pPr>
            <a:lvl3pPr indent="-228600" lvl="2" marL="1371600">
              <a:spcBef>
                <a:spcPts val="0"/>
              </a:spcBef>
              <a:spcAft>
                <a:spcPts val="0"/>
              </a:spcAft>
              <a:buSzPts val="1400"/>
              <a:buNone/>
              <a:defRPr sz="1800"/>
            </a:lvl3pPr>
            <a:lvl4pPr indent="-228600" lvl="3" marL="1828800">
              <a:spcBef>
                <a:spcPts val="0"/>
              </a:spcBef>
              <a:spcAft>
                <a:spcPts val="0"/>
              </a:spcAft>
              <a:buSzPts val="1400"/>
              <a:buNone/>
              <a:defRPr sz="1800"/>
            </a:lvl4pPr>
            <a:lvl5pPr indent="-228600" lvl="4" marL="2286000">
              <a:spcBef>
                <a:spcPts val="0"/>
              </a:spcBef>
              <a:spcAft>
                <a:spcPts val="0"/>
              </a:spcAft>
              <a:buSzPts val="1400"/>
              <a:buNone/>
              <a:defRPr sz="1800"/>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1.jpg"/><Relationship Id="rId5"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jpg"/><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5.jp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5.jpg"/><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5.jpg"/><Relationship Id="rId4" Type="http://schemas.openxmlformats.org/officeDocument/2006/relationships/image" Target="../media/image9.jpg"/><Relationship Id="rId5" Type="http://schemas.openxmlformats.org/officeDocument/2006/relationships/image" Target="../media/image4.png"/><Relationship Id="rId6"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pic>
        <p:nvPicPr>
          <p:cNvPr id="58" name="Google Shape;58;p1"/>
          <p:cNvPicPr preferRelativeResize="0"/>
          <p:nvPr/>
        </p:nvPicPr>
        <p:blipFill rotWithShape="1">
          <a:blip r:embed="rId4">
            <a:alphaModFix/>
          </a:blip>
          <a:srcRect b="0" l="0" r="0" t="0"/>
          <a:stretch/>
        </p:blipFill>
        <p:spPr>
          <a:xfrm>
            <a:off x="0" y="3777480"/>
            <a:ext cx="9142560" cy="1364400"/>
          </a:xfrm>
          <a:prstGeom prst="rect">
            <a:avLst/>
          </a:prstGeom>
          <a:noFill/>
          <a:ln>
            <a:noFill/>
          </a:ln>
        </p:spPr>
      </p:pic>
      <p:pic>
        <p:nvPicPr>
          <p:cNvPr id="59" name="Google Shape;59;p1"/>
          <p:cNvPicPr preferRelativeResize="0"/>
          <p:nvPr/>
        </p:nvPicPr>
        <p:blipFill rotWithShape="1">
          <a:blip r:embed="rId5">
            <a:alphaModFix/>
          </a:blip>
          <a:srcRect b="0" l="0" r="0" t="0"/>
          <a:stretch/>
        </p:blipFill>
        <p:spPr>
          <a:xfrm>
            <a:off x="7904880" y="105840"/>
            <a:ext cx="1168920" cy="1168920"/>
          </a:xfrm>
          <a:prstGeom prst="rect">
            <a:avLst/>
          </a:prstGeom>
          <a:noFill/>
          <a:ln>
            <a:noFill/>
          </a:ln>
        </p:spPr>
      </p:pic>
      <p:sp>
        <p:nvSpPr>
          <p:cNvPr id="60" name="Google Shape;60;p1"/>
          <p:cNvSpPr/>
          <p:nvPr/>
        </p:nvSpPr>
        <p:spPr>
          <a:xfrm>
            <a:off x="254050" y="1200150"/>
            <a:ext cx="8761800" cy="1905000"/>
          </a:xfrm>
          <a:prstGeom prst="rect">
            <a:avLst/>
          </a:prstGeom>
          <a:noFill/>
          <a:ln>
            <a:noFill/>
          </a:ln>
        </p:spPr>
        <p:txBody>
          <a:bodyPr anchorCtr="0" anchor="t" bIns="91425" lIns="90000" spcFirstLastPara="1" rIns="90000" wrap="square" tIns="91425">
            <a:noAutofit/>
          </a:bodyPr>
          <a:lstStyle/>
          <a:p>
            <a:pPr indent="0" lvl="0" marL="0" marR="0" rtl="0" algn="ctr">
              <a:lnSpc>
                <a:spcPct val="100000"/>
              </a:lnSpc>
              <a:spcBef>
                <a:spcPts val="0"/>
              </a:spcBef>
              <a:spcAft>
                <a:spcPts val="0"/>
              </a:spcAft>
              <a:buNone/>
            </a:pPr>
            <a:r>
              <a:rPr b="1" i="0" lang="en-US" sz="3000" u="none" cap="none" strike="noStrike">
                <a:solidFill>
                  <a:srgbClr val="FF0000"/>
                </a:solidFill>
                <a:latin typeface="Arial"/>
                <a:ea typeface="Arial"/>
                <a:cs typeface="Arial"/>
                <a:sym typeface="Arial"/>
              </a:rPr>
              <a:t>BIOMOLECULES</a:t>
            </a:r>
            <a:endParaRPr/>
          </a:p>
          <a:p>
            <a:pPr indent="0" lvl="0" marL="0" marR="0" rtl="0" algn="ctr">
              <a:lnSpc>
                <a:spcPct val="100000"/>
              </a:lnSpc>
              <a:spcBef>
                <a:spcPts val="0"/>
              </a:spcBef>
              <a:spcAft>
                <a:spcPts val="0"/>
              </a:spcAft>
              <a:buNone/>
            </a:pPr>
            <a:r>
              <a:rPr b="1" i="0" lang="en-US" sz="2500" u="none" cap="none" strike="noStrike">
                <a:solidFill>
                  <a:schemeClr val="dk1"/>
                </a:solidFill>
                <a:latin typeface="Arial"/>
                <a:ea typeface="Arial"/>
                <a:cs typeface="Arial"/>
                <a:sym typeface="Arial"/>
              </a:rPr>
              <a:t>AMINOACIDS</a:t>
            </a:r>
            <a:r>
              <a:rPr b="1" i="0" lang="en-US" sz="3000" u="none" cap="none" strike="noStrike">
                <a:solidFill>
                  <a:srgbClr val="FF0000"/>
                </a:solidFill>
                <a:latin typeface="Arial"/>
                <a:ea typeface="Arial"/>
                <a:cs typeface="Arial"/>
                <a:sym typeface="Arial"/>
              </a:rPr>
              <a:t> </a:t>
            </a:r>
            <a:endParaRPr b="0" i="0" sz="1800" u="none" cap="none" strike="noStrike">
              <a:solidFill>
                <a:srgbClr val="000000"/>
              </a:solidFill>
              <a:latin typeface="Arial"/>
              <a:ea typeface="Arial"/>
              <a:cs typeface="Arial"/>
              <a:sym typeface="Arial"/>
            </a:endParaRPr>
          </a:p>
        </p:txBody>
      </p:sp>
      <p:sp>
        <p:nvSpPr>
          <p:cNvPr id="61" name="Google Shape;61;p1"/>
          <p:cNvSpPr/>
          <p:nvPr/>
        </p:nvSpPr>
        <p:spPr>
          <a:xfrm>
            <a:off x="2148840" y="2232000"/>
            <a:ext cx="4762440" cy="965520"/>
          </a:xfrm>
          <a:prstGeom prst="rect">
            <a:avLst/>
          </a:prstGeom>
          <a:noFill/>
          <a:ln>
            <a:noFill/>
          </a:ln>
        </p:spPr>
        <p:txBody>
          <a:bodyPr anchorCtr="0" anchor="t" bIns="91425" lIns="90000" spcFirstLastPara="1" rIns="90000" wrap="square" tIns="91425">
            <a:noAutofit/>
          </a:bodyPr>
          <a:lstStyle/>
          <a:p>
            <a:pPr indent="0" lvl="0" marL="0" marR="0" rtl="0" algn="l">
              <a:lnSpc>
                <a:spcPct val="100000"/>
              </a:lnSpc>
              <a:spcBef>
                <a:spcPts val="0"/>
              </a:spcBef>
              <a:spcAft>
                <a:spcPts val="0"/>
              </a:spcAft>
              <a:buNone/>
            </a:pPr>
            <a:r>
              <a:rPr b="1" i="0" lang="en-US" sz="1400" u="none" cap="none" strike="noStrike">
                <a:solidFill>
                  <a:srgbClr val="000000"/>
                </a:solidFill>
                <a:latin typeface="Arial"/>
                <a:ea typeface="Arial"/>
                <a:cs typeface="Arial"/>
                <a:sym typeface="Arial"/>
              </a:rPr>
              <a:t>SUBJECT : (BIOLOGY)</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en-US" sz="1400" u="none" cap="none" strike="noStrike">
                <a:solidFill>
                  <a:srgbClr val="000000"/>
                </a:solidFill>
                <a:latin typeface="Arial"/>
                <a:ea typeface="Arial"/>
                <a:cs typeface="Arial"/>
                <a:sym typeface="Arial"/>
              </a:rPr>
              <a:t>CHAPTER NUMBER: 9</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1" i="0" lang="en-US" sz="1400" u="none" cap="none" strike="noStrike">
                <a:solidFill>
                  <a:srgbClr val="000000"/>
                </a:solidFill>
                <a:latin typeface="Arial"/>
                <a:ea typeface="Arial"/>
                <a:cs typeface="Arial"/>
                <a:sym typeface="Arial"/>
              </a:rPr>
              <a:t>CHAPTER NAME : BIOMOLECULES</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pic>
        <p:nvPicPr>
          <p:cNvPr id="66" name="Google Shape;66;p2"/>
          <p:cNvPicPr preferRelativeResize="0"/>
          <p:nvPr/>
        </p:nvPicPr>
        <p:blipFill rotWithShape="1">
          <a:blip r:embed="rId3">
            <a:alphaModFix/>
          </a:blip>
          <a:srcRect b="0" l="0" r="0" t="0"/>
          <a:stretch/>
        </p:blipFill>
        <p:spPr>
          <a:xfrm>
            <a:off x="7924800" y="133350"/>
            <a:ext cx="924120" cy="924120"/>
          </a:xfrm>
          <a:prstGeom prst="rect">
            <a:avLst/>
          </a:prstGeom>
          <a:noFill/>
          <a:ln>
            <a:noFill/>
          </a:ln>
        </p:spPr>
      </p:pic>
      <p:sp>
        <p:nvSpPr>
          <p:cNvPr id="67" name="Google Shape;67;p2"/>
          <p:cNvSpPr txBox="1"/>
          <p:nvPr/>
        </p:nvSpPr>
        <p:spPr>
          <a:xfrm>
            <a:off x="304800" y="742950"/>
            <a:ext cx="8610600" cy="473975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200" u="none" cap="none" strike="noStrike">
                <a:solidFill>
                  <a:srgbClr val="FF0000"/>
                </a:solidFill>
                <a:latin typeface="Arial"/>
                <a:ea typeface="Arial"/>
                <a:cs typeface="Arial"/>
                <a:sym typeface="Arial"/>
              </a:rPr>
              <a:t>AMINOACIDS</a:t>
            </a:r>
            <a:endParaRPr/>
          </a:p>
          <a:p>
            <a:pPr indent="0" lvl="0" marL="0" marR="0" rtl="0" algn="l">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rPr b="1" lang="en-US" sz="1400">
                <a:solidFill>
                  <a:schemeClr val="dk1"/>
                </a:solidFill>
                <a:latin typeface="Arial"/>
                <a:ea typeface="Arial"/>
                <a:cs typeface="Arial"/>
                <a:sym typeface="Arial"/>
              </a:rPr>
              <a:t>Aminoacids are organic compounds containing an amino group an acidic group as substituent's on the same carbon i.e., the  </a:t>
            </a:r>
            <a:r>
              <a:rPr b="1" i="0" lang="en-US" sz="1400" cap="none" strike="noStrike">
                <a:solidFill>
                  <a:schemeClr val="dk1"/>
                </a:solidFill>
                <a:latin typeface="Arial"/>
                <a:ea typeface="Arial"/>
                <a:cs typeface="Arial"/>
                <a:sym typeface="Arial"/>
              </a:rPr>
              <a:t>α</a:t>
            </a:r>
            <a:r>
              <a:rPr b="1" lang="en-US" sz="1400">
                <a:solidFill>
                  <a:schemeClr val="dk1"/>
                </a:solidFill>
                <a:latin typeface="Arial"/>
                <a:ea typeface="Arial"/>
                <a:cs typeface="Arial"/>
                <a:sym typeface="Arial"/>
              </a:rPr>
              <a:t> carbon. Hence, they are called </a:t>
            </a:r>
            <a:r>
              <a:rPr b="1" i="0" lang="en-US" sz="1400" cap="none" strike="noStrike">
                <a:solidFill>
                  <a:schemeClr val="dk1"/>
                </a:solidFill>
                <a:latin typeface="Arial"/>
                <a:ea typeface="Arial"/>
                <a:cs typeface="Arial"/>
                <a:sym typeface="Arial"/>
              </a:rPr>
              <a:t>α</a:t>
            </a:r>
            <a:r>
              <a:rPr b="1" lang="en-US" sz="1400">
                <a:solidFill>
                  <a:schemeClr val="dk1"/>
                </a:solidFill>
                <a:latin typeface="Arial"/>
                <a:ea typeface="Arial"/>
                <a:cs typeface="Arial"/>
                <a:sym typeface="Arial"/>
              </a:rPr>
              <a:t> –amino acids.</a:t>
            </a:r>
            <a:endParaRPr/>
          </a:p>
          <a:p>
            <a:pPr indent="0" lvl="0" marL="0" marR="0" rtl="0" algn="just">
              <a:spcBef>
                <a:spcPts val="0"/>
              </a:spcBef>
              <a:spcAft>
                <a:spcPts val="0"/>
              </a:spcAft>
              <a:buNone/>
            </a:pPr>
            <a:r>
              <a:t/>
            </a:r>
            <a:endParaRPr b="1" sz="1400">
              <a:solidFill>
                <a:schemeClr val="dk1"/>
              </a:solidFill>
              <a:latin typeface="Arial"/>
              <a:ea typeface="Arial"/>
              <a:cs typeface="Arial"/>
              <a:sym typeface="Arial"/>
            </a:endParaRPr>
          </a:p>
          <a:p>
            <a:pPr indent="0" lvl="0" marL="0" marR="0" rtl="0" algn="just">
              <a:spcBef>
                <a:spcPts val="0"/>
              </a:spcBef>
              <a:spcAft>
                <a:spcPts val="0"/>
              </a:spcAft>
              <a:buNone/>
            </a:pPr>
            <a:r>
              <a:rPr b="1" lang="en-US" sz="1400">
                <a:solidFill>
                  <a:schemeClr val="dk1"/>
                </a:solidFill>
                <a:latin typeface="Arial"/>
                <a:ea typeface="Arial"/>
                <a:cs typeface="Arial"/>
                <a:sym typeface="Arial"/>
              </a:rPr>
              <a:t>They are substituted methanes. There are four substituents group occupying the four valency positions. </a:t>
            </a:r>
            <a:endParaRPr b="1" sz="1400">
              <a:solidFill>
                <a:schemeClr val="dk1"/>
              </a:solidFill>
              <a:latin typeface="Arial"/>
              <a:ea typeface="Arial"/>
              <a:cs typeface="Arial"/>
              <a:sym typeface="Arial"/>
            </a:endParaRPr>
          </a:p>
          <a:p>
            <a:pPr indent="0" lvl="0" marL="0" marR="0" rtl="0" algn="just">
              <a:spcBef>
                <a:spcPts val="0"/>
              </a:spcBef>
              <a:spcAft>
                <a:spcPts val="0"/>
              </a:spcAft>
              <a:buNone/>
            </a:pPr>
            <a:r>
              <a:t/>
            </a:r>
            <a:endParaRPr b="1" sz="1400">
              <a:solidFill>
                <a:schemeClr val="dk1"/>
              </a:solidFill>
              <a:latin typeface="Arial"/>
              <a:ea typeface="Arial"/>
              <a:cs typeface="Arial"/>
              <a:sym typeface="Arial"/>
            </a:endParaRPr>
          </a:p>
          <a:p>
            <a:pPr indent="0" lvl="0" marL="0" marR="0" rtl="0" algn="just">
              <a:spcBef>
                <a:spcPts val="0"/>
              </a:spcBef>
              <a:spcAft>
                <a:spcPts val="0"/>
              </a:spcAft>
              <a:buNone/>
            </a:pPr>
            <a:r>
              <a:rPr b="1" lang="en-US" sz="1400">
                <a:solidFill>
                  <a:schemeClr val="dk1"/>
                </a:solidFill>
                <a:latin typeface="Arial"/>
                <a:ea typeface="Arial"/>
                <a:cs typeface="Arial"/>
                <a:sym typeface="Arial"/>
              </a:rPr>
              <a:t>These are hydrogen,carboxyl group, amino group and a variable group designated as R group. </a:t>
            </a:r>
            <a:endParaRPr/>
          </a:p>
          <a:p>
            <a:pPr indent="0" lvl="0" marL="0" marR="0" rtl="0" algn="just">
              <a:spcBef>
                <a:spcPts val="0"/>
              </a:spcBef>
              <a:spcAft>
                <a:spcPts val="0"/>
              </a:spcAft>
              <a:buNone/>
            </a:pPr>
            <a:r>
              <a:t/>
            </a:r>
            <a:endParaRPr b="1" sz="1400">
              <a:solidFill>
                <a:schemeClr val="dk1"/>
              </a:solidFill>
              <a:latin typeface="Arial"/>
              <a:ea typeface="Arial"/>
              <a:cs typeface="Arial"/>
              <a:sym typeface="Arial"/>
            </a:endParaRPr>
          </a:p>
          <a:p>
            <a:pPr indent="0" lvl="0" marL="0" marR="0" rtl="0" algn="just">
              <a:spcBef>
                <a:spcPts val="0"/>
              </a:spcBef>
              <a:spcAft>
                <a:spcPts val="0"/>
              </a:spcAft>
              <a:buNone/>
            </a:pPr>
            <a:r>
              <a:rPr b="1" lang="en-US" sz="1400">
                <a:solidFill>
                  <a:schemeClr val="dk1"/>
                </a:solidFill>
                <a:latin typeface="Arial"/>
                <a:ea typeface="Arial"/>
                <a:cs typeface="Arial"/>
                <a:sym typeface="Arial"/>
              </a:rPr>
              <a:t>Based on the nature of R group there are many amino acids. However, those which occur in proteins are only of twenty types. </a:t>
            </a:r>
            <a:endParaRPr b="1" sz="1400">
              <a:solidFill>
                <a:schemeClr val="dk1"/>
              </a:solidFill>
              <a:latin typeface="Arial"/>
              <a:ea typeface="Arial"/>
              <a:cs typeface="Arial"/>
              <a:sym typeface="Arial"/>
            </a:endParaRPr>
          </a:p>
          <a:p>
            <a:pPr indent="0" lvl="0" marL="0" marR="0" rtl="0" algn="just">
              <a:spcBef>
                <a:spcPts val="0"/>
              </a:spcBef>
              <a:spcAft>
                <a:spcPts val="0"/>
              </a:spcAft>
              <a:buNone/>
            </a:pPr>
            <a:r>
              <a:t/>
            </a:r>
            <a:endParaRPr b="1" sz="1400">
              <a:solidFill>
                <a:schemeClr val="dk1"/>
              </a:solidFill>
              <a:latin typeface="Arial"/>
              <a:ea typeface="Arial"/>
              <a:cs typeface="Arial"/>
              <a:sym typeface="Arial"/>
            </a:endParaRPr>
          </a:p>
          <a:p>
            <a:pPr indent="0" lvl="0" marL="0" marR="0" rtl="0" algn="just">
              <a:spcBef>
                <a:spcPts val="0"/>
              </a:spcBef>
              <a:spcAft>
                <a:spcPts val="0"/>
              </a:spcAft>
              <a:buNone/>
            </a:pPr>
            <a:r>
              <a:rPr b="1" lang="en-US" sz="1400">
                <a:solidFill>
                  <a:schemeClr val="dk1"/>
                </a:solidFill>
                <a:latin typeface="Arial"/>
                <a:ea typeface="Arial"/>
                <a:cs typeface="Arial"/>
                <a:sym typeface="Arial"/>
              </a:rPr>
              <a:t>The R group in these proteinaceous amino acids could be a hydrogen (the amino acid is called glycine), a methyl group (alanine), hydroxy methyl (serine), etc.</a:t>
            </a:r>
            <a:endParaRPr/>
          </a:p>
          <a:p>
            <a:pPr indent="0" lvl="0" marL="0" marR="0" rtl="0" algn="just">
              <a:spcBef>
                <a:spcPts val="0"/>
              </a:spcBef>
              <a:spcAft>
                <a:spcPts val="0"/>
              </a:spcAft>
              <a:buNone/>
            </a:pPr>
            <a:r>
              <a:t/>
            </a:r>
            <a:endParaRPr b="1"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rPr lang="en-US" sz="1400">
                <a:solidFill>
                  <a:schemeClr val="dk1"/>
                </a:solidFill>
                <a:latin typeface="Arial"/>
                <a:ea typeface="Arial"/>
                <a:cs typeface="Arial"/>
                <a:sym typeface="Arial"/>
              </a:rPr>
              <a:t> </a:t>
            </a:r>
            <a:endParaRPr sz="1400">
              <a:solidFill>
                <a:schemeClr val="dk1"/>
              </a:solidFill>
              <a:latin typeface="Arial"/>
              <a:ea typeface="Arial"/>
              <a:cs typeface="Arial"/>
              <a:sym typeface="Arial"/>
            </a:endParaRPr>
          </a:p>
        </p:txBody>
      </p:sp>
      <p:pic>
        <p:nvPicPr>
          <p:cNvPr descr="C:\Users\A\Desktop\images.png" id="68" name="Google Shape;68;p2"/>
          <p:cNvPicPr preferRelativeResize="0"/>
          <p:nvPr/>
        </p:nvPicPr>
        <p:blipFill rotWithShape="1">
          <a:blip r:embed="rId4">
            <a:alphaModFix/>
          </a:blip>
          <a:srcRect b="0" l="0" r="0" t="0"/>
          <a:stretch/>
        </p:blipFill>
        <p:spPr>
          <a:xfrm>
            <a:off x="1981200" y="4019550"/>
            <a:ext cx="3276600" cy="914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pic>
        <p:nvPicPr>
          <p:cNvPr id="73" name="Google Shape;73;p3"/>
          <p:cNvPicPr preferRelativeResize="0"/>
          <p:nvPr/>
        </p:nvPicPr>
        <p:blipFill rotWithShape="1">
          <a:blip r:embed="rId3">
            <a:alphaModFix/>
          </a:blip>
          <a:srcRect b="0" l="0" r="0" t="0"/>
          <a:stretch/>
        </p:blipFill>
        <p:spPr>
          <a:xfrm>
            <a:off x="7924800" y="209550"/>
            <a:ext cx="924120" cy="924120"/>
          </a:xfrm>
          <a:prstGeom prst="rect">
            <a:avLst/>
          </a:prstGeom>
          <a:noFill/>
          <a:ln>
            <a:noFill/>
          </a:ln>
        </p:spPr>
      </p:pic>
      <p:sp>
        <p:nvSpPr>
          <p:cNvPr id="74" name="Google Shape;74;p3"/>
          <p:cNvSpPr/>
          <p:nvPr/>
        </p:nvSpPr>
        <p:spPr>
          <a:xfrm>
            <a:off x="152400" y="157520"/>
            <a:ext cx="7848600" cy="4985980"/>
          </a:xfrm>
          <a:prstGeom prst="rect">
            <a:avLst/>
          </a:prstGeom>
          <a:solidFill>
            <a:srgbClr val="FFFFFF"/>
          </a:solidFill>
          <a:ln>
            <a:noFill/>
          </a:ln>
        </p:spPr>
        <p:txBody>
          <a:bodyPr anchorCtr="0" anchor="ctr" bIns="0" lIns="0" spcFirstLastPara="1" rIns="0" wrap="square" tIns="0">
            <a:spAutoFit/>
          </a:bodyPr>
          <a:lstStyle/>
          <a:p>
            <a:pPr indent="0" lvl="0" marL="0" marR="0" rtl="0" algn="l">
              <a:lnSpc>
                <a:spcPct val="100000"/>
              </a:lnSpc>
              <a:spcBef>
                <a:spcPts val="0"/>
              </a:spcBef>
              <a:spcAft>
                <a:spcPts val="0"/>
              </a:spcAft>
              <a:buClr>
                <a:srgbClr val="FF0000"/>
              </a:buClr>
              <a:buSzPts val="2200"/>
              <a:buFont typeface="Arial"/>
              <a:buNone/>
            </a:pPr>
            <a:r>
              <a:rPr b="1" i="0" lang="en-US" sz="2200" cap="none" strike="noStrike">
                <a:solidFill>
                  <a:srgbClr val="FF0000"/>
                </a:solidFill>
                <a:latin typeface="Arial"/>
                <a:ea typeface="Arial"/>
                <a:cs typeface="Arial"/>
                <a:sym typeface="Arial"/>
              </a:rPr>
              <a:t>α-amino acids</a:t>
            </a:r>
            <a:endParaRPr/>
          </a:p>
          <a:p>
            <a:pPr indent="0" lvl="0" marL="0" marR="0" rtl="0" algn="l">
              <a:lnSpc>
                <a:spcPct val="100000"/>
              </a:lnSpc>
              <a:spcBef>
                <a:spcPts val="0"/>
              </a:spcBef>
              <a:spcAft>
                <a:spcPts val="0"/>
              </a:spcAft>
              <a:buClr>
                <a:schemeClr val="dk1"/>
              </a:buClr>
              <a:buSzPts val="2200"/>
              <a:buFont typeface="Arial"/>
              <a:buNone/>
            </a:pPr>
            <a:r>
              <a:t/>
            </a:r>
            <a:endParaRPr b="1" i="0" sz="2200" cap="none" strike="noStrike">
              <a:solidFill>
                <a:srgbClr val="FF0000"/>
              </a:solidFill>
              <a:latin typeface="Arial"/>
              <a:ea typeface="Arial"/>
              <a:cs typeface="Arial"/>
              <a:sym typeface="Arial"/>
            </a:endParaRPr>
          </a:p>
          <a:p>
            <a:pPr indent="-88900" lvl="0" marL="0" marR="0" rtl="0" algn="l">
              <a:lnSpc>
                <a:spcPct val="100000"/>
              </a:lnSpc>
              <a:spcBef>
                <a:spcPts val="0"/>
              </a:spcBef>
              <a:spcAft>
                <a:spcPts val="0"/>
              </a:spcAft>
              <a:buClr>
                <a:srgbClr val="000000"/>
              </a:buClr>
              <a:buSzPts val="1400"/>
              <a:buFont typeface="Arial"/>
              <a:buChar char="•"/>
            </a:pPr>
            <a:r>
              <a:rPr b="1" i="0" lang="en-US" sz="1400" u="none" cap="none" strike="noStrike">
                <a:solidFill>
                  <a:srgbClr val="000000"/>
                </a:solidFill>
                <a:latin typeface="Arial"/>
                <a:ea typeface="Arial"/>
                <a:cs typeface="Arial"/>
                <a:sym typeface="Arial"/>
              </a:rPr>
              <a:t>All α-amino acids have trivial names, which usually reflect the property of that compound or its source.</a:t>
            </a:r>
            <a:endParaRPr/>
          </a:p>
          <a:p>
            <a:pPr indent="0" lvl="0" marL="0" marR="0" rtl="0" algn="l">
              <a:lnSpc>
                <a:spcPct val="100000"/>
              </a:lnSpc>
              <a:spcBef>
                <a:spcPts val="0"/>
              </a:spcBef>
              <a:spcAft>
                <a:spcPts val="0"/>
              </a:spcAft>
              <a:buNone/>
            </a:pPr>
            <a:r>
              <a:t/>
            </a:r>
            <a:endParaRPr b="1" i="0" sz="1400" u="none" cap="none" strike="noStrike">
              <a:solidFill>
                <a:srgbClr val="000000"/>
              </a:solidFill>
              <a:latin typeface="Arial"/>
              <a:ea typeface="Arial"/>
              <a:cs typeface="Arial"/>
              <a:sym typeface="Arial"/>
            </a:endParaRPr>
          </a:p>
          <a:p>
            <a:pPr indent="-88900" lvl="0" marL="0" marR="0" rtl="0" algn="l">
              <a:lnSpc>
                <a:spcPct val="100000"/>
              </a:lnSpc>
              <a:spcBef>
                <a:spcPts val="0"/>
              </a:spcBef>
              <a:spcAft>
                <a:spcPts val="0"/>
              </a:spcAft>
              <a:buClr>
                <a:srgbClr val="000000"/>
              </a:buClr>
              <a:buSzPts val="1400"/>
              <a:buFont typeface="Arial"/>
              <a:buChar char="•"/>
            </a:pPr>
            <a:r>
              <a:rPr b="1" i="0" lang="en-US" sz="1400" u="none" cap="none" strike="noStrike">
                <a:solidFill>
                  <a:srgbClr val="000000"/>
                </a:solidFill>
                <a:latin typeface="Arial"/>
                <a:ea typeface="Arial"/>
                <a:cs typeface="Arial"/>
                <a:sym typeface="Arial"/>
              </a:rPr>
              <a:t>Glycine is so named since it has sweet taste (in Greek glykos means sweet)</a:t>
            </a:r>
            <a:endParaRPr/>
          </a:p>
          <a:p>
            <a:pPr indent="0" lvl="0" marL="0" marR="0" rtl="0" algn="l">
              <a:lnSpc>
                <a:spcPct val="100000"/>
              </a:lnSpc>
              <a:spcBef>
                <a:spcPts val="0"/>
              </a:spcBef>
              <a:spcAft>
                <a:spcPts val="0"/>
              </a:spcAft>
              <a:buClr>
                <a:schemeClr val="dk1"/>
              </a:buClr>
              <a:buSzPts val="1400"/>
              <a:buFont typeface="Arial"/>
              <a:buNone/>
            </a:pPr>
            <a:r>
              <a:t/>
            </a:r>
            <a:endParaRPr b="1" i="0" sz="1400" u="none" cap="none" strike="noStrike">
              <a:solidFill>
                <a:srgbClr val="000000"/>
              </a:solidFill>
              <a:latin typeface="Arial"/>
              <a:ea typeface="Arial"/>
              <a:cs typeface="Arial"/>
              <a:sym typeface="Arial"/>
            </a:endParaRPr>
          </a:p>
          <a:p>
            <a:pPr indent="-88900" lvl="0" marL="0" marR="0" rtl="0" algn="l">
              <a:lnSpc>
                <a:spcPct val="100000"/>
              </a:lnSpc>
              <a:spcBef>
                <a:spcPts val="0"/>
              </a:spcBef>
              <a:spcAft>
                <a:spcPts val="0"/>
              </a:spcAft>
              <a:buClr>
                <a:srgbClr val="000000"/>
              </a:buClr>
              <a:buSzPts val="1400"/>
              <a:buFont typeface="Arial"/>
              <a:buChar char="•"/>
            </a:pPr>
            <a:r>
              <a:rPr b="1" i="0" lang="en-US" sz="1400" u="none" cap="none" strike="noStrike">
                <a:solidFill>
                  <a:srgbClr val="000000"/>
                </a:solidFill>
                <a:latin typeface="Arial"/>
                <a:ea typeface="Arial"/>
                <a:cs typeface="Arial"/>
                <a:sym typeface="Arial"/>
              </a:rPr>
              <a:t>Tyrosine was first obtained from cheese (in Greek, tyros means cheese)</a:t>
            </a:r>
            <a:endParaRPr/>
          </a:p>
          <a:p>
            <a:pPr indent="0" lvl="0" marL="0" marR="0" rtl="0" algn="l">
              <a:lnSpc>
                <a:spcPct val="100000"/>
              </a:lnSpc>
              <a:spcBef>
                <a:spcPts val="0"/>
              </a:spcBef>
              <a:spcAft>
                <a:spcPts val="0"/>
              </a:spcAft>
              <a:buClr>
                <a:schemeClr val="dk1"/>
              </a:buClr>
              <a:buSzPts val="1400"/>
              <a:buFont typeface="Arial"/>
              <a:buNone/>
            </a:pPr>
            <a:r>
              <a:t/>
            </a:r>
            <a:endParaRPr b="1" i="0" sz="1400" u="none" cap="none" strike="noStrike">
              <a:solidFill>
                <a:srgbClr val="000000"/>
              </a:solidFill>
              <a:latin typeface="Arial"/>
              <a:ea typeface="Arial"/>
              <a:cs typeface="Arial"/>
              <a:sym typeface="Arial"/>
            </a:endParaRPr>
          </a:p>
          <a:p>
            <a:pPr indent="-88900" lvl="0" marL="0" marR="0" rtl="0" algn="l">
              <a:lnSpc>
                <a:spcPct val="100000"/>
              </a:lnSpc>
              <a:spcBef>
                <a:spcPts val="0"/>
              </a:spcBef>
              <a:spcAft>
                <a:spcPts val="0"/>
              </a:spcAft>
              <a:buClr>
                <a:srgbClr val="000000"/>
              </a:buClr>
              <a:buSzPts val="1400"/>
              <a:buFont typeface="Arial"/>
              <a:buChar char="•"/>
            </a:pPr>
            <a:r>
              <a:rPr b="1" i="0" lang="en-US" sz="1400" u="none" cap="none" strike="noStrike">
                <a:solidFill>
                  <a:srgbClr val="000000"/>
                </a:solidFill>
                <a:latin typeface="Arial"/>
                <a:ea typeface="Arial"/>
                <a:cs typeface="Arial"/>
                <a:sym typeface="Arial"/>
              </a:rPr>
              <a:t>Amino acids are generally represented by a three letter symbol, sometimes one letter symbol is also used. There are 20 α-amino acids known.</a:t>
            </a:r>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Symbols for 20 α-amino acids are given below:</a:t>
            </a:r>
            <a:endParaRPr/>
          </a:p>
          <a:p>
            <a:pPr indent="0" lvl="0" marL="0" marR="0" rtl="0" algn="l">
              <a:lnSpc>
                <a:spcPct val="100000"/>
              </a:lnSpc>
              <a:spcBef>
                <a:spcPts val="0"/>
              </a:spcBef>
              <a:spcAft>
                <a:spcPts val="0"/>
              </a:spcAft>
              <a:buClr>
                <a:schemeClr val="dk1"/>
              </a:buClr>
              <a:buSzPts val="1400"/>
              <a:buFont typeface="Arial"/>
              <a:buNone/>
            </a:pPr>
            <a:r>
              <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sz="1400">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sz="1400">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sz="1400">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a:t>
            </a:r>
            <a:endParaRPr/>
          </a:p>
        </p:txBody>
      </p:sp>
      <p:pic>
        <p:nvPicPr>
          <p:cNvPr descr="Class_11_Biology_Biomolecules_20_Amino_Acids" id="75" name="Google Shape;75;p3"/>
          <p:cNvPicPr preferRelativeResize="0"/>
          <p:nvPr/>
        </p:nvPicPr>
        <p:blipFill rotWithShape="1">
          <a:blip r:embed="rId4">
            <a:alphaModFix/>
          </a:blip>
          <a:srcRect b="0" l="0" r="0" t="0"/>
          <a:stretch/>
        </p:blipFill>
        <p:spPr>
          <a:xfrm>
            <a:off x="685800" y="3257550"/>
            <a:ext cx="3886200" cy="16764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id="80" name="Google Shape;80;p4"/>
          <p:cNvPicPr preferRelativeResize="0"/>
          <p:nvPr/>
        </p:nvPicPr>
        <p:blipFill rotWithShape="1">
          <a:blip r:embed="rId3">
            <a:alphaModFix/>
          </a:blip>
          <a:srcRect b="0" l="0" r="0" t="0"/>
          <a:stretch/>
        </p:blipFill>
        <p:spPr>
          <a:xfrm>
            <a:off x="8077200" y="361950"/>
            <a:ext cx="924120" cy="924120"/>
          </a:xfrm>
          <a:prstGeom prst="rect">
            <a:avLst/>
          </a:prstGeom>
          <a:noFill/>
          <a:ln>
            <a:noFill/>
          </a:ln>
        </p:spPr>
      </p:pic>
      <p:sp>
        <p:nvSpPr>
          <p:cNvPr id="81" name="Google Shape;81;p4"/>
          <p:cNvSpPr txBox="1"/>
          <p:nvPr/>
        </p:nvSpPr>
        <p:spPr>
          <a:xfrm>
            <a:off x="152400" y="209550"/>
            <a:ext cx="6858000" cy="480131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0" lang="en-US" sz="2200" cap="none" strike="noStrike">
                <a:solidFill>
                  <a:srgbClr val="FF0000"/>
                </a:solidFill>
                <a:latin typeface="Arial"/>
                <a:ea typeface="Arial"/>
                <a:cs typeface="Arial"/>
                <a:sym typeface="Arial"/>
              </a:rPr>
              <a:t>AMINO ACIDS CLASSIFICATION</a:t>
            </a:r>
            <a:endParaRPr/>
          </a:p>
          <a:p>
            <a:pPr indent="0" lvl="0" marL="0" marR="0" rtl="0" algn="just">
              <a:spcBef>
                <a:spcPts val="0"/>
              </a:spcBef>
              <a:spcAft>
                <a:spcPts val="0"/>
              </a:spcAft>
              <a:buClr>
                <a:schemeClr val="dk1"/>
              </a:buClr>
              <a:buSzPts val="1400"/>
              <a:buFont typeface="Arial"/>
              <a:buNone/>
            </a:pPr>
            <a:r>
              <a:t/>
            </a:r>
            <a:endParaRPr b="1" sz="1400">
              <a:solidFill>
                <a:srgbClr val="000000"/>
              </a:solidFill>
              <a:latin typeface="Arial"/>
              <a:ea typeface="Arial"/>
              <a:cs typeface="Arial"/>
              <a:sym typeface="Arial"/>
            </a:endParaRPr>
          </a:p>
          <a:p>
            <a:pPr indent="-88900" lvl="0" marL="0" marR="0" rtl="0" algn="just">
              <a:spcBef>
                <a:spcPts val="0"/>
              </a:spcBef>
              <a:spcAft>
                <a:spcPts val="0"/>
              </a:spcAft>
              <a:buClr>
                <a:srgbClr val="000000"/>
              </a:buClr>
              <a:buSzPts val="1400"/>
              <a:buFont typeface="Arial"/>
              <a:buChar char="•"/>
            </a:pPr>
            <a:r>
              <a:rPr b="1" lang="en-US" sz="1400">
                <a:solidFill>
                  <a:srgbClr val="000000"/>
                </a:solidFill>
                <a:latin typeface="Arial"/>
                <a:ea typeface="Arial"/>
                <a:cs typeface="Arial"/>
                <a:sym typeface="Arial"/>
              </a:rPr>
              <a:t>The physical and chemical properties of aminoacids are essentially of amino group, carboxyl and the R functional groups.</a:t>
            </a:r>
            <a:endParaRPr/>
          </a:p>
          <a:p>
            <a:pPr indent="0" lvl="0" marL="0" marR="0" rtl="0" algn="just">
              <a:spcBef>
                <a:spcPts val="0"/>
              </a:spcBef>
              <a:spcAft>
                <a:spcPts val="0"/>
              </a:spcAft>
              <a:buClr>
                <a:schemeClr val="dk1"/>
              </a:buClr>
              <a:buSzPts val="1400"/>
              <a:buFont typeface="Arial"/>
              <a:buNone/>
            </a:pPr>
            <a:r>
              <a:t/>
            </a:r>
            <a:endParaRPr b="1" i="0" sz="1400" u="none" cap="none" strike="noStrike">
              <a:solidFill>
                <a:srgbClr val="000000"/>
              </a:solidFill>
              <a:latin typeface="Arial"/>
              <a:ea typeface="Arial"/>
              <a:cs typeface="Arial"/>
              <a:sym typeface="Arial"/>
            </a:endParaRPr>
          </a:p>
          <a:p>
            <a:pPr indent="-88900" lvl="0" marL="0" marR="0" rtl="0" algn="just">
              <a:spcBef>
                <a:spcPts val="0"/>
              </a:spcBef>
              <a:spcAft>
                <a:spcPts val="0"/>
              </a:spcAft>
              <a:buClr>
                <a:srgbClr val="000000"/>
              </a:buClr>
              <a:buSzPts val="1400"/>
              <a:buFont typeface="Arial"/>
              <a:buChar char="•"/>
            </a:pPr>
            <a:r>
              <a:rPr b="1" i="0" lang="en-US" sz="1400" u="none" cap="none" strike="noStrike">
                <a:solidFill>
                  <a:srgbClr val="000000"/>
                </a:solidFill>
                <a:latin typeface="Arial"/>
                <a:ea typeface="Arial"/>
                <a:cs typeface="Arial"/>
                <a:sym typeface="Arial"/>
              </a:rPr>
              <a:t>Amino acids are classified as acidic, basic or neutral depending upon the relative number of amino and carboxyl groups in their molecule.</a:t>
            </a:r>
            <a:endParaRPr/>
          </a:p>
          <a:p>
            <a:pPr indent="0" lvl="0" marL="0" marR="0" rtl="0" algn="just">
              <a:spcBef>
                <a:spcPts val="0"/>
              </a:spcBef>
              <a:spcAft>
                <a:spcPts val="0"/>
              </a:spcAft>
              <a:buNone/>
            </a:pPr>
            <a:r>
              <a:t/>
            </a:r>
            <a:endParaRPr b="1" i="0" sz="1400" u="none" cap="none" strike="noStrike">
              <a:solidFill>
                <a:srgbClr val="000000"/>
              </a:solidFill>
              <a:latin typeface="Arial"/>
              <a:ea typeface="Arial"/>
              <a:cs typeface="Arial"/>
              <a:sym typeface="Arial"/>
            </a:endParaRPr>
          </a:p>
          <a:p>
            <a:pPr indent="-88900" lvl="0" marL="0" marR="0" rtl="0" algn="just">
              <a:spcBef>
                <a:spcPts val="0"/>
              </a:spcBef>
              <a:spcAft>
                <a:spcPts val="0"/>
              </a:spcAft>
              <a:buClr>
                <a:srgbClr val="000000"/>
              </a:buClr>
              <a:buSzPts val="1400"/>
              <a:buFont typeface="Arial"/>
              <a:buChar char="•"/>
            </a:pPr>
            <a:r>
              <a:rPr b="1" i="0" lang="en-US" sz="1400" u="none" cap="none" strike="noStrike">
                <a:solidFill>
                  <a:srgbClr val="000000"/>
                </a:solidFill>
                <a:latin typeface="Arial"/>
                <a:ea typeface="Arial"/>
                <a:cs typeface="Arial"/>
                <a:sym typeface="Arial"/>
              </a:rPr>
              <a:t>Equal number of amino and carboxyl groups makes it neutral. Ex:</a:t>
            </a:r>
            <a:r>
              <a:rPr b="1" i="0" lang="en-US" sz="1400" u="none" cap="none" strike="noStrike">
                <a:solidFill>
                  <a:srgbClr val="000000"/>
                </a:solidFill>
                <a:latin typeface="Arial"/>
                <a:ea typeface="Arial"/>
                <a:cs typeface="Arial"/>
                <a:sym typeface="Arial"/>
              </a:rPr>
              <a:t> valine, glycine, alanine, serine</a:t>
            </a:r>
            <a:endParaRPr/>
          </a:p>
          <a:p>
            <a:pPr indent="0" lvl="0" marL="0" marR="0" rtl="0" algn="just">
              <a:spcBef>
                <a:spcPts val="0"/>
              </a:spcBef>
              <a:spcAft>
                <a:spcPts val="0"/>
              </a:spcAft>
              <a:buClr>
                <a:schemeClr val="dk1"/>
              </a:buClr>
              <a:buSzPts val="1400"/>
              <a:buFont typeface="Arial"/>
              <a:buNone/>
            </a:pPr>
            <a:r>
              <a:t/>
            </a:r>
            <a:endParaRPr b="1" sz="1400">
              <a:solidFill>
                <a:srgbClr val="000000"/>
              </a:solidFill>
              <a:latin typeface="Arial"/>
              <a:ea typeface="Arial"/>
              <a:cs typeface="Arial"/>
              <a:sym typeface="Arial"/>
            </a:endParaRPr>
          </a:p>
          <a:p>
            <a:pPr indent="0" lvl="0" marL="0" marR="0" rtl="0" algn="just">
              <a:spcBef>
                <a:spcPts val="0"/>
              </a:spcBef>
              <a:spcAft>
                <a:spcPts val="0"/>
              </a:spcAft>
              <a:buClr>
                <a:schemeClr val="dk1"/>
              </a:buClr>
              <a:buSzPts val="1400"/>
              <a:buFont typeface="Arial"/>
              <a:buNone/>
            </a:pPr>
            <a:r>
              <a:t/>
            </a:r>
            <a:endParaRPr b="1" i="0" sz="1400" u="none" cap="none" strike="noStrike">
              <a:solidFill>
                <a:srgbClr val="000000"/>
              </a:solidFill>
              <a:latin typeface="Arial"/>
              <a:ea typeface="Arial"/>
              <a:cs typeface="Arial"/>
              <a:sym typeface="Arial"/>
            </a:endParaRPr>
          </a:p>
          <a:p>
            <a:pPr indent="0" lvl="0" marL="0" marR="0" rtl="0" algn="just">
              <a:spcBef>
                <a:spcPts val="0"/>
              </a:spcBef>
              <a:spcAft>
                <a:spcPts val="0"/>
              </a:spcAft>
              <a:buNone/>
            </a:pPr>
            <a:r>
              <a:t/>
            </a:r>
            <a:endParaRPr b="1" sz="1400">
              <a:solidFill>
                <a:srgbClr val="000000"/>
              </a:solidFill>
              <a:latin typeface="Arial"/>
              <a:ea typeface="Arial"/>
              <a:cs typeface="Arial"/>
              <a:sym typeface="Arial"/>
            </a:endParaRPr>
          </a:p>
          <a:p>
            <a:pPr indent="0" lvl="0" marL="0" marR="0" rtl="0" algn="just">
              <a:spcBef>
                <a:spcPts val="0"/>
              </a:spcBef>
              <a:spcAft>
                <a:spcPts val="0"/>
              </a:spcAft>
              <a:buClr>
                <a:schemeClr val="dk1"/>
              </a:buClr>
              <a:buSzPts val="1400"/>
              <a:buFont typeface="Arial"/>
              <a:buNone/>
            </a:pPr>
            <a:r>
              <a:t/>
            </a:r>
            <a:endParaRPr b="1" i="0" sz="1400" u="none" cap="none" strike="noStrike">
              <a:solidFill>
                <a:srgbClr val="000000"/>
              </a:solidFill>
              <a:latin typeface="Arial"/>
              <a:ea typeface="Arial"/>
              <a:cs typeface="Arial"/>
              <a:sym typeface="Arial"/>
            </a:endParaRPr>
          </a:p>
          <a:p>
            <a:pPr indent="0" lvl="0" marL="0" marR="0" rtl="0" algn="just">
              <a:spcBef>
                <a:spcPts val="0"/>
              </a:spcBef>
              <a:spcAft>
                <a:spcPts val="0"/>
              </a:spcAft>
              <a:buNone/>
            </a:pPr>
            <a:r>
              <a:t/>
            </a:r>
            <a:endParaRPr b="1" i="0" sz="1400" u="none" cap="none" strike="noStrike">
              <a:solidFill>
                <a:srgbClr val="000000"/>
              </a:solidFill>
              <a:latin typeface="Arial"/>
              <a:ea typeface="Arial"/>
              <a:cs typeface="Arial"/>
              <a:sym typeface="Arial"/>
            </a:endParaRPr>
          </a:p>
          <a:p>
            <a:pPr indent="-88900" lvl="0" marL="0" marR="0" rtl="0" algn="just">
              <a:spcBef>
                <a:spcPts val="0"/>
              </a:spcBef>
              <a:spcAft>
                <a:spcPts val="0"/>
              </a:spcAft>
              <a:buClr>
                <a:srgbClr val="000000"/>
              </a:buClr>
              <a:buSzPts val="1400"/>
              <a:buFont typeface="Arial"/>
              <a:buChar char="•"/>
            </a:pPr>
            <a:r>
              <a:rPr b="1" i="0" lang="en-US" sz="1400" u="none" cap="none" strike="noStrike">
                <a:solidFill>
                  <a:srgbClr val="000000"/>
                </a:solidFill>
                <a:latin typeface="Arial"/>
                <a:ea typeface="Arial"/>
                <a:cs typeface="Arial"/>
                <a:sym typeface="Arial"/>
              </a:rPr>
              <a:t>More number of amino than carboxyl groups makes it basic. Ex: lysine</a:t>
            </a:r>
            <a:endParaRPr/>
          </a:p>
          <a:p>
            <a:pPr indent="0" lvl="0" marL="0" marR="0" rtl="0" algn="just">
              <a:spcBef>
                <a:spcPts val="0"/>
              </a:spcBef>
              <a:spcAft>
                <a:spcPts val="0"/>
              </a:spcAft>
              <a:buNone/>
            </a:pPr>
            <a:r>
              <a:t/>
            </a:r>
            <a:endParaRPr b="1" i="0" sz="1400" u="none" cap="none" strike="noStrike">
              <a:solidFill>
                <a:srgbClr val="000000"/>
              </a:solidFill>
              <a:latin typeface="Arial"/>
              <a:ea typeface="Arial"/>
              <a:cs typeface="Arial"/>
              <a:sym typeface="Arial"/>
            </a:endParaRPr>
          </a:p>
          <a:p>
            <a:pPr indent="-88900" lvl="0" marL="0" marR="0" rtl="0" algn="just">
              <a:spcBef>
                <a:spcPts val="0"/>
              </a:spcBef>
              <a:spcAft>
                <a:spcPts val="0"/>
              </a:spcAft>
              <a:buClr>
                <a:srgbClr val="000000"/>
              </a:buClr>
              <a:buSzPts val="1400"/>
              <a:buFont typeface="Arial"/>
              <a:buChar char="•"/>
            </a:pPr>
            <a:r>
              <a:rPr b="1" i="0" lang="en-US" sz="1400" u="none" cap="none" strike="noStrike">
                <a:solidFill>
                  <a:srgbClr val="000000"/>
                </a:solidFill>
                <a:latin typeface="Arial"/>
                <a:ea typeface="Arial"/>
                <a:cs typeface="Arial"/>
                <a:sym typeface="Arial"/>
              </a:rPr>
              <a:t>More carboxyl groups as compared to amino groups makes it acidic. Ex: glutamic acid </a:t>
            </a:r>
            <a:endParaRPr/>
          </a:p>
          <a:p>
            <a:pPr indent="0" lvl="0" marL="0" marR="0" rtl="0" algn="just">
              <a:spcBef>
                <a:spcPts val="0"/>
              </a:spcBef>
              <a:spcAft>
                <a:spcPts val="0"/>
              </a:spcAft>
              <a:buNone/>
            </a:pPr>
            <a:r>
              <a:rPr b="1" i="0" lang="en-US" sz="1400" u="none" cap="none" strike="noStrike">
                <a:solidFill>
                  <a:srgbClr val="000000"/>
                </a:solidFill>
                <a:latin typeface="Arial"/>
                <a:ea typeface="Arial"/>
                <a:cs typeface="Arial"/>
                <a:sym typeface="Arial"/>
              </a:rPr>
              <a:t>  </a:t>
            </a:r>
            <a:endParaRPr/>
          </a:p>
          <a:p>
            <a:pPr indent="-88900" lvl="0" marL="0" marR="0" rtl="0" algn="just">
              <a:spcBef>
                <a:spcPts val="0"/>
              </a:spcBef>
              <a:spcAft>
                <a:spcPts val="0"/>
              </a:spcAft>
              <a:buClr>
                <a:srgbClr val="000000"/>
              </a:buClr>
              <a:buSzPts val="1400"/>
              <a:buFont typeface="Arial"/>
              <a:buChar char="•"/>
            </a:pPr>
            <a:r>
              <a:rPr b="1" i="0" lang="en-US" sz="1400" u="none" cap="none" strike="noStrike">
                <a:solidFill>
                  <a:srgbClr val="000000"/>
                </a:solidFill>
                <a:latin typeface="Arial"/>
                <a:ea typeface="Arial"/>
                <a:cs typeface="Arial"/>
                <a:sym typeface="Arial"/>
              </a:rPr>
              <a:t>Similarly there are aromatic</a:t>
            </a:r>
            <a:r>
              <a:rPr b="1" i="0" lang="en-US" sz="1400" u="none" cap="none" strike="noStrike">
                <a:solidFill>
                  <a:srgbClr val="000000"/>
                </a:solidFill>
                <a:latin typeface="Arial"/>
                <a:ea typeface="Arial"/>
                <a:cs typeface="Arial"/>
                <a:sym typeface="Arial"/>
              </a:rPr>
              <a:t> aminoacids like tyrosine, phenylalanine, tryptophan.</a:t>
            </a:r>
            <a:r>
              <a:rPr b="1" i="0" lang="en-US" sz="1800" u="none" cap="none" strike="noStrike">
                <a:solidFill>
                  <a:srgbClr val="000000"/>
                </a:solidFill>
                <a:latin typeface="Arial"/>
                <a:ea typeface="Arial"/>
                <a:cs typeface="Arial"/>
                <a:sym typeface="Arial"/>
              </a:rPr>
              <a:t>             </a:t>
            </a:r>
            <a:endParaRPr b="1" i="0" sz="1800" u="none" cap="none" strike="noStrike">
              <a:solidFill>
                <a:schemeClr val="dk1"/>
              </a:solidFill>
              <a:latin typeface="Arial"/>
              <a:ea typeface="Arial"/>
              <a:cs typeface="Arial"/>
              <a:sym typeface="Arial"/>
            </a:endParaRPr>
          </a:p>
        </p:txBody>
      </p:sp>
      <p:pic>
        <p:nvPicPr>
          <p:cNvPr descr="C:\Users\A\Desktop\images.png" id="82" name="Google Shape;82;p4"/>
          <p:cNvPicPr preferRelativeResize="0"/>
          <p:nvPr/>
        </p:nvPicPr>
        <p:blipFill rotWithShape="1">
          <a:blip r:embed="rId4">
            <a:alphaModFix/>
          </a:blip>
          <a:srcRect b="0" l="0" r="0" t="0"/>
          <a:stretch/>
        </p:blipFill>
        <p:spPr>
          <a:xfrm>
            <a:off x="2438400" y="2571750"/>
            <a:ext cx="3276600" cy="990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id="87" name="Google Shape;87;p5"/>
          <p:cNvPicPr preferRelativeResize="0"/>
          <p:nvPr/>
        </p:nvPicPr>
        <p:blipFill rotWithShape="1">
          <a:blip r:embed="rId3">
            <a:alphaModFix/>
          </a:blip>
          <a:srcRect b="0" l="0" r="0" t="0"/>
          <a:stretch/>
        </p:blipFill>
        <p:spPr>
          <a:xfrm>
            <a:off x="8077200" y="285750"/>
            <a:ext cx="924120" cy="924120"/>
          </a:xfrm>
          <a:prstGeom prst="rect">
            <a:avLst/>
          </a:prstGeom>
          <a:noFill/>
          <a:ln>
            <a:noFill/>
          </a:ln>
        </p:spPr>
      </p:pic>
      <p:sp>
        <p:nvSpPr>
          <p:cNvPr id="88" name="Google Shape;88;p5"/>
          <p:cNvSpPr/>
          <p:nvPr/>
        </p:nvSpPr>
        <p:spPr>
          <a:xfrm>
            <a:off x="152400" y="438150"/>
            <a:ext cx="6400800" cy="4616648"/>
          </a:xfrm>
          <a:prstGeom prst="rect">
            <a:avLst/>
          </a:prstGeom>
          <a:noFill/>
          <a:ln>
            <a:noFill/>
          </a:ln>
        </p:spPr>
        <p:txBody>
          <a:bodyPr anchorCtr="0" anchor="t" bIns="45700" lIns="91425" spcFirstLastPara="1" rIns="91425" wrap="square" tIns="45700">
            <a:spAutoFit/>
          </a:bodyPr>
          <a:lstStyle/>
          <a:p>
            <a:pPr indent="-88900" lvl="0" marL="0" marR="0" rtl="0" algn="just">
              <a:spcBef>
                <a:spcPts val="0"/>
              </a:spcBef>
              <a:spcAft>
                <a:spcPts val="0"/>
              </a:spcAft>
              <a:buClr>
                <a:srgbClr val="000000"/>
              </a:buClr>
              <a:buSzPts val="1400"/>
              <a:buFont typeface="Arial"/>
              <a:buChar char="•"/>
            </a:pPr>
            <a:r>
              <a:rPr i="0" lang="en-US" sz="1400" u="none" cap="none" strike="noStrike">
                <a:solidFill>
                  <a:srgbClr val="000000"/>
                </a:solidFill>
                <a:latin typeface="Arial"/>
                <a:ea typeface="Arial"/>
                <a:cs typeface="Arial"/>
                <a:sym typeface="Arial"/>
              </a:rPr>
              <a:t>Amino acids are further classified as essential &amp; Non-essential amino acids depending upon their synthesis. </a:t>
            </a:r>
            <a:endParaRPr i="0" sz="1400" u="none" cap="none" strike="noStrike">
              <a:solidFill>
                <a:srgbClr val="000000"/>
              </a:solidFill>
              <a:latin typeface="Arial"/>
              <a:ea typeface="Arial"/>
              <a:cs typeface="Arial"/>
              <a:sym typeface="Arial"/>
            </a:endParaRPr>
          </a:p>
          <a:p>
            <a:pPr indent="0" lvl="0" marL="0" marR="0" rtl="0" algn="just">
              <a:spcBef>
                <a:spcPts val="0"/>
              </a:spcBef>
              <a:spcAft>
                <a:spcPts val="0"/>
              </a:spcAft>
              <a:buNone/>
            </a:pPr>
            <a:r>
              <a:rPr i="0" lang="en-US" sz="1400" u="none" cap="none" strike="noStrike">
                <a:solidFill>
                  <a:srgbClr val="000000"/>
                </a:solidFill>
                <a:latin typeface="Arial"/>
                <a:ea typeface="Arial"/>
                <a:cs typeface="Arial"/>
                <a:sym typeface="Arial"/>
              </a:rPr>
              <a:t>  </a:t>
            </a:r>
            <a:endParaRPr/>
          </a:p>
          <a:p>
            <a:pPr indent="-88900" lvl="0" marL="0" marR="0" rtl="0" algn="just">
              <a:spcBef>
                <a:spcPts val="0"/>
              </a:spcBef>
              <a:spcAft>
                <a:spcPts val="0"/>
              </a:spcAft>
              <a:buClr>
                <a:srgbClr val="000000"/>
              </a:buClr>
              <a:buSzPts val="1400"/>
              <a:buFont typeface="Arial"/>
              <a:buChar char="•"/>
            </a:pPr>
            <a:r>
              <a:rPr i="0" lang="en-US" sz="1400" u="none" cap="none" strike="noStrike">
                <a:solidFill>
                  <a:srgbClr val="000000"/>
                </a:solidFill>
                <a:latin typeface="Arial"/>
                <a:ea typeface="Arial"/>
                <a:cs typeface="Arial"/>
                <a:sym typeface="Arial"/>
              </a:rPr>
              <a:t>The amino acids, which can be synthesised in the body, are known as nonessential amino acids. The number is 13 but one in adult and two in children are slow to be formed. Examples: Alanine, Cysteine, Glutamate</a:t>
            </a:r>
            <a:endParaRPr/>
          </a:p>
          <a:p>
            <a:pPr indent="0" lvl="0" marL="0" marR="0" rtl="0" algn="just">
              <a:spcBef>
                <a:spcPts val="0"/>
              </a:spcBef>
              <a:spcAft>
                <a:spcPts val="0"/>
              </a:spcAft>
              <a:buNone/>
            </a:pPr>
            <a:r>
              <a:t/>
            </a:r>
            <a:endParaRPr i="0" sz="1400" u="none" cap="none" strike="noStrike">
              <a:solidFill>
                <a:srgbClr val="000000"/>
              </a:solidFill>
              <a:latin typeface="Arial"/>
              <a:ea typeface="Arial"/>
              <a:cs typeface="Arial"/>
              <a:sym typeface="Arial"/>
            </a:endParaRPr>
          </a:p>
          <a:p>
            <a:pPr indent="-88900" lvl="0" marL="0" marR="0" rtl="0" algn="just">
              <a:spcBef>
                <a:spcPts val="0"/>
              </a:spcBef>
              <a:spcAft>
                <a:spcPts val="0"/>
              </a:spcAft>
              <a:buClr>
                <a:srgbClr val="000000"/>
              </a:buClr>
              <a:buSzPts val="1400"/>
              <a:buFont typeface="Arial"/>
              <a:buChar char="•"/>
            </a:pPr>
            <a:r>
              <a:rPr i="0" lang="en-US" sz="1400" u="none" cap="none" strike="noStrike">
                <a:solidFill>
                  <a:srgbClr val="000000"/>
                </a:solidFill>
                <a:latin typeface="Arial"/>
                <a:ea typeface="Arial"/>
                <a:cs typeface="Arial"/>
                <a:sym typeface="Arial"/>
              </a:rPr>
              <a:t>Those which cannot be synthesised in the body and must be obtained through diet are called essential amino acids (7 in</a:t>
            </a:r>
            <a:r>
              <a:rPr i="0" lang="en-US" sz="1400" u="none" cap="none" strike="noStrike">
                <a:solidFill>
                  <a:srgbClr val="000000"/>
                </a:solidFill>
                <a:latin typeface="Arial"/>
                <a:ea typeface="Arial"/>
                <a:cs typeface="Arial"/>
                <a:sym typeface="Arial"/>
              </a:rPr>
              <a:t> number</a:t>
            </a:r>
            <a:r>
              <a:rPr i="0" lang="en-US" sz="1400" u="none" cap="none" strike="noStrike">
                <a:solidFill>
                  <a:srgbClr val="000000"/>
                </a:solidFill>
                <a:latin typeface="Arial"/>
                <a:ea typeface="Arial"/>
                <a:cs typeface="Arial"/>
                <a:sym typeface="Arial"/>
              </a:rPr>
              <a:t>). Examples: Histidine, Valine, Lysine</a:t>
            </a:r>
            <a:endParaRPr/>
          </a:p>
          <a:p>
            <a:pPr indent="0" lvl="0" marL="0" marR="0" rtl="0" algn="just">
              <a:spcBef>
                <a:spcPts val="0"/>
              </a:spcBef>
              <a:spcAft>
                <a:spcPts val="0"/>
              </a:spcAft>
              <a:buNone/>
            </a:pPr>
            <a:r>
              <a:t/>
            </a:r>
            <a:endParaRPr i="0" sz="1400" u="none" cap="none" strike="noStrike">
              <a:solidFill>
                <a:srgbClr val="000000"/>
              </a:solidFill>
              <a:latin typeface="Arial"/>
              <a:ea typeface="Arial"/>
              <a:cs typeface="Arial"/>
              <a:sym typeface="Arial"/>
            </a:endParaRPr>
          </a:p>
          <a:p>
            <a:pPr indent="-88900" lvl="0" marL="0" marR="0" rtl="0" algn="just">
              <a:spcBef>
                <a:spcPts val="0"/>
              </a:spcBef>
              <a:spcAft>
                <a:spcPts val="0"/>
              </a:spcAft>
              <a:buClr>
                <a:srgbClr val="000000"/>
              </a:buClr>
              <a:buSzPts val="1400"/>
              <a:buFont typeface="Arial"/>
              <a:buChar char="•"/>
            </a:pPr>
            <a:r>
              <a:rPr lang="en-US" sz="1400">
                <a:solidFill>
                  <a:srgbClr val="000000"/>
                </a:solidFill>
                <a:latin typeface="Arial"/>
                <a:ea typeface="Arial"/>
                <a:cs typeface="Arial"/>
                <a:sym typeface="Arial"/>
              </a:rPr>
              <a:t>Semi essential amino acids: Human adults require an additional aminoaci named threonine while children need two more (arginine and histidine). </a:t>
            </a:r>
            <a:endParaRPr i="0" sz="1400" u="none" cap="none" strike="noStrike">
              <a:solidFill>
                <a:srgbClr val="000000"/>
              </a:solidFill>
              <a:latin typeface="Arial"/>
              <a:ea typeface="Arial"/>
              <a:cs typeface="Arial"/>
              <a:sym typeface="Arial"/>
            </a:endParaRPr>
          </a:p>
          <a:p>
            <a:pPr indent="0" lvl="0" marL="0" marR="0" rtl="0" algn="just">
              <a:spcBef>
                <a:spcPts val="0"/>
              </a:spcBef>
              <a:spcAft>
                <a:spcPts val="0"/>
              </a:spcAft>
              <a:buNone/>
            </a:pPr>
            <a:r>
              <a:t/>
            </a:r>
            <a:endParaRPr sz="1400">
              <a:solidFill>
                <a:srgbClr val="000000"/>
              </a:solidFill>
              <a:latin typeface="Arial"/>
              <a:ea typeface="Arial"/>
              <a:cs typeface="Arial"/>
              <a:sym typeface="Arial"/>
            </a:endParaRPr>
          </a:p>
          <a:p>
            <a:pPr indent="0" lvl="0" marL="0" marR="0" rtl="0" algn="just">
              <a:spcBef>
                <a:spcPts val="0"/>
              </a:spcBef>
              <a:spcAft>
                <a:spcPts val="0"/>
              </a:spcAft>
              <a:buNone/>
            </a:pPr>
            <a:r>
              <a:t/>
            </a:r>
            <a:endParaRPr i="0" sz="1400" u="none" cap="none" strike="noStrike">
              <a:solidFill>
                <a:srgbClr val="000000"/>
              </a:solidFill>
              <a:latin typeface="Arial"/>
              <a:ea typeface="Arial"/>
              <a:cs typeface="Arial"/>
              <a:sym typeface="Arial"/>
            </a:endParaRPr>
          </a:p>
          <a:p>
            <a:pPr indent="-88900" lvl="1" marL="457200" marR="0" rtl="0" algn="just">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Histidine can be obtained from egg, soya, peanuts, sesame</a:t>
            </a:r>
            <a:endParaRPr/>
          </a:p>
          <a:p>
            <a:pPr indent="-88900" lvl="1" marL="457200" marR="0" rtl="0" algn="just">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Lysine can be obtained from egg, soya, fish</a:t>
            </a:r>
            <a:endParaRPr/>
          </a:p>
          <a:p>
            <a:pPr indent="-88900" lvl="1" marL="457200" marR="0" rtl="0" algn="just">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Valine can be obtained from egg, soya, sesame </a:t>
            </a:r>
            <a:endParaRPr b="0" i="0" sz="1400" u="none" cap="none" strike="noStrike">
              <a:solidFill>
                <a:srgbClr val="000000"/>
              </a:solidFill>
              <a:latin typeface="Arial"/>
              <a:ea typeface="Arial"/>
              <a:cs typeface="Arial"/>
              <a:sym typeface="Arial"/>
            </a:endParaRPr>
          </a:p>
          <a:p>
            <a:pPr indent="0" lvl="1" marL="457200" marR="0" rtl="0" algn="just">
              <a:spcBef>
                <a:spcPts val="0"/>
              </a:spcBef>
              <a:spcAft>
                <a:spcPts val="0"/>
              </a:spcAft>
              <a:buClr>
                <a:schemeClr val="dk1"/>
              </a:buClr>
              <a:buSzPts val="1400"/>
              <a:buFont typeface="Arial"/>
              <a:buNone/>
            </a:pPr>
            <a:r>
              <a:t/>
            </a:r>
            <a:endParaRPr b="0" i="0" sz="1400" u="none" cap="none" strike="noStrike">
              <a:solidFill>
                <a:srgbClr val="000000"/>
              </a:solidFill>
              <a:latin typeface="Arial"/>
              <a:ea typeface="Arial"/>
              <a:cs typeface="Arial"/>
              <a:sym typeface="Arial"/>
            </a:endParaRPr>
          </a:p>
          <a:p>
            <a:pPr indent="0" lvl="1" marL="457200" marR="0" rtl="0" algn="just">
              <a:spcBef>
                <a:spcPts val="0"/>
              </a:spcBef>
              <a:spcAft>
                <a:spcPts val="0"/>
              </a:spcAft>
              <a:buNone/>
            </a:pPr>
            <a:r>
              <a:rPr b="0" i="0" lang="en-US" sz="1400" u="none" cap="none" strike="noStrike">
                <a:solidFill>
                  <a:srgbClr val="000000"/>
                </a:solidFill>
                <a:latin typeface="Arial"/>
                <a:ea typeface="Arial"/>
                <a:cs typeface="Arial"/>
                <a:sym typeface="Arial"/>
              </a:rPr>
              <a:t>Protein having coded aminoacids are protein aminoacids while those non coded aminoacids are rare aminoacid.</a:t>
            </a:r>
            <a:endParaRPr b="0" i="0" sz="1400" u="none" cap="none" strike="noStrike">
              <a:solidFill>
                <a:srgbClr val="000000"/>
              </a:solidFill>
              <a:latin typeface="Arial"/>
              <a:ea typeface="Arial"/>
              <a:cs typeface="Arial"/>
              <a:sym typeface="Arial"/>
            </a:endParaRPr>
          </a:p>
          <a:p>
            <a:pPr indent="0" lvl="1" marL="457200" marR="0" rtl="0" algn="just">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pic>
        <p:nvPicPr>
          <p:cNvPr descr="Class_11_Biology_Biomolecules_AminoAcids2" id="89" name="Google Shape;89;p5"/>
          <p:cNvPicPr preferRelativeResize="0"/>
          <p:nvPr/>
        </p:nvPicPr>
        <p:blipFill rotWithShape="1">
          <a:blip r:embed="rId4">
            <a:alphaModFix/>
          </a:blip>
          <a:srcRect b="0" l="0" r="0" t="0"/>
          <a:stretch/>
        </p:blipFill>
        <p:spPr>
          <a:xfrm>
            <a:off x="4639020" y="3028951"/>
            <a:ext cx="1652530" cy="114299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pic>
        <p:nvPicPr>
          <p:cNvPr id="94" name="Google Shape;94;p6"/>
          <p:cNvPicPr preferRelativeResize="0"/>
          <p:nvPr/>
        </p:nvPicPr>
        <p:blipFill rotWithShape="1">
          <a:blip r:embed="rId3">
            <a:alphaModFix/>
          </a:blip>
          <a:srcRect b="0" l="0" r="0" t="0"/>
          <a:stretch/>
        </p:blipFill>
        <p:spPr>
          <a:xfrm>
            <a:off x="8077200" y="514350"/>
            <a:ext cx="924120" cy="924120"/>
          </a:xfrm>
          <a:prstGeom prst="rect">
            <a:avLst/>
          </a:prstGeom>
          <a:noFill/>
          <a:ln>
            <a:noFill/>
          </a:ln>
        </p:spPr>
      </p:pic>
      <p:sp>
        <p:nvSpPr>
          <p:cNvPr id="95" name="Google Shape;95;p6"/>
          <p:cNvSpPr/>
          <p:nvPr/>
        </p:nvSpPr>
        <p:spPr>
          <a:xfrm>
            <a:off x="304800" y="285750"/>
            <a:ext cx="6400800" cy="473975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2200">
                <a:solidFill>
                  <a:srgbClr val="FF0000"/>
                </a:solidFill>
                <a:latin typeface="Arial"/>
                <a:ea typeface="Arial"/>
                <a:cs typeface="Arial"/>
                <a:sym typeface="Arial"/>
              </a:rPr>
              <a:t>Zwitter Ion</a:t>
            </a:r>
            <a:endParaRPr sz="2200">
              <a:solidFill>
                <a:srgbClr val="FF0000"/>
              </a:solidFill>
              <a:latin typeface="Arial"/>
              <a:ea typeface="Arial"/>
              <a:cs typeface="Arial"/>
              <a:sym typeface="Arial"/>
            </a:endParaRPr>
          </a:p>
          <a:p>
            <a:pPr indent="0" lvl="0" marL="0" marR="0" rtl="0" algn="just">
              <a:spcBef>
                <a:spcPts val="0"/>
              </a:spcBef>
              <a:spcAft>
                <a:spcPts val="0"/>
              </a:spcAft>
              <a:buNone/>
            </a:pPr>
            <a:r>
              <a:rPr lang="en-US" sz="1400">
                <a:solidFill>
                  <a:schemeClr val="dk1"/>
                </a:solidFill>
                <a:latin typeface="Arial"/>
                <a:ea typeface="Arial"/>
                <a:cs typeface="Arial"/>
                <a:sym typeface="Arial"/>
              </a:rPr>
              <a:t>A particular property of amino acids is the ionizable nature of – NH</a:t>
            </a:r>
            <a:r>
              <a:rPr baseline="-25000" lang="en-US" sz="1400">
                <a:solidFill>
                  <a:schemeClr val="dk1"/>
                </a:solidFill>
                <a:latin typeface="Arial"/>
                <a:ea typeface="Arial"/>
                <a:cs typeface="Arial"/>
                <a:sym typeface="Arial"/>
              </a:rPr>
              <a:t>2</a:t>
            </a:r>
            <a:r>
              <a:rPr lang="en-US" sz="1400">
                <a:solidFill>
                  <a:schemeClr val="dk1"/>
                </a:solidFill>
                <a:latin typeface="Arial"/>
                <a:ea typeface="Arial"/>
                <a:cs typeface="Arial"/>
                <a:sym typeface="Arial"/>
              </a:rPr>
              <a:t> and –COOH groups.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rPr lang="en-US" sz="1400">
                <a:solidFill>
                  <a:schemeClr val="dk1"/>
                </a:solidFill>
                <a:latin typeface="Arial"/>
                <a:ea typeface="Arial"/>
                <a:cs typeface="Arial"/>
                <a:sym typeface="Arial"/>
              </a:rPr>
              <a:t>Hence in solutions of different pHs, the structure of amino acids changes.</a:t>
            </a:r>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rPr lang="en-US" sz="1400">
                <a:solidFill>
                  <a:schemeClr val="dk1"/>
                </a:solidFill>
                <a:latin typeface="Arial"/>
                <a:ea typeface="Arial"/>
                <a:cs typeface="Arial"/>
                <a:sym typeface="Arial"/>
              </a:rPr>
              <a:t>When Amino acid is put in aqueous solution, Carboxyl group loses H+ and NH</a:t>
            </a:r>
            <a:r>
              <a:rPr baseline="-25000" lang="en-US" sz="1400">
                <a:solidFill>
                  <a:schemeClr val="dk1"/>
                </a:solidFill>
                <a:latin typeface="Arial"/>
                <a:ea typeface="Arial"/>
                <a:cs typeface="Arial"/>
                <a:sym typeface="Arial"/>
              </a:rPr>
              <a:t>2</a:t>
            </a:r>
            <a:r>
              <a:rPr lang="en-US" sz="1400">
                <a:solidFill>
                  <a:schemeClr val="dk1"/>
                </a:solidFill>
                <a:latin typeface="Arial"/>
                <a:ea typeface="Arial"/>
                <a:cs typeface="Arial"/>
                <a:sym typeface="Arial"/>
              </a:rPr>
              <a:t> group gains H+.</a:t>
            </a:r>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rPr lang="en-US" sz="1400">
                <a:solidFill>
                  <a:schemeClr val="dk1"/>
                </a:solidFill>
                <a:latin typeface="Arial"/>
                <a:ea typeface="Arial"/>
                <a:cs typeface="Arial"/>
                <a:sym typeface="Arial"/>
              </a:rPr>
              <a:t>Overall remains neutral, but CO</a:t>
            </a:r>
            <a:r>
              <a:rPr baseline="30000" lang="en-US" sz="1400">
                <a:solidFill>
                  <a:schemeClr val="dk1"/>
                </a:solidFill>
                <a:latin typeface="Arial"/>
                <a:ea typeface="Arial"/>
                <a:cs typeface="Arial"/>
                <a:sym typeface="Arial"/>
              </a:rPr>
              <a:t>-</a:t>
            </a:r>
            <a:r>
              <a:rPr lang="en-US" sz="1400">
                <a:solidFill>
                  <a:schemeClr val="dk1"/>
                </a:solidFill>
                <a:latin typeface="Arial"/>
                <a:ea typeface="Arial"/>
                <a:cs typeface="Arial"/>
                <a:sym typeface="Arial"/>
              </a:rPr>
              <a:t> and NH</a:t>
            </a:r>
            <a:r>
              <a:rPr baseline="-25000" lang="en-US" sz="1400">
                <a:solidFill>
                  <a:schemeClr val="dk1"/>
                </a:solidFill>
                <a:latin typeface="Arial"/>
                <a:ea typeface="Arial"/>
                <a:cs typeface="Arial"/>
                <a:sym typeface="Arial"/>
              </a:rPr>
              <a:t>3</a:t>
            </a:r>
            <a:r>
              <a:rPr baseline="30000" lang="en-US" sz="1400">
                <a:solidFill>
                  <a:schemeClr val="dk1"/>
                </a:solidFill>
                <a:latin typeface="Arial"/>
                <a:ea typeface="Arial"/>
                <a:cs typeface="Arial"/>
                <a:sym typeface="Arial"/>
              </a:rPr>
              <a:t>+</a:t>
            </a:r>
            <a:r>
              <a:rPr lang="en-US" sz="1400">
                <a:solidFill>
                  <a:schemeClr val="dk1"/>
                </a:solidFill>
                <a:latin typeface="Arial"/>
                <a:ea typeface="Arial"/>
                <a:cs typeface="Arial"/>
                <a:sym typeface="Arial"/>
              </a:rPr>
              <a:t> are formed,</a:t>
            </a:r>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rPr lang="en-US" sz="1400">
                <a:solidFill>
                  <a:schemeClr val="dk1"/>
                </a:solidFill>
                <a:latin typeface="Arial"/>
                <a:ea typeface="Arial"/>
                <a:cs typeface="Arial"/>
                <a:sym typeface="Arial"/>
              </a:rPr>
              <a:t>Amino acid shows amphoteric behavior, i.e. it acts like both acid and base. This behavior is seen only in aqueous medium.</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a:p>
            <a:pPr indent="0" lvl="0" marL="0" marR="0" rtl="0" algn="just">
              <a:spcBef>
                <a:spcPts val="0"/>
              </a:spcBef>
              <a:spcAft>
                <a:spcPts val="0"/>
              </a:spcAft>
              <a:buNone/>
            </a:pPr>
            <a:r>
              <a:t/>
            </a:r>
            <a:endParaRPr sz="1400">
              <a:solidFill>
                <a:schemeClr val="dk1"/>
              </a:solidFill>
              <a:latin typeface="Arial"/>
              <a:ea typeface="Arial"/>
              <a:cs typeface="Arial"/>
              <a:sym typeface="Arial"/>
            </a:endParaRPr>
          </a:p>
        </p:txBody>
      </p:sp>
      <p:pic>
        <p:nvPicPr>
          <p:cNvPr descr="Class_11_Biology_Biomolecules_ZwitterIon" id="96" name="Google Shape;96;p6"/>
          <p:cNvPicPr preferRelativeResize="0"/>
          <p:nvPr/>
        </p:nvPicPr>
        <p:blipFill rotWithShape="1">
          <a:blip r:embed="rId4">
            <a:alphaModFix/>
          </a:blip>
          <a:srcRect b="0" l="0" r="0" t="0"/>
          <a:stretch/>
        </p:blipFill>
        <p:spPr>
          <a:xfrm>
            <a:off x="2057400" y="3409950"/>
            <a:ext cx="3619500" cy="1447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pic>
        <p:nvPicPr>
          <p:cNvPr id="101" name="Google Shape;101;p7"/>
          <p:cNvPicPr preferRelativeResize="0"/>
          <p:nvPr/>
        </p:nvPicPr>
        <p:blipFill rotWithShape="1">
          <a:blip r:embed="rId3">
            <a:alphaModFix/>
          </a:blip>
          <a:srcRect b="0" l="0" r="0" t="0"/>
          <a:stretch/>
        </p:blipFill>
        <p:spPr>
          <a:xfrm>
            <a:off x="8001000" y="361950"/>
            <a:ext cx="924120" cy="924120"/>
          </a:xfrm>
          <a:prstGeom prst="rect">
            <a:avLst/>
          </a:prstGeom>
          <a:noFill/>
          <a:ln>
            <a:noFill/>
          </a:ln>
        </p:spPr>
      </p:pic>
      <p:pic>
        <p:nvPicPr>
          <p:cNvPr descr="C:\Users\A\Desktop\8426960878_bdb4b48c34_o.jpg" id="102" name="Google Shape;102;p7"/>
          <p:cNvPicPr preferRelativeResize="0"/>
          <p:nvPr/>
        </p:nvPicPr>
        <p:blipFill rotWithShape="1">
          <a:blip r:embed="rId4">
            <a:alphaModFix/>
          </a:blip>
          <a:srcRect b="0" l="0" r="0" t="0"/>
          <a:stretch/>
        </p:blipFill>
        <p:spPr>
          <a:xfrm>
            <a:off x="457200" y="742950"/>
            <a:ext cx="4962525" cy="1409700"/>
          </a:xfrm>
          <a:prstGeom prst="rect">
            <a:avLst/>
          </a:prstGeom>
          <a:noFill/>
          <a:ln>
            <a:noFill/>
          </a:ln>
        </p:spPr>
      </p:pic>
      <p:pic>
        <p:nvPicPr>
          <p:cNvPr descr="C:\Users\A\Desktop\download.png" id="103" name="Google Shape;103;p7"/>
          <p:cNvPicPr preferRelativeResize="0"/>
          <p:nvPr/>
        </p:nvPicPr>
        <p:blipFill rotWithShape="1">
          <a:blip r:embed="rId5">
            <a:alphaModFix/>
          </a:blip>
          <a:srcRect b="0" l="0" r="0" t="0"/>
          <a:stretch/>
        </p:blipFill>
        <p:spPr>
          <a:xfrm>
            <a:off x="381000" y="2343150"/>
            <a:ext cx="4953000" cy="1104900"/>
          </a:xfrm>
          <a:prstGeom prst="rect">
            <a:avLst/>
          </a:prstGeom>
          <a:noFill/>
          <a:ln>
            <a:noFill/>
          </a:ln>
        </p:spPr>
      </p:pic>
      <p:pic>
        <p:nvPicPr>
          <p:cNvPr descr="C:\Users\A\Desktop\download (1).png" id="104" name="Google Shape;104;p7"/>
          <p:cNvPicPr preferRelativeResize="0"/>
          <p:nvPr/>
        </p:nvPicPr>
        <p:blipFill rotWithShape="1">
          <a:blip r:embed="rId6">
            <a:alphaModFix/>
          </a:blip>
          <a:srcRect b="0" l="0" r="0" t="0"/>
          <a:stretch/>
        </p:blipFill>
        <p:spPr>
          <a:xfrm>
            <a:off x="304800" y="3714750"/>
            <a:ext cx="5029200" cy="12668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pic>
        <p:nvPicPr>
          <p:cNvPr id="109" name="Google Shape;109;p8"/>
          <p:cNvPicPr preferRelativeResize="0"/>
          <p:nvPr/>
        </p:nvPicPr>
        <p:blipFill rotWithShape="1">
          <a:blip r:embed="rId3">
            <a:alphaModFix/>
          </a:blip>
          <a:srcRect b="0" l="0" r="0" t="0"/>
          <a:stretch/>
        </p:blipFill>
        <p:spPr>
          <a:xfrm>
            <a:off x="8001000" y="285750"/>
            <a:ext cx="924120" cy="924120"/>
          </a:xfrm>
          <a:prstGeom prst="rect">
            <a:avLst/>
          </a:prstGeom>
          <a:noFill/>
          <a:ln>
            <a:noFill/>
          </a:ln>
        </p:spPr>
      </p:pic>
      <p:sp>
        <p:nvSpPr>
          <p:cNvPr id="110" name="Google Shape;110;p8"/>
          <p:cNvSpPr/>
          <p:nvPr/>
        </p:nvSpPr>
        <p:spPr>
          <a:xfrm>
            <a:off x="621360" y="743400"/>
            <a:ext cx="7799760" cy="3560760"/>
          </a:xfrm>
          <a:prstGeom prst="rect">
            <a:avLst/>
          </a:prstGeom>
          <a:noFill/>
          <a:ln>
            <a:noFill/>
          </a:ln>
        </p:spPr>
        <p:txBody>
          <a:bodyPr anchorCtr="0" anchor="ctr" bIns="91425" lIns="90000" spcFirstLastPara="1" rIns="90000" wrap="square" tIns="91425">
            <a:noAutofit/>
          </a:bodyPr>
          <a:lstStyle/>
          <a:p>
            <a:pPr indent="0" lvl="0" marL="457200" marR="0" rtl="0" algn="ctr">
              <a:lnSpc>
                <a:spcPct val="115000"/>
              </a:lnSpc>
              <a:spcBef>
                <a:spcPts val="0"/>
              </a:spcBef>
              <a:spcAft>
                <a:spcPts val="0"/>
              </a:spcAft>
              <a:buNone/>
            </a:pPr>
            <a:r>
              <a:rPr b="1" lang="en-US" sz="4000" strike="noStrike">
                <a:solidFill>
                  <a:srgbClr val="000000"/>
                </a:solidFill>
                <a:latin typeface="Arial"/>
                <a:ea typeface="Arial"/>
                <a:cs typeface="Arial"/>
                <a:sym typeface="Arial"/>
              </a:rPr>
              <a:t>THANKING YOU</a:t>
            </a:r>
            <a:endParaRPr b="0" sz="1800" strike="noStrike">
              <a:solidFill>
                <a:srgbClr val="000000"/>
              </a:solidFill>
              <a:latin typeface="Arial"/>
              <a:ea typeface="Arial"/>
              <a:cs typeface="Arial"/>
              <a:sym typeface="Arial"/>
            </a:endParaRPr>
          </a:p>
          <a:p>
            <a:pPr indent="0" lvl="0" marL="457200" marR="0" rtl="0" algn="ctr">
              <a:lnSpc>
                <a:spcPct val="115000"/>
              </a:lnSpc>
              <a:spcBef>
                <a:spcPts val="0"/>
              </a:spcBef>
              <a:spcAft>
                <a:spcPts val="0"/>
              </a:spcAft>
              <a:buNone/>
            </a:pPr>
            <a:r>
              <a:rPr b="1" lang="en-US" sz="4000" strike="noStrike">
                <a:solidFill>
                  <a:srgbClr val="FF0000"/>
                </a:solidFill>
                <a:latin typeface="Arial"/>
                <a:ea typeface="Arial"/>
                <a:cs typeface="Arial"/>
                <a:sym typeface="Arial"/>
              </a:rPr>
              <a:t>ODM EDUCATIONAL GROUP</a:t>
            </a:r>
            <a:endParaRPr b="0" sz="1800"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None/>
            </a:pPr>
            <a:r>
              <a:t/>
            </a:r>
            <a:endParaRPr b="0" sz="1800"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user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4</vt:i4>
  </property>
  <property fmtid="{D5CDD505-2E9C-101B-9397-08002B2CF9AE}" pid="8" name="PresentationFormat">
    <vt:lpwstr>On-screen Show (16:9)</vt:lpwstr>
  </property>
  <property fmtid="{D5CDD505-2E9C-101B-9397-08002B2CF9AE}" pid="9" name="ScaleCrop">
    <vt:bool>false</vt:bool>
  </property>
  <property fmtid="{D5CDD505-2E9C-101B-9397-08002B2CF9AE}" pid="10" name="ShareDoc">
    <vt:bool>false</vt:bool>
  </property>
  <property fmtid="{D5CDD505-2E9C-101B-9397-08002B2CF9AE}" pid="11" name="Slides">
    <vt:i4>4</vt:i4>
  </property>
</Properties>
</file>