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7">
  <p:sldMasterIdLst>
    <p:sldMasterId id="2147483648" r:id="rId1"/>
  </p:sldMasterIdLst>
  <p:sldIdLst>
    <p:sldId id="256" r:id="rId2"/>
    <p:sldId id="279" r:id="rId3"/>
    <p:sldId id="275" r:id="rId4"/>
    <p:sldId id="276" r:id="rId5"/>
    <p:sldId id="280" r:id="rId6"/>
    <p:sldId id="277" r:id="rId7"/>
    <p:sldId id="272" r:id="rId8"/>
    <p:sldId id="278" r:id="rId9"/>
    <p:sldId id="258" r:id="rId10"/>
    <p:sldId id="259" r:id="rId11"/>
    <p:sldId id="269" r:id="rId12"/>
    <p:sldId id="281" r:id="rId13"/>
    <p:sldId id="260" r:id="rId14"/>
    <p:sldId id="270" r:id="rId15"/>
    <p:sldId id="267"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24" autoAdjust="0"/>
  </p:normalViewPr>
  <p:slideViewPr>
    <p:cSldViewPr>
      <p:cViewPr varScale="1">
        <p:scale>
          <a:sx n="92" d="100"/>
          <a:sy n="92" d="100"/>
        </p:scale>
        <p:origin x="-738" y="-102"/>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4" idx="1">
    <p:pos x="6118" y="0"/>
    <p:text>1. The logo in the centre looks bad. take it to TOP-LEFT
2. Where in ODM E Group Logo, here? 
3. What about, Closing Slide? 
Similar changes, pending in Kids World PPT as well +amanrouniyar@odmegroup.org
_Assigned to you_
-Swoyan Satyendu</p:text>
  </p:cm>
  <p:cm authorId="0" dt="2020-06-17T16:36:04.720" idx="2">
    <p:pos x="6118" y="0"/>
    <p:text>+amanrouniyar@odmegroup.org How come the website here is ODM Egroup and not ODM PS?
_Assigned to you_
-Swoyan Satyendu</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05200"/>
            <a:ext cx="8229240" cy="85860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4674240" y="2761920"/>
            <a:ext cx="401580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457200" y="2761920"/>
            <a:ext cx="401580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457200" y="1203480"/>
            <a:ext cx="8229240" cy="298296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457200" y="1203480"/>
            <a:ext cx="8229240" cy="298296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pic>
        <p:nvPicPr>
          <p:cNvPr id="34" name="Picture 33"/>
          <p:cNvPicPr/>
          <p:nvPr/>
        </p:nvPicPr>
        <p:blipFill>
          <a:blip r:embed="rId2"/>
          <a:stretch/>
        </p:blipFill>
        <p:spPr>
          <a:xfrm>
            <a:off x="2702160" y="1203480"/>
            <a:ext cx="3738600" cy="2982960"/>
          </a:xfrm>
          <a:prstGeom prst="rect">
            <a:avLst/>
          </a:prstGeom>
          <a:ln>
            <a:noFill/>
          </a:ln>
        </p:spPr>
      </p:pic>
      <p:pic>
        <p:nvPicPr>
          <p:cNvPr id="35" name="Picture 34"/>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05200"/>
            <a:ext cx="8229240" cy="85860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05200"/>
            <a:ext cx="8229240" cy="85860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05200"/>
            <a:ext cx="8229240" cy="85860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05200"/>
            <a:ext cx="8229240" cy="3981240"/>
          </a:xfrm>
          <a:prstGeom prst="rect">
            <a:avLst/>
          </a:prstGeom>
        </p:spPr>
        <p:txBody>
          <a:bodyPr lIns="0" tIns="0" rIns="0" bIns="0" anchor="ctr"/>
          <a:lstStyle/>
          <a:p>
            <a:pPr algn="ctr"/>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05200"/>
            <a:ext cx="8229240" cy="85860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457200" y="2761920"/>
            <a:ext cx="401580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4674240" y="1203480"/>
            <a:ext cx="4015800" cy="298296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05200"/>
            <a:ext cx="8229240" cy="85860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p:spPr>
        <p:txBody>
          <a:bodyPr lIns="0" tIns="0" rIns="0" bIns="0" anchor="ctr"/>
          <a:lstStyle/>
          <a:p>
            <a:pPr algn="ctr"/>
            <a:endParaRPr lang="en-IN" sz="44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lstStyle/>
          <a:p>
            <a:endParaRPr lang="en-IN"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pPr algn="ctr"/>
            <a:r>
              <a:rPr lang="en-IN" sz="4400" b="0" strike="noStrike" spc="-1">
                <a:solidFill>
                  <a:srgbClr val="000000"/>
                </a:solidFill>
                <a:uFill>
                  <a:solidFill>
                    <a:srgbClr val="FFFFFF"/>
                  </a:solidFill>
                </a:uFill>
                <a:latin typeface="Arial"/>
              </a:rPr>
              <a:t>Click to edit the title text format</a:t>
            </a:r>
          </a:p>
        </p:txBody>
      </p:sp>
      <p:sp>
        <p:nvSpPr>
          <p:cNvPr id="3" name="PlaceHolder 2"/>
          <p:cNvSpPr>
            <a:spLocks noGrp="1"/>
          </p:cNvSpPr>
          <p:nvPr>
            <p:ph type="body"/>
          </p:nvPr>
        </p:nvSpPr>
        <p:spPr>
          <a:xfrm>
            <a:off x="457200" y="1203480"/>
            <a:ext cx="8229240" cy="2982960"/>
          </a:xfrm>
          <a:prstGeom prst="rect">
            <a:avLst/>
          </a:prstGeom>
        </p:spPr>
        <p:txBody>
          <a:bodyPr lIns="0" tIns="0" rIns="0" bIns="0"/>
          <a:lstStyle/>
          <a:p>
            <a:pPr marL="432000" indent="-324000">
              <a:buClr>
                <a:srgbClr val="000000"/>
              </a:buClr>
              <a:buSzPct val="45000"/>
              <a:buFont typeface="Wingdings" charset="2"/>
              <a:buChar char=""/>
            </a:pPr>
            <a:r>
              <a:rPr lang="en-IN"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IN"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IN"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IN"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IN"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IN"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IN"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files.askiitians.com/cdn1/images/20161114-12548411-2904-hp10.png" TargetMode="External"/><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Google Shape;54;p13"/>
          <p:cNvPicPr/>
          <p:nvPr/>
        </p:nvPicPr>
        <p:blipFill>
          <a:blip r:embed="rId2"/>
          <a:stretch/>
        </p:blipFill>
        <p:spPr>
          <a:xfrm>
            <a:off x="0" y="3777480"/>
            <a:ext cx="9142560" cy="1364400"/>
          </a:xfrm>
          <a:prstGeom prst="rect">
            <a:avLst/>
          </a:prstGeom>
          <a:ln>
            <a:noFill/>
          </a:ln>
        </p:spPr>
      </p:pic>
      <p:pic>
        <p:nvPicPr>
          <p:cNvPr id="37" name="Google Shape;55;p13"/>
          <p:cNvPicPr/>
          <p:nvPr/>
        </p:nvPicPr>
        <p:blipFill>
          <a:blip r:embed="rId3"/>
          <a:stretch/>
        </p:blipFill>
        <p:spPr>
          <a:xfrm>
            <a:off x="7904880" y="105840"/>
            <a:ext cx="1168920" cy="1168920"/>
          </a:xfrm>
          <a:prstGeom prst="rect">
            <a:avLst/>
          </a:prstGeom>
          <a:ln>
            <a:noFill/>
          </a:ln>
        </p:spPr>
      </p:pic>
      <p:sp>
        <p:nvSpPr>
          <p:cNvPr id="38" name="CustomShape 1"/>
          <p:cNvSpPr/>
          <p:nvPr/>
        </p:nvSpPr>
        <p:spPr>
          <a:xfrm>
            <a:off x="191160" y="751933"/>
            <a:ext cx="8761680" cy="1045654"/>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gn="ctr">
              <a:lnSpc>
                <a:spcPct val="100000"/>
              </a:lnSpc>
            </a:pPr>
            <a:r>
              <a:rPr lang="en-IN" sz="3000" b="1" strike="noStrike" spc="-1" dirty="0" smtClean="0">
                <a:solidFill>
                  <a:srgbClr val="FF0000"/>
                </a:solidFill>
                <a:uFill>
                  <a:solidFill>
                    <a:srgbClr val="FFFFFF"/>
                  </a:solidFill>
                </a:uFill>
                <a:latin typeface="Calibri"/>
                <a:ea typeface="Calibri"/>
              </a:rPr>
              <a:t>PHOTOSYNTHESIS IN HIGHER PLANTS</a:t>
            </a:r>
            <a:endParaRPr lang="en-IN" sz="1800" b="0" strike="noStrike" spc="-1" dirty="0">
              <a:solidFill>
                <a:srgbClr val="000000"/>
              </a:solidFill>
              <a:uFill>
                <a:solidFill>
                  <a:srgbClr val="FFFFFF"/>
                </a:solidFill>
              </a:uFill>
              <a:latin typeface="Arial"/>
            </a:endParaRPr>
          </a:p>
          <a:p>
            <a:pPr algn="ctr">
              <a:lnSpc>
                <a:spcPct val="100000"/>
              </a:lnSpc>
            </a:pPr>
            <a:r>
              <a:rPr lang="en-IN" sz="2500" b="1" spc="-1" dirty="0" smtClean="0">
                <a:solidFill>
                  <a:srgbClr val="000000"/>
                </a:solidFill>
                <a:uFill>
                  <a:solidFill>
                    <a:srgbClr val="FFFFFF"/>
                  </a:solidFill>
                </a:uFill>
                <a:latin typeface="Calibri"/>
              </a:rPr>
              <a:t>CHEMIOSMOTIC HYPOTHESIS AND CALVIN CYCLE</a:t>
            </a:r>
            <a:endParaRPr lang="en-IN" sz="1800" b="1" strike="noStrike" spc="-1" dirty="0">
              <a:solidFill>
                <a:srgbClr val="000000"/>
              </a:solidFill>
              <a:uFill>
                <a:solidFill>
                  <a:srgbClr val="FFFFFF"/>
                </a:solidFill>
              </a:uFill>
              <a:latin typeface="Arial"/>
            </a:endParaRPr>
          </a:p>
        </p:txBody>
      </p:sp>
      <p:sp>
        <p:nvSpPr>
          <p:cNvPr id="39" name="CustomShape 2"/>
          <p:cNvSpPr/>
          <p:nvPr/>
        </p:nvSpPr>
        <p:spPr>
          <a:xfrm>
            <a:off x="1979712" y="2355726"/>
            <a:ext cx="5756040" cy="1224136"/>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en-IN" sz="1400" b="1" strike="noStrike" spc="-1" dirty="0">
                <a:solidFill>
                  <a:srgbClr val="000000"/>
                </a:solidFill>
                <a:uFill>
                  <a:solidFill>
                    <a:srgbClr val="FFFFFF"/>
                  </a:solidFill>
                </a:uFill>
                <a:latin typeface="Arial"/>
                <a:ea typeface="Arial"/>
              </a:rPr>
              <a:t>SUBJECT : BIOLOGY</a:t>
            </a:r>
            <a:endParaRPr lang="en-IN" sz="1800" b="0" strike="noStrike" spc="-1" dirty="0">
              <a:solidFill>
                <a:srgbClr val="000000"/>
              </a:solidFill>
              <a:uFill>
                <a:solidFill>
                  <a:srgbClr val="FFFFFF"/>
                </a:solidFill>
              </a:uFill>
              <a:latin typeface="Arial"/>
            </a:endParaRPr>
          </a:p>
          <a:p>
            <a:pPr>
              <a:lnSpc>
                <a:spcPct val="100000"/>
              </a:lnSpc>
              <a:spcAft>
                <a:spcPts val="600"/>
              </a:spcAft>
            </a:pPr>
            <a:r>
              <a:rPr lang="en-IN" sz="1400" b="1" strike="noStrike" spc="-1" dirty="0" smtClean="0">
                <a:solidFill>
                  <a:srgbClr val="000000"/>
                </a:solidFill>
                <a:uFill>
                  <a:solidFill>
                    <a:srgbClr val="FFFFFF"/>
                  </a:solidFill>
                </a:uFill>
                <a:latin typeface="Arial"/>
                <a:ea typeface="Arial"/>
              </a:rPr>
              <a:t>CHAPTER </a:t>
            </a:r>
            <a:r>
              <a:rPr lang="en-IN" sz="1400" b="1" strike="noStrike" spc="-1" dirty="0">
                <a:solidFill>
                  <a:srgbClr val="000000"/>
                </a:solidFill>
                <a:uFill>
                  <a:solidFill>
                    <a:srgbClr val="FFFFFF"/>
                  </a:solidFill>
                </a:uFill>
                <a:latin typeface="Arial"/>
                <a:ea typeface="Arial"/>
              </a:rPr>
              <a:t>NUMBER: </a:t>
            </a:r>
            <a:r>
              <a:rPr lang="en-IN" sz="1400" b="1" strike="noStrike" spc="-1" dirty="0" smtClean="0">
                <a:solidFill>
                  <a:srgbClr val="000000"/>
                </a:solidFill>
                <a:uFill>
                  <a:solidFill>
                    <a:srgbClr val="FFFFFF"/>
                  </a:solidFill>
                </a:uFill>
                <a:latin typeface="Arial"/>
                <a:ea typeface="Arial"/>
              </a:rPr>
              <a:t>13</a:t>
            </a:r>
          </a:p>
          <a:p>
            <a:pPr>
              <a:lnSpc>
                <a:spcPct val="100000"/>
              </a:lnSpc>
              <a:spcAft>
                <a:spcPts val="600"/>
              </a:spcAft>
            </a:pPr>
            <a:r>
              <a:rPr lang="en-IN" sz="1400" b="1" strike="noStrike" spc="-1" dirty="0" smtClean="0">
                <a:solidFill>
                  <a:srgbClr val="000000"/>
                </a:solidFill>
                <a:uFill>
                  <a:solidFill>
                    <a:srgbClr val="FFFFFF"/>
                  </a:solidFill>
                </a:uFill>
                <a:latin typeface="Arial"/>
                <a:ea typeface="Arial"/>
              </a:rPr>
              <a:t>CHAPTER </a:t>
            </a:r>
            <a:r>
              <a:rPr lang="en-IN" sz="1400" b="1" strike="noStrike" spc="-1" dirty="0">
                <a:solidFill>
                  <a:srgbClr val="000000"/>
                </a:solidFill>
                <a:uFill>
                  <a:solidFill>
                    <a:srgbClr val="FFFFFF"/>
                  </a:solidFill>
                </a:uFill>
                <a:latin typeface="Arial"/>
                <a:ea typeface="Arial"/>
              </a:rPr>
              <a:t>NAME : </a:t>
            </a:r>
            <a:r>
              <a:rPr lang="en-IN" sz="1400" b="1" strike="noStrike" spc="-1" dirty="0" smtClean="0">
                <a:solidFill>
                  <a:srgbClr val="000000"/>
                </a:solidFill>
                <a:uFill>
                  <a:solidFill>
                    <a:srgbClr val="FFFFFF"/>
                  </a:solidFill>
                </a:uFill>
                <a:latin typeface="Arial"/>
                <a:ea typeface="Arial"/>
              </a:rPr>
              <a:t>PHOTOSYNTHESIS IN HIGHER PLANTS</a:t>
            </a:r>
            <a:endParaRPr lang="en-IN"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Google Shape;69;p15"/>
          <p:cNvPicPr/>
          <p:nvPr/>
        </p:nvPicPr>
        <p:blipFill>
          <a:blip r:embed="rId2"/>
          <a:stretch/>
        </p:blipFill>
        <p:spPr>
          <a:xfrm>
            <a:off x="8208000" y="83160"/>
            <a:ext cx="924120" cy="924120"/>
          </a:xfrm>
          <a:prstGeom prst="rect">
            <a:avLst/>
          </a:prstGeom>
          <a:ln>
            <a:noFill/>
          </a:ln>
        </p:spPr>
      </p:pic>
      <p:sp>
        <p:nvSpPr>
          <p:cNvPr id="11265" name="Rectangle 1"/>
          <p:cNvSpPr>
            <a:spLocks noChangeArrowheads="1"/>
          </p:cNvSpPr>
          <p:nvPr/>
        </p:nvSpPr>
        <p:spPr bwMode="auto">
          <a:xfrm>
            <a:off x="304800" y="419130"/>
            <a:ext cx="7543800" cy="4647426"/>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Calibri" pitchFamily="34" charset="0"/>
                <a:cs typeface="Calibri" pitchFamily="34" charset="0"/>
              </a:rPr>
              <a:t>How ATP and NADPH are used in Biosynthetic Phase?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 </a:t>
            </a:r>
            <a:r>
              <a:rPr kumimoji="0" lang="en-US" sz="1400" b="1" i="0" u="none" strike="noStrike" cap="none" normalizeH="0" baseline="0" dirty="0" smtClean="0">
                <a:ln>
                  <a:noFill/>
                </a:ln>
                <a:effectLst/>
                <a:latin typeface="Calibri" pitchFamily="34" charset="0"/>
                <a:cs typeface="Calibri" pitchFamily="34" charset="0"/>
              </a:rPr>
              <a:t>CO</a:t>
            </a:r>
            <a:r>
              <a:rPr kumimoji="0" lang="en-US" sz="1400" b="1" i="0" u="none" strike="noStrike" cap="none" normalizeH="0" baseline="-30000" dirty="0" smtClean="0">
                <a:ln>
                  <a:noFill/>
                </a:ln>
                <a:effectLst/>
                <a:latin typeface="Calibri" pitchFamily="34" charset="0"/>
                <a:cs typeface="Calibri" pitchFamily="34" charset="0"/>
              </a:rPr>
              <a:t>2</a:t>
            </a:r>
            <a:r>
              <a:rPr kumimoji="0" lang="en-US" sz="1400" b="1" i="0" u="none" strike="noStrike" cap="none" normalizeH="0" baseline="0" dirty="0" smtClean="0">
                <a:ln>
                  <a:noFill/>
                </a:ln>
                <a:effectLst/>
                <a:latin typeface="Calibri" pitchFamily="34" charset="0"/>
                <a:cs typeface="Calibri" pitchFamily="34" charset="0"/>
              </a:rPr>
              <a:t> </a:t>
            </a:r>
            <a:r>
              <a:rPr kumimoji="0" lang="en-US" sz="1400" b="0" i="0" u="none" strike="noStrike" cap="none" normalizeH="0" baseline="0" dirty="0" smtClean="0">
                <a:ln>
                  <a:noFill/>
                </a:ln>
                <a:effectLst/>
                <a:latin typeface="Calibri" pitchFamily="34" charset="0"/>
                <a:cs typeface="Calibri" pitchFamily="34" charset="0"/>
              </a:rPr>
              <a:t>is combined with </a:t>
            </a:r>
            <a:r>
              <a:rPr kumimoji="0" lang="en-US" sz="1400" b="1" i="0" u="none" strike="noStrike" cap="none" normalizeH="0" baseline="0" dirty="0" smtClean="0">
                <a:ln>
                  <a:noFill/>
                </a:ln>
                <a:effectLst/>
                <a:latin typeface="Calibri" pitchFamily="34" charset="0"/>
                <a:cs typeface="Calibri" pitchFamily="34" charset="0"/>
              </a:rPr>
              <a:t>H</a:t>
            </a:r>
            <a:r>
              <a:rPr kumimoji="0" lang="en-US" sz="1400" b="1" i="0" u="none" strike="noStrike" cap="none" normalizeH="0" baseline="-30000" dirty="0" smtClean="0">
                <a:ln>
                  <a:noFill/>
                </a:ln>
                <a:effectLst/>
                <a:latin typeface="Calibri" pitchFamily="34" charset="0"/>
                <a:cs typeface="Calibri" pitchFamily="34" charset="0"/>
              </a:rPr>
              <a:t>2</a:t>
            </a:r>
            <a:r>
              <a:rPr kumimoji="0" lang="en-US" sz="1400" b="1" i="0" u="none" strike="noStrike" cap="none" normalizeH="0" baseline="0" dirty="0" smtClean="0">
                <a:ln>
                  <a:noFill/>
                </a:ln>
                <a:effectLst/>
                <a:latin typeface="Calibri" pitchFamily="34" charset="0"/>
                <a:cs typeface="Calibri" pitchFamily="34" charset="0"/>
              </a:rPr>
              <a:t>O </a:t>
            </a:r>
            <a:r>
              <a:rPr kumimoji="0" lang="en-US" sz="1400" b="0" i="0" u="none" strike="noStrike" cap="none" normalizeH="0" baseline="0" dirty="0" smtClean="0">
                <a:ln>
                  <a:noFill/>
                </a:ln>
                <a:effectLst/>
                <a:latin typeface="Calibri" pitchFamily="34" charset="0"/>
                <a:cs typeface="Calibri" pitchFamily="34" charset="0"/>
              </a:rPr>
              <a:t>to produce sugar.</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 Scientist were very eager to find out how this reaction proceeded and just after </a:t>
            </a:r>
            <a:r>
              <a:rPr kumimoji="0" lang="en-US" sz="1400" b="1" i="0" u="none" strike="noStrike" cap="none" normalizeH="0" baseline="0" dirty="0" smtClean="0">
                <a:ln>
                  <a:noFill/>
                </a:ln>
                <a:effectLst/>
                <a:latin typeface="Calibri" pitchFamily="34" charset="0"/>
                <a:cs typeface="Calibri" pitchFamily="34" charset="0"/>
              </a:rPr>
              <a:t>Second World War</a:t>
            </a:r>
            <a:r>
              <a:rPr kumimoji="0" lang="en-US" sz="1400" b="0" i="0" u="none" strike="noStrike" cap="none" normalizeH="0" baseline="0" dirty="0" smtClean="0">
                <a:ln>
                  <a:noFill/>
                </a:ln>
                <a:effectLst/>
                <a:latin typeface="Calibri" pitchFamily="34" charset="0"/>
                <a:cs typeface="Calibri" pitchFamily="34" charset="0"/>
              </a:rPr>
              <a:t>, the use of radioisotope </a:t>
            </a:r>
            <a:r>
              <a:rPr kumimoji="0" lang="en-US" sz="1400" b="1" i="0" u="none" strike="noStrike" cap="none" normalizeH="0" baseline="0" dirty="0" smtClean="0">
                <a:ln>
                  <a:noFill/>
                </a:ln>
                <a:effectLst/>
                <a:latin typeface="Calibri" pitchFamily="34" charset="0"/>
                <a:cs typeface="Calibri" pitchFamily="34" charset="0"/>
              </a:rPr>
              <a:t>14C </a:t>
            </a:r>
            <a:r>
              <a:rPr kumimoji="0" lang="en-US" sz="1400" b="0" i="0" u="none" strike="noStrike" cap="none" normalizeH="0" baseline="0" dirty="0" smtClean="0">
                <a:ln>
                  <a:noFill/>
                </a:ln>
                <a:effectLst/>
                <a:latin typeface="Calibri" pitchFamily="34" charset="0"/>
                <a:cs typeface="Calibri" pitchFamily="34" charset="0"/>
              </a:rPr>
              <a:t>led to the discovery that the first </a:t>
            </a:r>
            <a:r>
              <a:rPr kumimoji="0" lang="en-US" sz="1400" b="1" i="0" u="none" strike="noStrike" cap="none" normalizeH="0" baseline="0" dirty="0" smtClean="0">
                <a:ln>
                  <a:noFill/>
                </a:ln>
                <a:effectLst/>
                <a:latin typeface="Calibri" pitchFamily="34" charset="0"/>
                <a:cs typeface="Calibri" pitchFamily="34" charset="0"/>
              </a:rPr>
              <a:t>CO</a:t>
            </a:r>
            <a:r>
              <a:rPr kumimoji="0" lang="en-US" sz="1400" b="1" i="0" u="none" strike="noStrike" cap="none" normalizeH="0" baseline="-30000" dirty="0" smtClean="0">
                <a:ln>
                  <a:noFill/>
                </a:ln>
                <a:effectLst/>
                <a:latin typeface="Calibri" pitchFamily="34" charset="0"/>
                <a:cs typeface="Calibri" pitchFamily="34" charset="0"/>
              </a:rPr>
              <a:t>2</a:t>
            </a:r>
            <a:r>
              <a:rPr kumimoji="0" lang="en-US" sz="1400" b="1" i="0" u="none" strike="noStrike" cap="none" normalizeH="0" baseline="0" dirty="0" smtClean="0">
                <a:ln>
                  <a:noFill/>
                </a:ln>
                <a:effectLst/>
                <a:latin typeface="Calibri" pitchFamily="34" charset="0"/>
                <a:cs typeface="Calibri" pitchFamily="34" charset="0"/>
              </a:rPr>
              <a:t> </a:t>
            </a:r>
            <a:r>
              <a:rPr kumimoji="0" lang="en-US" sz="1400" b="0" i="0" u="none" strike="noStrike" cap="none" normalizeH="0" baseline="0" dirty="0" smtClean="0">
                <a:ln>
                  <a:noFill/>
                </a:ln>
                <a:effectLst/>
                <a:latin typeface="Calibri" pitchFamily="34" charset="0"/>
                <a:cs typeface="Calibri" pitchFamily="34" charset="0"/>
              </a:rPr>
              <a:t>fixation product was </a:t>
            </a:r>
            <a:r>
              <a:rPr kumimoji="0" lang="en-US" sz="1400" b="1" i="0" u="none" strike="noStrike" cap="none" normalizeH="0" baseline="0" dirty="0" smtClean="0">
                <a:ln>
                  <a:noFill/>
                </a:ln>
                <a:effectLst/>
                <a:latin typeface="Calibri" pitchFamily="34" charset="0"/>
                <a:cs typeface="Calibri" pitchFamily="34" charset="0"/>
              </a:rPr>
              <a:t>3 – Carbon Organic Acid</a:t>
            </a:r>
            <a:r>
              <a:rPr kumimoji="0" lang="en-US" sz="1400" b="0" i="0" u="none" strike="noStrike" cap="none" normalizeH="0" baseline="0" dirty="0" smtClean="0">
                <a:ln>
                  <a:noFill/>
                </a:ln>
                <a:effectLst/>
                <a:latin typeface="Calibri" pitchFamily="34" charset="0"/>
                <a:cs typeface="Calibri"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effectLst/>
                <a:latin typeface="Calibri" pitchFamily="34" charset="0"/>
                <a:cs typeface="Calibri" pitchFamily="34" charset="0"/>
              </a:rPr>
              <a:t>Melvin Calvin </a:t>
            </a:r>
            <a:r>
              <a:rPr kumimoji="0" lang="en-US" sz="1400" b="0" i="0" u="none" strike="noStrike" cap="none" normalizeH="0" baseline="0" dirty="0" smtClean="0">
                <a:ln>
                  <a:noFill/>
                </a:ln>
                <a:effectLst/>
                <a:latin typeface="Calibri" pitchFamily="34" charset="0"/>
                <a:cs typeface="Calibri" pitchFamily="34" charset="0"/>
              </a:rPr>
              <a:t>contributed in answering this and therefore, the complete biosynthetic pathway is named as </a:t>
            </a:r>
            <a:r>
              <a:rPr kumimoji="0" lang="en-US" sz="1400" b="1" i="0" u="none" strike="noStrike" cap="none" normalizeH="0" baseline="0" dirty="0" smtClean="0">
                <a:ln>
                  <a:noFill/>
                </a:ln>
                <a:effectLst/>
                <a:latin typeface="Calibri" pitchFamily="34" charset="0"/>
                <a:cs typeface="Calibri" pitchFamily="34" charset="0"/>
              </a:rPr>
              <a:t>Calvin Cycle</a:t>
            </a:r>
            <a:r>
              <a:rPr kumimoji="0" lang="en-US" sz="1400" b="0" i="0" u="none" strike="noStrike" cap="none" normalizeH="0" baseline="0" dirty="0" smtClean="0">
                <a:ln>
                  <a:noFill/>
                </a:ln>
                <a:effectLst/>
                <a:latin typeface="Calibri" pitchFamily="34" charset="0"/>
                <a:cs typeface="Calibri"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The first identified product was </a:t>
            </a:r>
            <a:r>
              <a:rPr kumimoji="0" lang="en-US" sz="1400" b="1" i="0" u="none" strike="noStrike" cap="none" normalizeH="0" baseline="0" dirty="0" smtClean="0">
                <a:ln>
                  <a:noFill/>
                </a:ln>
                <a:effectLst/>
                <a:latin typeface="Calibri" pitchFamily="34" charset="0"/>
                <a:cs typeface="Calibri" pitchFamily="34" charset="0"/>
              </a:rPr>
              <a:t>PGA</a:t>
            </a:r>
            <a:r>
              <a:rPr kumimoji="0" lang="en-US" sz="1400" b="0" i="0" u="none" strike="noStrike" cap="none" normalizeH="0" baseline="0" dirty="0" smtClean="0">
                <a:ln>
                  <a:noFill/>
                </a:ln>
                <a:effectLst/>
                <a:latin typeface="Calibri" pitchFamily="34" charset="0"/>
                <a:cs typeface="Calibri" pitchFamily="34" charset="0"/>
              </a:rPr>
              <a:t>, i.e. </a:t>
            </a:r>
            <a:r>
              <a:rPr kumimoji="0" lang="en-US" sz="1400" b="1" i="0" u="none" strike="noStrike" cap="none" normalizeH="0" baseline="0" dirty="0" smtClean="0">
                <a:ln>
                  <a:noFill/>
                </a:ln>
                <a:effectLst/>
                <a:latin typeface="Calibri" pitchFamily="34" charset="0"/>
                <a:cs typeface="Calibri" pitchFamily="34" charset="0"/>
              </a:rPr>
              <a:t>3 – Phosphoglyeric Acid</a:t>
            </a:r>
            <a:r>
              <a:rPr kumimoji="0" lang="en-US" sz="1400" b="0" i="0" u="none" strike="noStrike" cap="none" normalizeH="0" baseline="0" dirty="0" smtClean="0">
                <a:ln>
                  <a:noFill/>
                </a:ln>
                <a:effectLst/>
                <a:latin typeface="Calibri" pitchFamily="34" charset="0"/>
                <a:cs typeface="Calibri"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Scientist also worked hard to understand if all plants have </a:t>
            </a:r>
            <a:r>
              <a:rPr kumimoji="0" lang="en-US" sz="1400" b="1" i="0" u="none" strike="noStrike" cap="none" normalizeH="0" baseline="0" dirty="0" smtClean="0">
                <a:ln>
                  <a:noFill/>
                </a:ln>
                <a:effectLst/>
                <a:latin typeface="Calibri" pitchFamily="34" charset="0"/>
                <a:cs typeface="Calibri" pitchFamily="34" charset="0"/>
              </a:rPr>
              <a:t>PGA </a:t>
            </a:r>
            <a:r>
              <a:rPr kumimoji="0" lang="en-US" sz="1400" b="0" i="0" u="none" strike="noStrike" cap="none" normalizeH="0" baseline="0" dirty="0" smtClean="0">
                <a:ln>
                  <a:noFill/>
                </a:ln>
                <a:effectLst/>
                <a:latin typeface="Calibri" pitchFamily="34" charset="0"/>
                <a:cs typeface="Calibri" pitchFamily="34" charset="0"/>
              </a:rPr>
              <a:t>as a first product of </a:t>
            </a:r>
            <a:r>
              <a:rPr kumimoji="0" lang="en-US" sz="1400" b="1" i="0" u="none" strike="noStrike" cap="none" normalizeH="0" baseline="0" dirty="0" smtClean="0">
                <a:ln>
                  <a:noFill/>
                </a:ln>
                <a:effectLst/>
                <a:latin typeface="Calibri" pitchFamily="34" charset="0"/>
                <a:cs typeface="Calibri" pitchFamily="34" charset="0"/>
              </a:rPr>
              <a:t>CO</a:t>
            </a:r>
            <a:r>
              <a:rPr kumimoji="0" lang="en-US" sz="1400" b="1" i="0" u="none" strike="noStrike" cap="none" normalizeH="0" baseline="-30000" dirty="0" smtClean="0">
                <a:ln>
                  <a:noFill/>
                </a:ln>
                <a:effectLst/>
                <a:latin typeface="Calibri" pitchFamily="34" charset="0"/>
                <a:cs typeface="Calibri" pitchFamily="34" charset="0"/>
              </a:rPr>
              <a:t>2</a:t>
            </a:r>
            <a:r>
              <a:rPr kumimoji="0" lang="en-US" sz="1400" b="0" i="0" u="none" strike="noStrike" cap="none" normalizeH="0" baseline="0" dirty="0" smtClean="0">
                <a:ln>
                  <a:noFill/>
                </a:ln>
                <a:effectLst/>
                <a:latin typeface="Calibri" pitchFamily="34" charset="0"/>
                <a:cs typeface="Calibri" pitchFamily="34" charset="0"/>
              </a:rPr>
              <a:t>fixation, or some other product is found in plants.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In this direction, several experiments were carried out and it resulted in the discovery of another group of plants, where the first stable product was organic acid.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This acid was identified as </a:t>
            </a:r>
            <a:r>
              <a:rPr kumimoji="0" lang="en-US" sz="1400" b="1" i="0" u="none" strike="noStrike" cap="none" normalizeH="0" baseline="0" dirty="0" smtClean="0">
                <a:ln>
                  <a:noFill/>
                </a:ln>
                <a:effectLst/>
                <a:latin typeface="Calibri" pitchFamily="34" charset="0"/>
                <a:cs typeface="Calibri" pitchFamily="34" charset="0"/>
              </a:rPr>
              <a:t>Oxaloacetic Acid</a:t>
            </a:r>
            <a:r>
              <a:rPr kumimoji="0" lang="en-US" sz="1400" b="0" i="0" u="none" strike="noStrike" cap="none" normalizeH="0" baseline="0" dirty="0" smtClean="0">
                <a:ln>
                  <a:noFill/>
                </a:ln>
                <a:effectLst/>
                <a:latin typeface="Calibri" pitchFamily="34" charset="0"/>
                <a:cs typeface="Calibri" pitchFamily="34" charset="0"/>
              </a:rPr>
              <a:t> (OAA). Thus, assimilation of </a:t>
            </a:r>
            <a:r>
              <a:rPr kumimoji="0" lang="en-US" sz="1400" b="1" i="0" u="none" strike="noStrike" cap="none" normalizeH="0" baseline="0" dirty="0" smtClean="0">
                <a:ln>
                  <a:noFill/>
                </a:ln>
                <a:effectLst/>
                <a:latin typeface="Calibri" pitchFamily="34" charset="0"/>
                <a:cs typeface="Calibri" pitchFamily="34" charset="0"/>
              </a:rPr>
              <a:t>CO</a:t>
            </a:r>
            <a:r>
              <a:rPr kumimoji="0" lang="en-US" sz="1400" b="1" i="0" u="none" strike="noStrike" cap="none" normalizeH="0" baseline="-30000" dirty="0" smtClean="0">
                <a:ln>
                  <a:noFill/>
                </a:ln>
                <a:effectLst/>
                <a:latin typeface="Calibri" pitchFamily="34" charset="0"/>
                <a:cs typeface="Calibri" pitchFamily="34" charset="0"/>
              </a:rPr>
              <a:t>2 </a:t>
            </a:r>
            <a:r>
              <a:rPr kumimoji="0" lang="en-US" sz="1400" b="0" i="0" u="none" strike="noStrike" cap="none" normalizeH="0" baseline="0" dirty="0" smtClean="0">
                <a:ln>
                  <a:noFill/>
                </a:ln>
                <a:effectLst/>
                <a:latin typeface="Calibri" pitchFamily="34" charset="0"/>
                <a:cs typeface="Calibri" pitchFamily="34" charset="0"/>
              </a:rPr>
              <a:t>during photosynthesis is carried out in two main ways:</a:t>
            </a: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effectLst/>
                <a:latin typeface="Calibri" pitchFamily="34" charset="0"/>
                <a:cs typeface="Calibri" pitchFamily="34" charset="0"/>
              </a:rPr>
              <a:t>The </a:t>
            </a:r>
            <a:r>
              <a:rPr kumimoji="0" lang="en-US" sz="1400" b="1" i="0" u="none" strike="noStrike" cap="none" normalizeH="0" baseline="0" dirty="0" smtClean="0">
                <a:ln>
                  <a:noFill/>
                </a:ln>
                <a:effectLst/>
                <a:latin typeface="Calibri" pitchFamily="34" charset="0"/>
                <a:cs typeface="Calibri" pitchFamily="34" charset="0"/>
              </a:rPr>
              <a:t>C</a:t>
            </a:r>
            <a:r>
              <a:rPr kumimoji="0" lang="en-US" sz="1400" b="1" i="0" u="none" strike="noStrike" cap="none" normalizeH="0" baseline="-30000" dirty="0" smtClean="0">
                <a:ln>
                  <a:noFill/>
                </a:ln>
                <a:effectLst/>
                <a:latin typeface="Calibri" pitchFamily="34" charset="0"/>
                <a:cs typeface="Calibri" pitchFamily="34" charset="0"/>
              </a:rPr>
              <a:t>3</a:t>
            </a:r>
            <a:r>
              <a:rPr kumimoji="0" lang="en-US" sz="1400" b="0" i="0" u="none" strike="noStrike" cap="none" normalizeH="0" baseline="0" dirty="0" smtClean="0">
                <a:ln>
                  <a:noFill/>
                </a:ln>
                <a:effectLst/>
                <a:latin typeface="Calibri" pitchFamily="34" charset="0"/>
                <a:cs typeface="Calibri" pitchFamily="34" charset="0"/>
              </a:rPr>
              <a:t> pathway		The </a:t>
            </a:r>
            <a:r>
              <a:rPr kumimoji="0" lang="en-US" sz="1400" b="1" i="0" u="none" strike="noStrike" cap="none" normalizeH="0" baseline="0" dirty="0" smtClean="0">
                <a:ln>
                  <a:noFill/>
                </a:ln>
                <a:effectLst/>
                <a:latin typeface="Calibri" pitchFamily="34" charset="0"/>
                <a:cs typeface="Calibri" pitchFamily="34" charset="0"/>
              </a:rPr>
              <a:t>C</a:t>
            </a:r>
            <a:r>
              <a:rPr kumimoji="0" lang="en-US" sz="1400" b="1" i="0" u="none" strike="noStrike" cap="none" normalizeH="0" baseline="-30000" dirty="0" smtClean="0">
                <a:ln>
                  <a:noFill/>
                </a:ln>
                <a:effectLst/>
                <a:latin typeface="Calibri" pitchFamily="34" charset="0"/>
                <a:cs typeface="Calibri" pitchFamily="34" charset="0"/>
              </a:rPr>
              <a:t>4</a:t>
            </a:r>
            <a:r>
              <a:rPr kumimoji="0" lang="en-US" sz="1400" b="1" i="0" u="none" strike="noStrike" cap="none" normalizeH="0" baseline="0" dirty="0" smtClean="0">
                <a:ln>
                  <a:noFill/>
                </a:ln>
                <a:effectLst/>
                <a:latin typeface="Calibri" pitchFamily="34" charset="0"/>
                <a:cs typeface="Calibri" pitchFamily="34" charset="0"/>
              </a:rPr>
              <a:t> </a:t>
            </a:r>
            <a:r>
              <a:rPr kumimoji="0" lang="en-US" sz="1400" b="0" i="0" u="none" strike="noStrike" cap="none" normalizeH="0" baseline="0" dirty="0" smtClean="0">
                <a:ln>
                  <a:noFill/>
                </a:ln>
                <a:effectLst/>
                <a:latin typeface="Calibri" pitchFamily="34" charset="0"/>
                <a:cs typeface="Calibri" pitchFamily="34" charset="0"/>
              </a:rPr>
              <a:t>pathway</a:t>
            </a:r>
            <a:endParaRPr kumimoji="0" lang="en-US" sz="1800" b="0" i="0" u="none" strike="noStrike" cap="none" normalizeH="0" baseline="0" dirty="0" smtClean="0">
              <a:ln>
                <a:noFill/>
              </a:ln>
              <a:effectLst/>
              <a:latin typeface="Calibri" pitchFamily="34" charset="0"/>
              <a:cs typeface="Calibri"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Google Shape;69;p15"/>
          <p:cNvPicPr/>
          <p:nvPr/>
        </p:nvPicPr>
        <p:blipFill>
          <a:blip r:embed="rId2"/>
          <a:stretch/>
        </p:blipFill>
        <p:spPr>
          <a:xfrm>
            <a:off x="7924800" y="209550"/>
            <a:ext cx="1008695" cy="771550"/>
          </a:xfrm>
          <a:prstGeom prst="rect">
            <a:avLst/>
          </a:prstGeom>
          <a:ln>
            <a:noFill/>
          </a:ln>
        </p:spPr>
      </p:pic>
      <p:sp>
        <p:nvSpPr>
          <p:cNvPr id="10241" name="Rectangle 1"/>
          <p:cNvSpPr>
            <a:spLocks noChangeArrowheads="1"/>
          </p:cNvSpPr>
          <p:nvPr/>
        </p:nvSpPr>
        <p:spPr bwMode="auto">
          <a:xfrm>
            <a:off x="304800" y="361950"/>
            <a:ext cx="7239000" cy="4447371"/>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Calibri" pitchFamily="34" charset="0"/>
                <a:cs typeface="Calibri" pitchFamily="34" charset="0"/>
              </a:rPr>
              <a:t>The Calvin Cycle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4C4C4C"/>
                </a:solidFill>
                <a:effectLst/>
                <a:latin typeface="Calibri" pitchFamily="34" charset="0"/>
                <a:cs typeface="Calibri" pitchFamily="34" charset="0"/>
              </a:rPr>
              <a:t>In Calvin Cycle, Carbon atoms from CO</a:t>
            </a:r>
            <a:r>
              <a:rPr kumimoji="0" lang="en-US" sz="1400" b="1" i="0" u="none" strike="noStrike" cap="none" normalizeH="0" baseline="-30000" dirty="0" smtClean="0">
                <a:ln>
                  <a:noFill/>
                </a:ln>
                <a:solidFill>
                  <a:srgbClr val="4C4C4C"/>
                </a:solidFill>
                <a:effectLst/>
                <a:latin typeface="Calibri" pitchFamily="34" charset="0"/>
                <a:cs typeface="Calibri" pitchFamily="34" charset="0"/>
              </a:rPr>
              <a:t>2 </a:t>
            </a:r>
            <a:r>
              <a:rPr kumimoji="0" lang="en-US" sz="1400" b="1" i="0" u="none" strike="noStrike" cap="none" normalizeH="0" baseline="0" dirty="0" smtClean="0">
                <a:ln>
                  <a:noFill/>
                </a:ln>
                <a:solidFill>
                  <a:srgbClr val="4C4C4C"/>
                </a:solidFill>
                <a:effectLst/>
                <a:latin typeface="Calibri" pitchFamily="34" charset="0"/>
                <a:cs typeface="Calibri" pitchFamily="34" charset="0"/>
              </a:rPr>
              <a:t>are fixed and are used to form three – Carbon Sugar.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b="1"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4C4C4C"/>
                </a:solidFill>
                <a:effectLst/>
                <a:latin typeface="Calibri" pitchFamily="34" charset="0"/>
                <a:cs typeface="Calibri" pitchFamily="34" charset="0"/>
              </a:rPr>
              <a:t>This process is dependent on ATP and NADPH formed from light reactions.</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b="1"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4C4C4C"/>
                </a:solidFill>
                <a:effectLst/>
                <a:latin typeface="Calibri" pitchFamily="34" charset="0"/>
                <a:cs typeface="Calibri" pitchFamily="34" charset="0"/>
              </a:rPr>
              <a:t> The light reaction is carried out in thylakoid membrane while the Calvin Cycle takes place in stroma.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b="1"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4C4C4C"/>
                </a:solidFill>
                <a:effectLst/>
                <a:latin typeface="Calibri" pitchFamily="34" charset="0"/>
                <a:cs typeface="Calibri" pitchFamily="34" charset="0"/>
              </a:rPr>
              <a:t>The Calvin cycle can be described in three stages: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err="1" smtClean="0">
                <a:ln>
                  <a:noFill/>
                </a:ln>
                <a:solidFill>
                  <a:srgbClr val="4C4C4C"/>
                </a:solidFill>
                <a:effectLst/>
                <a:latin typeface="Calibri" pitchFamily="34" charset="0"/>
                <a:cs typeface="Calibri" pitchFamily="34" charset="0"/>
              </a:rPr>
              <a:t>Carboxylation</a:t>
            </a:r>
            <a:r>
              <a:rPr kumimoji="0" lang="en-US" sz="1400" b="1" i="0" u="none" strike="noStrike" cap="none" normalizeH="0" baseline="0" dirty="0" smtClean="0">
                <a:ln>
                  <a:noFill/>
                </a:ln>
                <a:solidFill>
                  <a:srgbClr val="4C4C4C"/>
                </a:solidFill>
                <a:effectLst/>
                <a:latin typeface="Calibri" pitchFamily="34" charset="0"/>
                <a:cs typeface="Calibri" pitchFamily="34" charset="0"/>
              </a:rPr>
              <a:t> – It is the fixation of CO</a:t>
            </a:r>
            <a:r>
              <a:rPr kumimoji="0" lang="en-US" sz="1400" b="1" i="0" u="none" strike="noStrike" cap="none" normalizeH="0" baseline="-30000" dirty="0" smtClean="0">
                <a:ln>
                  <a:noFill/>
                </a:ln>
                <a:solidFill>
                  <a:srgbClr val="4C4C4C"/>
                </a:solidFill>
                <a:effectLst/>
                <a:latin typeface="Calibri" pitchFamily="34" charset="0"/>
                <a:cs typeface="Calibri" pitchFamily="34" charset="0"/>
              </a:rPr>
              <a:t>2 </a:t>
            </a:r>
            <a:r>
              <a:rPr kumimoji="0" lang="en-US" sz="1400" b="1" i="0" u="none" strike="noStrike" cap="none" normalizeH="0" baseline="0" dirty="0" smtClean="0">
                <a:ln>
                  <a:noFill/>
                </a:ln>
                <a:solidFill>
                  <a:srgbClr val="4C4C4C"/>
                </a:solidFill>
                <a:effectLst/>
                <a:latin typeface="Calibri" pitchFamily="34" charset="0"/>
                <a:cs typeface="Calibri" pitchFamily="34" charset="0"/>
              </a:rPr>
              <a:t>in stable organic intermediate. </a:t>
            </a:r>
          </a:p>
          <a:p>
            <a:pPr marL="0" marR="0" lvl="0" indent="0" algn="just" defTabSz="914400" rtl="0" eaLnBrk="0" fontAlgn="base" latinLnBrk="0" hangingPunct="0">
              <a:lnSpc>
                <a:spcPct val="100000"/>
              </a:lnSpc>
              <a:spcBef>
                <a:spcPct val="0"/>
              </a:spcBef>
              <a:spcAft>
                <a:spcPct val="0"/>
              </a:spcAft>
              <a:buClrTx/>
              <a:buSzTx/>
              <a:buFontTx/>
              <a:buChar char="•"/>
              <a:tabLst/>
            </a:pPr>
            <a:endParaRPr lang="en-US" sz="1400" b="1"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1400" b="1" i="0" u="none" strike="noStrike" cap="none" normalizeH="0" baseline="0" dirty="0" smtClean="0">
                <a:ln>
                  <a:noFill/>
                </a:ln>
                <a:solidFill>
                  <a:srgbClr val="4C4C4C"/>
                </a:solidFill>
                <a:effectLst/>
                <a:latin typeface="Calibri" pitchFamily="34" charset="0"/>
                <a:cs typeface="Calibri" pitchFamily="34" charset="0"/>
              </a:rPr>
              <a:t>It is an important stage in Calvin Cycle where CO</a:t>
            </a:r>
            <a:r>
              <a:rPr kumimoji="0" lang="en-US" sz="1400" b="1" i="0" u="none" strike="noStrike" cap="none" normalizeH="0" baseline="-30000" dirty="0" smtClean="0">
                <a:ln>
                  <a:noFill/>
                </a:ln>
                <a:solidFill>
                  <a:srgbClr val="4C4C4C"/>
                </a:solidFill>
                <a:effectLst/>
                <a:latin typeface="Calibri" pitchFamily="34" charset="0"/>
                <a:cs typeface="Calibri" pitchFamily="34" charset="0"/>
              </a:rPr>
              <a:t>2 </a:t>
            </a:r>
            <a:r>
              <a:rPr kumimoji="0" lang="en-US" sz="1400" b="1" i="0" u="none" strike="noStrike" cap="none" normalizeH="0" baseline="0" dirty="0" smtClean="0">
                <a:ln>
                  <a:noFill/>
                </a:ln>
                <a:solidFill>
                  <a:srgbClr val="4C4C4C"/>
                </a:solidFill>
                <a:effectLst/>
                <a:latin typeface="Calibri" pitchFamily="34" charset="0"/>
                <a:cs typeface="Calibri" pitchFamily="34" charset="0"/>
              </a:rPr>
              <a:t>is utilized for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carboxylation</a:t>
            </a:r>
            <a:r>
              <a:rPr kumimoji="0" lang="en-US" sz="1400" b="1" i="0" u="none" strike="noStrike" cap="none" normalizeH="0" baseline="0" dirty="0" smtClean="0">
                <a:ln>
                  <a:noFill/>
                </a:ln>
                <a:solidFill>
                  <a:srgbClr val="4C4C4C"/>
                </a:solidFill>
                <a:effectLst/>
                <a:latin typeface="Calibri" pitchFamily="34" charset="0"/>
                <a:cs typeface="Calibri" pitchFamily="34" charset="0"/>
              </a:rPr>
              <a:t> of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RuBP</a:t>
            </a:r>
            <a:r>
              <a:rPr kumimoji="0" lang="en-US" sz="1400" b="1" i="0" u="none" strike="noStrike" cap="none" normalizeH="0" baseline="0" dirty="0" smtClean="0">
                <a:ln>
                  <a:noFill/>
                </a:ln>
                <a:solidFill>
                  <a:srgbClr val="4C4C4C"/>
                </a:solidFill>
                <a:effectLst/>
                <a:latin typeface="Calibri" pitchFamily="34" charset="0"/>
                <a:cs typeface="Calibri" pitchFamily="34" charset="0"/>
              </a:rPr>
              <a:t> in the presence of enzyme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RuBP</a:t>
            </a:r>
            <a:r>
              <a:rPr kumimoji="0" lang="en-US" sz="1400" b="1" i="0" u="none" strike="noStrike" cap="none" normalizeH="0" baseline="0" dirty="0" smtClean="0">
                <a:ln>
                  <a:noFill/>
                </a:ln>
                <a:solidFill>
                  <a:srgbClr val="4C4C4C"/>
                </a:solidFill>
                <a:effectLst/>
                <a:latin typeface="Calibri" pitchFamily="34" charset="0"/>
                <a:cs typeface="Calibri" pitchFamily="34" charset="0"/>
              </a:rPr>
              <a:t>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carboxylase</a:t>
            </a:r>
            <a:r>
              <a:rPr kumimoji="0" lang="en-US" sz="1400" b="1" i="0" u="none" strike="noStrike" cap="none" normalizeH="0" baseline="0" dirty="0" smtClean="0">
                <a:ln>
                  <a:noFill/>
                </a:ln>
                <a:solidFill>
                  <a:srgbClr val="4C4C4C"/>
                </a:solidFill>
                <a:effectLst/>
                <a:latin typeface="Calibri" pitchFamily="34" charset="0"/>
                <a:cs typeface="Calibri" pitchFamily="34" charset="0"/>
              </a:rPr>
              <a:t>. </a:t>
            </a:r>
          </a:p>
          <a:p>
            <a:pPr marL="0" marR="0" lvl="0" indent="0" algn="just" defTabSz="914400" rtl="0" eaLnBrk="0" fontAlgn="base" latinLnBrk="0" hangingPunct="0">
              <a:lnSpc>
                <a:spcPct val="100000"/>
              </a:lnSpc>
              <a:spcBef>
                <a:spcPct val="0"/>
              </a:spcBef>
              <a:spcAft>
                <a:spcPct val="0"/>
              </a:spcAft>
              <a:buClrTx/>
              <a:buSzTx/>
              <a:buFontTx/>
              <a:buChar char="•"/>
              <a:tabLst/>
            </a:pPr>
            <a:endParaRPr lang="en-US" sz="1400" b="1"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1400" b="1" i="0" u="none" strike="noStrike" cap="none" normalizeH="0" baseline="0" dirty="0" smtClean="0">
                <a:ln>
                  <a:noFill/>
                </a:ln>
                <a:solidFill>
                  <a:srgbClr val="4C4C4C"/>
                </a:solidFill>
                <a:effectLst/>
                <a:latin typeface="Calibri" pitchFamily="34" charset="0"/>
                <a:cs typeface="Calibri" pitchFamily="34" charset="0"/>
              </a:rPr>
              <a:t>It results in the formation of 2 molecules of 3-PGA. </a:t>
            </a:r>
          </a:p>
          <a:p>
            <a:pPr marL="0" marR="0" lvl="0" indent="0" algn="just" defTabSz="914400" rtl="0" eaLnBrk="0" fontAlgn="base" latinLnBrk="0" hangingPunct="0">
              <a:lnSpc>
                <a:spcPct val="100000"/>
              </a:lnSpc>
              <a:spcBef>
                <a:spcPct val="0"/>
              </a:spcBef>
              <a:spcAft>
                <a:spcPct val="0"/>
              </a:spcAft>
              <a:buClrTx/>
              <a:buSzTx/>
              <a:tabLst/>
            </a:pPr>
            <a:endParaRPr lang="en-US" sz="1400" b="1"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1400" b="1" i="0" u="none" strike="noStrike" cap="none" normalizeH="0" baseline="0" dirty="0" err="1" smtClean="0">
                <a:ln>
                  <a:noFill/>
                </a:ln>
                <a:solidFill>
                  <a:srgbClr val="4C4C4C"/>
                </a:solidFill>
                <a:effectLst/>
                <a:latin typeface="Calibri" pitchFamily="34" charset="0"/>
                <a:cs typeface="Calibri" pitchFamily="34" charset="0"/>
              </a:rPr>
              <a:t>RuBPcarboxylase</a:t>
            </a:r>
            <a:r>
              <a:rPr kumimoji="0" lang="en-US" sz="1400" b="1" i="0" u="none" strike="noStrike" cap="none" normalizeH="0" baseline="0" dirty="0" smtClean="0">
                <a:ln>
                  <a:noFill/>
                </a:ln>
                <a:solidFill>
                  <a:srgbClr val="4C4C4C"/>
                </a:solidFill>
                <a:effectLst/>
                <a:latin typeface="Calibri" pitchFamily="34" charset="0"/>
                <a:cs typeface="Calibri" pitchFamily="34" charset="0"/>
              </a:rPr>
              <a:t> also helps in oxygenation activity and is therefore also referred as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RuBP</a:t>
            </a:r>
            <a:r>
              <a:rPr kumimoji="0" lang="en-US" sz="1400" b="1" i="0" u="none" strike="noStrike" cap="none" normalizeH="0" baseline="0" dirty="0" smtClean="0">
                <a:ln>
                  <a:noFill/>
                </a:ln>
                <a:solidFill>
                  <a:srgbClr val="4C4C4C"/>
                </a:solidFill>
                <a:effectLst/>
                <a:latin typeface="Calibri" pitchFamily="34" charset="0"/>
                <a:cs typeface="Calibri" pitchFamily="34" charset="0"/>
              </a:rPr>
              <a:t>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carboxylase</a:t>
            </a:r>
            <a:r>
              <a:rPr kumimoji="0" lang="en-US" sz="1400" b="1" i="0" u="none" strike="noStrike" cap="none" normalizeH="0" baseline="0" dirty="0" smtClean="0">
                <a:ln>
                  <a:noFill/>
                </a:ln>
                <a:solidFill>
                  <a:srgbClr val="4C4C4C"/>
                </a:solidFill>
                <a:effectLst/>
                <a:latin typeface="Calibri" pitchFamily="34" charset="0"/>
                <a:cs typeface="Calibri" pitchFamily="34" charset="0"/>
              </a:rPr>
              <a:t> –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oxygenase</a:t>
            </a:r>
            <a:r>
              <a:rPr kumimoji="0" lang="en-US" sz="1400" b="1" i="0" u="none" strike="noStrike" cap="none" normalizeH="0" baseline="0" dirty="0" smtClean="0">
                <a:ln>
                  <a:noFill/>
                </a:ln>
                <a:solidFill>
                  <a:srgbClr val="4C4C4C"/>
                </a:solidFill>
                <a:effectLst/>
                <a:latin typeface="Calibri" pitchFamily="34" charset="0"/>
                <a:cs typeface="Calibri" pitchFamily="34" charset="0"/>
              </a:rPr>
              <a:t>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RuBisCO</a:t>
            </a:r>
            <a:r>
              <a:rPr kumimoji="0" lang="en-US" sz="1400" b="1" i="0" u="none" strike="noStrike" cap="none" normalizeH="0" baseline="0" dirty="0" smtClean="0">
                <a:ln>
                  <a:noFill/>
                </a:ln>
                <a:solidFill>
                  <a:srgbClr val="4C4C4C"/>
                </a:solidFill>
                <a:effectLst/>
                <a:latin typeface="Calibri" pitchFamily="34" charset="0"/>
                <a:cs typeface="Calibri" pitchFamily="34" charset="0"/>
              </a:rPr>
              <a:t>).</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spTree>
    <p:extLst>
      <p:ext uri="{BB962C8B-B14F-4D97-AF65-F5344CB8AC3E}">
        <p14:creationId xmlns="" xmlns:p14="http://schemas.microsoft.com/office/powerpoint/2010/main" val="222340951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448092"/>
            <a:ext cx="6705600" cy="3539430"/>
          </a:xfrm>
          <a:prstGeom prst="rect">
            <a:avLst/>
          </a:prstGeom>
        </p:spPr>
        <p:txBody>
          <a:bodyPr wrap="square">
            <a:spAutoFit/>
          </a:bodyPr>
          <a:lstStyle/>
          <a:p>
            <a:pPr lvl="0" algn="just" eaLnBrk="0" fontAlgn="base" hangingPunct="0">
              <a:spcBef>
                <a:spcPct val="0"/>
              </a:spcBef>
              <a:spcAft>
                <a:spcPct val="0"/>
              </a:spcAft>
            </a:pPr>
            <a:endParaRPr lang="en-US" sz="1400" b="1" dirty="0" smtClean="0">
              <a:solidFill>
                <a:srgbClr val="4C4C4C"/>
              </a:solidFill>
              <a:latin typeface="Calibri" pitchFamily="34" charset="0"/>
              <a:cs typeface="Calibri" pitchFamily="34" charset="0"/>
            </a:endParaRPr>
          </a:p>
          <a:p>
            <a:pPr lvl="0" algn="just" eaLnBrk="0" fontAlgn="base" hangingPunct="0">
              <a:spcBef>
                <a:spcPct val="0"/>
              </a:spcBef>
              <a:spcAft>
                <a:spcPct val="0"/>
              </a:spcAft>
            </a:pPr>
            <a:endParaRPr lang="en-US" sz="1400" b="1" dirty="0" smtClean="0">
              <a:solidFill>
                <a:srgbClr val="4C4C4C"/>
              </a:solidFill>
              <a:latin typeface="Calibri" pitchFamily="34" charset="0"/>
              <a:cs typeface="Calibri" pitchFamily="34" charset="0"/>
            </a:endParaRPr>
          </a:p>
          <a:p>
            <a:pPr lvl="0" algn="just" eaLnBrk="0" fontAlgn="base" hangingPunct="0">
              <a:spcBef>
                <a:spcPct val="0"/>
              </a:spcBef>
              <a:spcAft>
                <a:spcPct val="0"/>
              </a:spcAft>
              <a:buFontTx/>
              <a:buChar char="•"/>
            </a:pPr>
            <a:r>
              <a:rPr lang="en-US" sz="1400" b="1" dirty="0" smtClean="0">
                <a:solidFill>
                  <a:srgbClr val="4C4C4C"/>
                </a:solidFill>
                <a:latin typeface="Calibri" pitchFamily="34" charset="0"/>
                <a:cs typeface="Calibri" pitchFamily="34" charset="0"/>
              </a:rPr>
              <a:t>Reduction – This stage includes series of reactions that result in the formation of glucose. </a:t>
            </a:r>
          </a:p>
          <a:p>
            <a:pPr lvl="0" algn="just" eaLnBrk="0" fontAlgn="base" hangingPunct="0">
              <a:spcBef>
                <a:spcPct val="0"/>
              </a:spcBef>
              <a:spcAft>
                <a:spcPct val="0"/>
              </a:spcAft>
              <a:buFontTx/>
              <a:buChar char="•"/>
            </a:pPr>
            <a:endParaRPr lang="en-US" sz="1400" b="1" dirty="0" smtClean="0">
              <a:solidFill>
                <a:srgbClr val="4C4C4C"/>
              </a:solidFill>
              <a:latin typeface="Calibri" pitchFamily="34" charset="0"/>
              <a:cs typeface="Calibri" pitchFamily="34" charset="0"/>
            </a:endParaRPr>
          </a:p>
          <a:p>
            <a:pPr lvl="0" algn="just" eaLnBrk="0" fontAlgn="base" hangingPunct="0">
              <a:spcBef>
                <a:spcPct val="0"/>
              </a:spcBef>
              <a:spcAft>
                <a:spcPct val="0"/>
              </a:spcAft>
              <a:buFontTx/>
              <a:buChar char="•"/>
            </a:pPr>
            <a:endParaRPr lang="en-US" sz="1400" b="1" dirty="0" smtClean="0">
              <a:solidFill>
                <a:srgbClr val="4C4C4C"/>
              </a:solidFill>
              <a:latin typeface="Calibri" pitchFamily="34" charset="0"/>
              <a:cs typeface="Calibri" pitchFamily="34" charset="0"/>
            </a:endParaRPr>
          </a:p>
          <a:p>
            <a:pPr lvl="0" algn="just" eaLnBrk="0" fontAlgn="base" hangingPunct="0">
              <a:spcBef>
                <a:spcPct val="0"/>
              </a:spcBef>
              <a:spcAft>
                <a:spcPct val="0"/>
              </a:spcAft>
            </a:pPr>
            <a:r>
              <a:rPr lang="en-US" sz="1400" b="1" dirty="0" smtClean="0">
                <a:solidFill>
                  <a:srgbClr val="4C4C4C"/>
                </a:solidFill>
                <a:latin typeface="Calibri" pitchFamily="34" charset="0"/>
                <a:cs typeface="Calibri" pitchFamily="34" charset="0"/>
              </a:rPr>
              <a:t>This step utilizes 2 molecules of ATP (for </a:t>
            </a:r>
            <a:r>
              <a:rPr lang="en-US" sz="1400" b="1" dirty="0" err="1" smtClean="0">
                <a:solidFill>
                  <a:srgbClr val="4C4C4C"/>
                </a:solidFill>
                <a:latin typeface="Calibri" pitchFamily="34" charset="0"/>
                <a:cs typeface="Calibri" pitchFamily="34" charset="0"/>
              </a:rPr>
              <a:t>phosphorylation</a:t>
            </a:r>
            <a:r>
              <a:rPr lang="en-US" sz="1400" b="1" dirty="0" smtClean="0">
                <a:solidFill>
                  <a:srgbClr val="4C4C4C"/>
                </a:solidFill>
                <a:latin typeface="Calibri" pitchFamily="34" charset="0"/>
                <a:cs typeface="Calibri" pitchFamily="34" charset="0"/>
              </a:rPr>
              <a:t>) and two molecules of NADPH(for reduction per CO</a:t>
            </a:r>
            <a:r>
              <a:rPr lang="en-US" sz="1400" b="1" baseline="-30000" dirty="0" smtClean="0">
                <a:solidFill>
                  <a:srgbClr val="4C4C4C"/>
                </a:solidFill>
                <a:latin typeface="Calibri" pitchFamily="34" charset="0"/>
                <a:cs typeface="Calibri" pitchFamily="34" charset="0"/>
              </a:rPr>
              <a:t>2 </a:t>
            </a:r>
            <a:r>
              <a:rPr lang="en-US" sz="1400" b="1" dirty="0" smtClean="0">
                <a:solidFill>
                  <a:srgbClr val="4C4C4C"/>
                </a:solidFill>
                <a:latin typeface="Calibri" pitchFamily="34" charset="0"/>
                <a:cs typeface="Calibri" pitchFamily="34" charset="0"/>
              </a:rPr>
              <a:t>molecule).</a:t>
            </a:r>
          </a:p>
          <a:p>
            <a:pPr lvl="0" algn="just" eaLnBrk="0" fontAlgn="base" hangingPunct="0">
              <a:spcBef>
                <a:spcPct val="0"/>
              </a:spcBef>
              <a:spcAft>
                <a:spcPct val="0"/>
              </a:spcAft>
            </a:pPr>
            <a:endParaRPr lang="en-US" sz="1400" b="1" dirty="0" smtClean="0">
              <a:solidFill>
                <a:srgbClr val="4C4C4C"/>
              </a:solidFill>
              <a:latin typeface="Calibri" pitchFamily="34" charset="0"/>
              <a:cs typeface="Calibri" pitchFamily="34" charset="0"/>
            </a:endParaRPr>
          </a:p>
          <a:p>
            <a:pPr lvl="0" algn="just" eaLnBrk="0" fontAlgn="base" hangingPunct="0">
              <a:spcBef>
                <a:spcPct val="0"/>
              </a:spcBef>
              <a:spcAft>
                <a:spcPct val="0"/>
              </a:spcAft>
            </a:pPr>
            <a:endParaRPr lang="en-US" sz="1400" b="1" dirty="0" smtClean="0">
              <a:solidFill>
                <a:srgbClr val="4C4C4C"/>
              </a:solidFill>
              <a:latin typeface="Calibri" pitchFamily="34" charset="0"/>
              <a:cs typeface="Calibri" pitchFamily="34" charset="0"/>
            </a:endParaRPr>
          </a:p>
          <a:p>
            <a:pPr lvl="0" algn="just" eaLnBrk="0" fontAlgn="base" hangingPunct="0">
              <a:spcBef>
                <a:spcPct val="0"/>
              </a:spcBef>
              <a:spcAft>
                <a:spcPct val="0"/>
              </a:spcAft>
            </a:pPr>
            <a:endParaRPr lang="en-US" sz="1400" b="1" dirty="0" smtClean="0">
              <a:solidFill>
                <a:srgbClr val="4C4C4C"/>
              </a:solidFill>
              <a:latin typeface="Calibri" pitchFamily="34" charset="0"/>
              <a:cs typeface="Calibri" pitchFamily="34" charset="0"/>
            </a:endParaRPr>
          </a:p>
          <a:p>
            <a:pPr lvl="0" algn="just" eaLnBrk="0" fontAlgn="base" hangingPunct="0">
              <a:spcBef>
                <a:spcPct val="0"/>
              </a:spcBef>
              <a:spcAft>
                <a:spcPct val="0"/>
              </a:spcAft>
            </a:pPr>
            <a:r>
              <a:rPr lang="en-US" sz="1400" b="1" dirty="0" smtClean="0">
                <a:solidFill>
                  <a:srgbClr val="4C4C4C"/>
                </a:solidFill>
                <a:latin typeface="Calibri" pitchFamily="34" charset="0"/>
                <a:cs typeface="Calibri" pitchFamily="34" charset="0"/>
              </a:rPr>
              <a:t> The fixation of 6 molecules of CO</a:t>
            </a:r>
            <a:r>
              <a:rPr lang="en-US" sz="1400" b="1" baseline="-30000" dirty="0" smtClean="0">
                <a:solidFill>
                  <a:srgbClr val="4C4C4C"/>
                </a:solidFill>
                <a:latin typeface="Calibri" pitchFamily="34" charset="0"/>
                <a:cs typeface="Calibri" pitchFamily="34" charset="0"/>
              </a:rPr>
              <a:t>2 </a:t>
            </a:r>
            <a:r>
              <a:rPr lang="en-US" sz="1400" b="1" dirty="0" smtClean="0">
                <a:solidFill>
                  <a:srgbClr val="4C4C4C"/>
                </a:solidFill>
                <a:latin typeface="Calibri" pitchFamily="34" charset="0"/>
                <a:cs typeface="Calibri" pitchFamily="34" charset="0"/>
              </a:rPr>
              <a:t>and 6 turns of cycle result in the removal of 1 molecule of glucose from pathway.</a:t>
            </a:r>
          </a:p>
          <a:p>
            <a:pPr lvl="0" algn="just" eaLnBrk="0" fontAlgn="base" hangingPunct="0">
              <a:spcBef>
                <a:spcPct val="0"/>
              </a:spcBef>
              <a:spcAft>
                <a:spcPct val="0"/>
              </a:spcAft>
            </a:pPr>
            <a:endParaRPr lang="en-US" sz="1400" b="1" dirty="0" smtClean="0">
              <a:solidFill>
                <a:srgbClr val="4C4C4C"/>
              </a:solidFill>
              <a:latin typeface="Calibri" pitchFamily="34" charset="0"/>
              <a:cs typeface="Calibri" pitchFamily="34" charset="0"/>
            </a:endParaRPr>
          </a:p>
          <a:p>
            <a:pPr lvl="0" algn="just" eaLnBrk="0" fontAlgn="base" hangingPunct="0">
              <a:spcBef>
                <a:spcPct val="0"/>
              </a:spcBef>
              <a:spcAft>
                <a:spcPct val="0"/>
              </a:spcAft>
              <a:buFontTx/>
              <a:buChar char="•"/>
            </a:pPr>
            <a:r>
              <a:rPr lang="en-US" sz="1400" b="1" dirty="0" smtClean="0">
                <a:solidFill>
                  <a:srgbClr val="4C4C4C"/>
                </a:solidFill>
                <a:latin typeface="Calibri" pitchFamily="34" charset="0"/>
                <a:cs typeface="Calibri" pitchFamily="34" charset="0"/>
              </a:rPr>
              <a:t>Regeneration – This stage includes regeneration of CO</a:t>
            </a:r>
            <a:r>
              <a:rPr lang="en-US" sz="1400" b="1" baseline="-30000" dirty="0" smtClean="0">
                <a:solidFill>
                  <a:srgbClr val="4C4C4C"/>
                </a:solidFill>
                <a:latin typeface="Calibri" pitchFamily="34" charset="0"/>
                <a:cs typeface="Calibri" pitchFamily="34" charset="0"/>
              </a:rPr>
              <a:t>2 </a:t>
            </a:r>
            <a:r>
              <a:rPr lang="en-US" sz="1400" b="1" dirty="0" smtClean="0">
                <a:solidFill>
                  <a:srgbClr val="4C4C4C"/>
                </a:solidFill>
                <a:latin typeface="Calibri" pitchFamily="34" charset="0"/>
                <a:cs typeface="Calibri" pitchFamily="34" charset="0"/>
              </a:rPr>
              <a:t>acceptor molecule and requires 1 ATP for </a:t>
            </a:r>
            <a:r>
              <a:rPr lang="en-US" sz="1400" b="1" dirty="0" err="1" smtClean="0">
                <a:solidFill>
                  <a:srgbClr val="4C4C4C"/>
                </a:solidFill>
                <a:latin typeface="Calibri" pitchFamily="34" charset="0"/>
                <a:cs typeface="Calibri" pitchFamily="34" charset="0"/>
              </a:rPr>
              <a:t>phosphorylation</a:t>
            </a:r>
            <a:r>
              <a:rPr lang="en-US" sz="1400" b="1" dirty="0" smtClean="0">
                <a:solidFill>
                  <a:srgbClr val="4C4C4C"/>
                </a:solidFill>
                <a:latin typeface="Calibri" pitchFamily="34" charset="0"/>
                <a:cs typeface="Calibri" pitchFamily="34" charset="0"/>
              </a:rPr>
              <a:t> to form </a:t>
            </a:r>
            <a:r>
              <a:rPr lang="en-US" sz="1400" b="1" dirty="0" err="1" smtClean="0">
                <a:solidFill>
                  <a:srgbClr val="4C4C4C"/>
                </a:solidFill>
                <a:latin typeface="Calibri" pitchFamily="34" charset="0"/>
                <a:cs typeface="Calibri" pitchFamily="34" charset="0"/>
              </a:rPr>
              <a:t>RuBP</a:t>
            </a:r>
            <a:r>
              <a:rPr lang="en-US" sz="1400" b="1" dirty="0" smtClean="0">
                <a:solidFill>
                  <a:srgbClr val="4C4C4C"/>
                </a:solidFill>
                <a:latin typeface="Calibri" pitchFamily="34" charset="0"/>
                <a:cs typeface="Calibri" pitchFamily="34" charset="0"/>
              </a:rPr>
              <a:t>.</a:t>
            </a:r>
          </a:p>
        </p:txBody>
      </p:sp>
      <p:pic>
        <p:nvPicPr>
          <p:cNvPr id="5" name="Google Shape;69;p15"/>
          <p:cNvPicPr/>
          <p:nvPr/>
        </p:nvPicPr>
        <p:blipFill>
          <a:blip r:embed="rId2"/>
          <a:stretch/>
        </p:blipFill>
        <p:spPr>
          <a:xfrm>
            <a:off x="7924800" y="209550"/>
            <a:ext cx="1008695" cy="771550"/>
          </a:xfrm>
          <a:prstGeom prst="rect">
            <a:avLst/>
          </a:prstGeom>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Google Shape;62;p14"/>
          <p:cNvPicPr/>
          <p:nvPr/>
        </p:nvPicPr>
        <p:blipFill>
          <a:blip r:embed="rId2"/>
          <a:stretch/>
        </p:blipFill>
        <p:spPr>
          <a:xfrm>
            <a:off x="8208000" y="-72000"/>
            <a:ext cx="924120" cy="924120"/>
          </a:xfrm>
          <a:prstGeom prst="rect">
            <a:avLst/>
          </a:prstGeom>
          <a:ln>
            <a:noFill/>
          </a:ln>
        </p:spPr>
      </p:pic>
      <p:sp>
        <p:nvSpPr>
          <p:cNvPr id="9217" name="Rectangle 1"/>
          <p:cNvSpPr>
            <a:spLocks noChangeArrowheads="1"/>
          </p:cNvSpPr>
          <p:nvPr/>
        </p:nvSpPr>
        <p:spPr bwMode="auto">
          <a:xfrm>
            <a:off x="304800" y="209550"/>
            <a:ext cx="5791200" cy="1292662"/>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4C4C4C"/>
                </a:solidFill>
                <a:effectLst/>
                <a:latin typeface="Calibri" pitchFamily="34" charset="0"/>
                <a:cs typeface="Calibri" pitchFamily="34" charset="0"/>
              </a:rPr>
              <a:t>The cycle starts with </a:t>
            </a:r>
            <a:r>
              <a:rPr kumimoji="0" lang="en-US" sz="1400" b="0" i="0" u="none" strike="noStrike" cap="none" normalizeH="0" baseline="0" dirty="0" err="1" smtClean="0">
                <a:ln>
                  <a:noFill/>
                </a:ln>
                <a:solidFill>
                  <a:srgbClr val="4C4C4C"/>
                </a:solidFill>
                <a:effectLst/>
                <a:latin typeface="Calibri" pitchFamily="34" charset="0"/>
                <a:cs typeface="Calibri" pitchFamily="34" charset="0"/>
              </a:rPr>
              <a:t>carboxylation</a:t>
            </a:r>
            <a:r>
              <a:rPr kumimoji="0" lang="en-US" sz="1400" b="0" i="0" u="none" strike="noStrike" cap="none" normalizeH="0" baseline="0" dirty="0" smtClean="0">
                <a:ln>
                  <a:noFill/>
                </a:ln>
                <a:solidFill>
                  <a:srgbClr val="4C4C4C"/>
                </a:solidFill>
                <a:effectLst/>
                <a:latin typeface="Calibri" pitchFamily="34" charset="0"/>
                <a:cs typeface="Calibri" pitchFamily="34" charset="0"/>
              </a:rPr>
              <a:t>, followed by reduction and then, finally regeneration. </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dirty="0" smtClean="0">
              <a:solidFill>
                <a:srgbClr val="4C4C4C"/>
              </a:solidFill>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4C4C4C"/>
                </a:solidFill>
                <a:effectLst/>
                <a:latin typeface="Calibri" pitchFamily="34" charset="0"/>
                <a:cs typeface="Calibri" pitchFamily="34" charset="0"/>
              </a:rPr>
              <a:t>The last stage includes regeneration of </a:t>
            </a:r>
            <a:r>
              <a:rPr kumimoji="0" lang="en-US" sz="1400" b="1" i="0" u="none" strike="noStrike" cap="none" normalizeH="0" baseline="0" dirty="0" smtClean="0">
                <a:ln>
                  <a:noFill/>
                </a:ln>
                <a:solidFill>
                  <a:srgbClr val="4C4C4C"/>
                </a:solidFill>
                <a:effectLst/>
                <a:latin typeface="Calibri" pitchFamily="34" charset="0"/>
                <a:cs typeface="Calibri" pitchFamily="34" charset="0"/>
              </a:rPr>
              <a:t>CO</a:t>
            </a:r>
            <a:r>
              <a:rPr kumimoji="0" lang="en-US" sz="1400" b="1" i="0" u="none" strike="noStrike" cap="none" normalizeH="0" baseline="-30000" dirty="0" smtClean="0">
                <a:ln>
                  <a:noFill/>
                </a:ln>
                <a:solidFill>
                  <a:srgbClr val="4C4C4C"/>
                </a:solidFill>
                <a:effectLst/>
                <a:latin typeface="Calibri" pitchFamily="34" charset="0"/>
                <a:cs typeface="Calibri" pitchFamily="34" charset="0"/>
              </a:rPr>
              <a:t>2 </a:t>
            </a:r>
            <a:r>
              <a:rPr kumimoji="0" lang="en-US" sz="1400" b="0" i="0" u="none" strike="noStrike" cap="none" normalizeH="0" baseline="0" dirty="0" smtClean="0">
                <a:ln>
                  <a:noFill/>
                </a:ln>
                <a:solidFill>
                  <a:srgbClr val="4C4C4C"/>
                </a:solidFill>
                <a:effectLst/>
                <a:latin typeface="Calibri" pitchFamily="34" charset="0"/>
                <a:cs typeface="Calibri" pitchFamily="34" charset="0"/>
              </a:rPr>
              <a:t>acceptor molecule and requires 1 </a:t>
            </a:r>
            <a:r>
              <a:rPr kumimoji="0" lang="en-US" sz="1400" b="1" i="0" u="none" strike="noStrike" cap="none" normalizeH="0" baseline="0" dirty="0" smtClean="0">
                <a:ln>
                  <a:noFill/>
                </a:ln>
                <a:solidFill>
                  <a:srgbClr val="4C4C4C"/>
                </a:solidFill>
                <a:effectLst/>
                <a:latin typeface="Calibri" pitchFamily="34" charset="0"/>
                <a:cs typeface="Calibri" pitchFamily="34" charset="0"/>
              </a:rPr>
              <a:t>ATP </a:t>
            </a:r>
            <a:r>
              <a:rPr kumimoji="0" lang="en-US" sz="1400" b="0" i="0" u="none" strike="noStrike" cap="none" normalizeH="0" baseline="0" dirty="0" smtClean="0">
                <a:ln>
                  <a:noFill/>
                </a:ln>
                <a:solidFill>
                  <a:srgbClr val="4C4C4C"/>
                </a:solidFill>
                <a:effectLst/>
                <a:latin typeface="Calibri" pitchFamily="34" charset="0"/>
                <a:cs typeface="Calibri" pitchFamily="34" charset="0"/>
              </a:rPr>
              <a:t>for </a:t>
            </a:r>
            <a:r>
              <a:rPr kumimoji="0" lang="en-US" sz="1400" b="0" i="0" u="none" strike="noStrike" cap="none" normalizeH="0" baseline="0" dirty="0" err="1" smtClean="0">
                <a:ln>
                  <a:noFill/>
                </a:ln>
                <a:solidFill>
                  <a:srgbClr val="4C4C4C"/>
                </a:solidFill>
                <a:effectLst/>
                <a:latin typeface="Calibri" pitchFamily="34" charset="0"/>
                <a:cs typeface="Calibri" pitchFamily="34" charset="0"/>
              </a:rPr>
              <a:t>phosphorylation</a:t>
            </a:r>
            <a:r>
              <a:rPr kumimoji="0" lang="en-US" sz="1400" b="0" i="0" u="none" strike="noStrike" cap="none" normalizeH="0" baseline="0" dirty="0" smtClean="0">
                <a:ln>
                  <a:noFill/>
                </a:ln>
                <a:solidFill>
                  <a:srgbClr val="4C4C4C"/>
                </a:solidFill>
                <a:effectLst/>
                <a:latin typeface="Calibri" pitchFamily="34" charset="0"/>
                <a:cs typeface="Calibri" pitchFamily="34" charset="0"/>
              </a:rPr>
              <a:t> to form </a:t>
            </a:r>
            <a:r>
              <a:rPr kumimoji="0" lang="en-US" sz="1400" b="0" i="0" u="none" strike="noStrike" cap="none" normalizeH="0" baseline="0" dirty="0" err="1" smtClean="0">
                <a:ln>
                  <a:noFill/>
                </a:ln>
                <a:solidFill>
                  <a:srgbClr val="4C4C4C"/>
                </a:solidFill>
                <a:effectLst/>
                <a:latin typeface="Calibri" pitchFamily="34" charset="0"/>
                <a:cs typeface="Calibri" pitchFamily="34" charset="0"/>
              </a:rPr>
              <a:t>RuBP</a:t>
            </a:r>
            <a:r>
              <a:rPr lang="en-US" sz="1400" dirty="0" smtClean="0">
                <a:solidFill>
                  <a:srgbClr val="4C4C4C"/>
                </a:solidFill>
                <a:latin typeface="Calibri" pitchFamily="34" charset="0"/>
                <a:cs typeface="Calibri" pitchFamily="34" charset="0"/>
              </a:rPr>
              <a:t>.</a:t>
            </a:r>
            <a:endParaRPr kumimoji="0" lang="en-US" sz="14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4C4C4C"/>
                </a:solidFill>
                <a:effectLst/>
                <a:latin typeface="Calibri" pitchFamily="34" charset="0"/>
                <a:cs typeface="Calibri" pitchFamily="34" charset="0"/>
              </a:rPr>
              <a:t>  </a:t>
            </a:r>
            <a:r>
              <a:rPr kumimoji="0" lang="en-US" sz="1400" b="0" i="0" u="none" strike="noStrike" cap="none" normalizeH="0" baseline="0" dirty="0" smtClean="0">
                <a:ln>
                  <a:noFill/>
                </a:ln>
                <a:solidFill>
                  <a:srgbClr val="EC8002"/>
                </a:solidFill>
                <a:effectLst/>
                <a:latin typeface="Calibri" pitchFamily="34" charset="0"/>
                <a:cs typeface="Calibri" pitchFamily="34" charset="0"/>
                <a:hlinkClick r:id="rId3"/>
              </a:rPr>
              <a:t>  </a:t>
            </a:r>
            <a:endParaRPr kumimoji="0" lang="en-US" sz="1400" b="0" i="0" u="none" strike="noStrike" cap="none" normalizeH="0" baseline="0" dirty="0" smtClean="0">
              <a:ln>
                <a:noFill/>
              </a:ln>
              <a:solidFill>
                <a:srgbClr val="EC8002"/>
              </a:solidFill>
              <a:effectLst/>
              <a:latin typeface="Calibri" pitchFamily="34" charset="0"/>
              <a:cs typeface="Calibri" pitchFamily="34" charset="0"/>
            </a:endParaRPr>
          </a:p>
        </p:txBody>
      </p:sp>
      <p:pic>
        <p:nvPicPr>
          <p:cNvPr id="9218" name="Picture 2" descr="the entire Calvin cycle">
            <a:hlinkClick r:id="rId3"/>
          </p:cNvPr>
          <p:cNvPicPr>
            <a:picLocks noChangeAspect="1" noChangeArrowheads="1"/>
          </p:cNvPicPr>
          <p:nvPr/>
        </p:nvPicPr>
        <p:blipFill>
          <a:blip r:embed="rId4"/>
          <a:srcRect/>
          <a:stretch>
            <a:fillRect/>
          </a:stretch>
        </p:blipFill>
        <p:spPr bwMode="auto">
          <a:xfrm>
            <a:off x="3581400" y="1581150"/>
            <a:ext cx="3132667" cy="2362200"/>
          </a:xfrm>
          <a:prstGeom prst="rect">
            <a:avLst/>
          </a:prstGeom>
          <a:noFill/>
        </p:spPr>
      </p:pic>
      <p:pic>
        <p:nvPicPr>
          <p:cNvPr id="9219" name="Picture 3" descr="C:\Users\ODMPC037\Desktop\7892559_orig.png"/>
          <p:cNvPicPr>
            <a:picLocks noChangeAspect="1" noChangeArrowheads="1"/>
          </p:cNvPicPr>
          <p:nvPr/>
        </p:nvPicPr>
        <p:blipFill>
          <a:blip r:embed="rId5"/>
          <a:srcRect/>
          <a:stretch>
            <a:fillRect/>
          </a:stretch>
        </p:blipFill>
        <p:spPr bwMode="auto">
          <a:xfrm>
            <a:off x="457200" y="1657350"/>
            <a:ext cx="2776256" cy="3105150"/>
          </a:xfrm>
          <a:prstGeom prst="rect">
            <a:avLst/>
          </a:prstGeom>
          <a:noFill/>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Google Shape;62;p14"/>
          <p:cNvPicPr/>
          <p:nvPr/>
        </p:nvPicPr>
        <p:blipFill>
          <a:blip r:embed="rId2"/>
          <a:stretch/>
        </p:blipFill>
        <p:spPr>
          <a:xfrm>
            <a:off x="7620000" y="133350"/>
            <a:ext cx="1031728" cy="852120"/>
          </a:xfrm>
          <a:prstGeom prst="rect">
            <a:avLst/>
          </a:prstGeom>
          <a:ln>
            <a:noFill/>
          </a:ln>
        </p:spPr>
      </p:pic>
      <p:sp>
        <p:nvSpPr>
          <p:cNvPr id="8193" name="Rectangle 1"/>
          <p:cNvSpPr>
            <a:spLocks noChangeArrowheads="1"/>
          </p:cNvSpPr>
          <p:nvPr/>
        </p:nvSpPr>
        <p:spPr bwMode="auto">
          <a:xfrm>
            <a:off x="152400" y="135468"/>
            <a:ext cx="7315200" cy="4662815"/>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Calibri" pitchFamily="34" charset="0"/>
                <a:cs typeface="Calibri" pitchFamily="34" charset="0"/>
              </a:rPr>
              <a:t>Reactions in Calvin Cycle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4C4C4C"/>
              </a:solidFill>
              <a:effectLst/>
              <a:latin typeface="Open Sans"/>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4C4C4C"/>
                </a:solidFill>
                <a:effectLst/>
                <a:latin typeface="Calibri" pitchFamily="34" charset="0"/>
                <a:cs typeface="Calibri" pitchFamily="34" charset="0"/>
              </a:rPr>
              <a:t>Thus,</a:t>
            </a:r>
            <a:r>
              <a:rPr kumimoji="0" lang="en-US" sz="1400" b="0" i="0" u="none" strike="noStrike" cap="none" normalizeH="0" dirty="0" smtClean="0">
                <a:ln>
                  <a:noFill/>
                </a:ln>
                <a:solidFill>
                  <a:srgbClr val="4C4C4C"/>
                </a:solidFill>
                <a:effectLst/>
                <a:latin typeface="Calibri" pitchFamily="34" charset="0"/>
                <a:cs typeface="Calibri" pitchFamily="34" charset="0"/>
              </a:rPr>
              <a:t> </a:t>
            </a:r>
            <a:r>
              <a:rPr kumimoji="0" lang="en-US" sz="1400" b="0" i="0" u="none" strike="noStrike" cap="none" normalizeH="0" baseline="0" dirty="0" smtClean="0">
                <a:ln>
                  <a:noFill/>
                </a:ln>
                <a:solidFill>
                  <a:srgbClr val="4C4C4C"/>
                </a:solidFill>
                <a:effectLst/>
                <a:latin typeface="Calibri" pitchFamily="34" charset="0"/>
                <a:cs typeface="Calibri" pitchFamily="34" charset="0"/>
              </a:rPr>
              <a:t> the reactions are divided in three different stages: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rgbClr val="4C4C4C"/>
                </a:solidFill>
                <a:effectLst/>
                <a:latin typeface="Calibri" pitchFamily="34" charset="0"/>
                <a:cs typeface="Calibri" pitchFamily="34" charset="0"/>
              </a:rPr>
              <a:t>Carbon Fixation</a:t>
            </a:r>
            <a:r>
              <a:rPr kumimoji="0" lang="en-US" sz="1400" b="0" i="0" u="none" strike="noStrike" cap="none" normalizeH="0" baseline="0" dirty="0" smtClean="0">
                <a:ln>
                  <a:noFill/>
                </a:ln>
                <a:solidFill>
                  <a:srgbClr val="4C4C4C"/>
                </a:solidFill>
                <a:effectLst/>
                <a:latin typeface="Calibri" pitchFamily="34" charset="0"/>
                <a:cs typeface="Calibri" pitchFamily="34" charset="0"/>
              </a:rPr>
              <a:t> – A </a:t>
            </a:r>
            <a:r>
              <a:rPr kumimoji="0" lang="en-US" sz="1400" b="1" i="0" u="none" strike="noStrike" cap="none" normalizeH="0" baseline="0" dirty="0" smtClean="0">
                <a:ln>
                  <a:noFill/>
                </a:ln>
                <a:solidFill>
                  <a:srgbClr val="4C4C4C"/>
                </a:solidFill>
                <a:effectLst/>
                <a:latin typeface="Calibri" pitchFamily="34" charset="0"/>
                <a:cs typeface="Calibri" pitchFamily="34" charset="0"/>
              </a:rPr>
              <a:t>CO</a:t>
            </a:r>
            <a:r>
              <a:rPr kumimoji="0" lang="en-US" sz="1400" b="1" i="0" u="none" strike="noStrike" cap="none" normalizeH="0" baseline="-30000" dirty="0" smtClean="0">
                <a:ln>
                  <a:noFill/>
                </a:ln>
                <a:solidFill>
                  <a:srgbClr val="4C4C4C"/>
                </a:solidFill>
                <a:effectLst/>
                <a:latin typeface="Calibri" pitchFamily="34" charset="0"/>
                <a:cs typeface="Calibri" pitchFamily="34" charset="0"/>
              </a:rPr>
              <a:t>2 </a:t>
            </a:r>
            <a:r>
              <a:rPr kumimoji="0" lang="en-US" sz="1400" b="0" i="0" u="none" strike="noStrike" cap="none" normalizeH="0" baseline="0" dirty="0" smtClean="0">
                <a:ln>
                  <a:noFill/>
                </a:ln>
                <a:solidFill>
                  <a:srgbClr val="4C4C4C"/>
                </a:solidFill>
                <a:effectLst/>
                <a:latin typeface="Calibri" pitchFamily="34" charset="0"/>
                <a:cs typeface="Calibri" pitchFamily="34" charset="0"/>
              </a:rPr>
              <a:t>molecule combines with </a:t>
            </a:r>
            <a:r>
              <a:rPr kumimoji="0" lang="en-US" sz="1400" b="1" i="0" u="none" strike="noStrike" cap="none" normalizeH="0" baseline="0" dirty="0" smtClean="0">
                <a:ln>
                  <a:noFill/>
                </a:ln>
                <a:solidFill>
                  <a:srgbClr val="4C4C4C"/>
                </a:solidFill>
                <a:effectLst/>
                <a:latin typeface="Calibri" pitchFamily="34" charset="0"/>
                <a:cs typeface="Calibri" pitchFamily="34" charset="0"/>
              </a:rPr>
              <a:t>5 C </a:t>
            </a:r>
            <a:r>
              <a:rPr kumimoji="0" lang="en-US" sz="1400" b="0" i="0" u="none" strike="noStrike" cap="none" normalizeH="0" baseline="0" dirty="0" smtClean="0">
                <a:ln>
                  <a:noFill/>
                </a:ln>
                <a:solidFill>
                  <a:srgbClr val="4C4C4C"/>
                </a:solidFill>
                <a:effectLst/>
                <a:latin typeface="Calibri" pitchFamily="34" charset="0"/>
                <a:cs typeface="Calibri" pitchFamily="34" charset="0"/>
              </a:rPr>
              <a:t>acceptor molecule and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RuBP</a:t>
            </a:r>
            <a:r>
              <a:rPr kumimoji="0" lang="en-US" sz="1400" b="0" i="0" u="none" strike="noStrike" cap="none" normalizeH="0" baseline="0" dirty="0" smtClean="0">
                <a:ln>
                  <a:noFill/>
                </a:ln>
                <a:solidFill>
                  <a:srgbClr val="4C4C4C"/>
                </a:solidFill>
                <a:effectLst/>
                <a:latin typeface="Calibri" pitchFamily="34" charset="0"/>
                <a:cs typeface="Calibri" pitchFamily="34" charset="0"/>
              </a:rPr>
              <a:t>.</a:t>
            </a:r>
          </a:p>
          <a:p>
            <a:pPr marL="0" marR="0" lvl="0" indent="0" algn="just" defTabSz="914400" rtl="0" eaLnBrk="0" fontAlgn="base" latinLnBrk="0" hangingPunct="0">
              <a:lnSpc>
                <a:spcPct val="100000"/>
              </a:lnSpc>
              <a:spcBef>
                <a:spcPct val="0"/>
              </a:spcBef>
              <a:spcAft>
                <a:spcPct val="0"/>
              </a:spcAft>
              <a:buClrTx/>
              <a:buSzTx/>
              <a:tabLst/>
            </a:pPr>
            <a:endParaRPr lang="en-US" sz="1400"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1400" b="0" i="0" u="none" strike="noStrike" cap="none" normalizeH="0" baseline="0" dirty="0" smtClean="0">
                <a:ln>
                  <a:noFill/>
                </a:ln>
                <a:solidFill>
                  <a:srgbClr val="4C4C4C"/>
                </a:solidFill>
                <a:effectLst/>
                <a:latin typeface="Calibri" pitchFamily="34" charset="0"/>
                <a:cs typeface="Calibri" pitchFamily="34" charset="0"/>
              </a:rPr>
              <a:t> This step makes 6 Carbon compound that splits into 2 molecules of 3 Carbon compound and </a:t>
            </a:r>
            <a:r>
              <a:rPr kumimoji="0" lang="en-US" sz="1400" b="1" i="0" u="none" strike="noStrike" cap="none" normalizeH="0" baseline="0" dirty="0" smtClean="0">
                <a:ln>
                  <a:noFill/>
                </a:ln>
                <a:solidFill>
                  <a:srgbClr val="4C4C4C"/>
                </a:solidFill>
                <a:effectLst/>
                <a:latin typeface="Calibri" pitchFamily="34" charset="0"/>
                <a:cs typeface="Calibri" pitchFamily="34" charset="0"/>
              </a:rPr>
              <a:t>3PGA</a:t>
            </a:r>
            <a:r>
              <a:rPr kumimoji="0" lang="en-US" sz="1400" b="0" i="0" u="none" strike="noStrike" cap="none" normalizeH="0" baseline="0" dirty="0" smtClean="0">
                <a:ln>
                  <a:noFill/>
                </a:ln>
                <a:solidFill>
                  <a:srgbClr val="4C4C4C"/>
                </a:solidFill>
                <a:effectLst/>
                <a:latin typeface="Calibri" pitchFamily="34" charset="0"/>
                <a:cs typeface="Calibri" pitchFamily="34" charset="0"/>
              </a:rPr>
              <a:t>. The reaction is catalyzed by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RuBP</a:t>
            </a:r>
            <a:r>
              <a:rPr kumimoji="0" lang="en-US" sz="1400" b="1" i="0" u="none" strike="noStrike" cap="none" normalizeH="0" baseline="0" dirty="0" smtClean="0">
                <a:ln>
                  <a:noFill/>
                </a:ln>
                <a:solidFill>
                  <a:srgbClr val="4C4C4C"/>
                </a:solidFill>
                <a:effectLst/>
                <a:latin typeface="Calibri" pitchFamily="34" charset="0"/>
                <a:cs typeface="Calibri" pitchFamily="34" charset="0"/>
              </a:rPr>
              <a:t> </a:t>
            </a:r>
            <a:r>
              <a:rPr kumimoji="0" lang="en-US" sz="1400" b="0" i="0" u="none" strike="noStrike" cap="none" normalizeH="0" baseline="0" dirty="0" err="1" smtClean="0">
                <a:ln>
                  <a:noFill/>
                </a:ln>
                <a:solidFill>
                  <a:srgbClr val="4C4C4C"/>
                </a:solidFill>
                <a:effectLst/>
                <a:latin typeface="Calibri" pitchFamily="34" charset="0"/>
                <a:cs typeface="Calibri" pitchFamily="34" charset="0"/>
              </a:rPr>
              <a:t>carboxylase</a:t>
            </a:r>
            <a:r>
              <a:rPr kumimoji="0" lang="en-US" sz="1400" b="0" i="0" u="none" strike="noStrike" cap="none" normalizeH="0" baseline="0" dirty="0" smtClean="0">
                <a:ln>
                  <a:noFill/>
                </a:ln>
                <a:solidFill>
                  <a:srgbClr val="4C4C4C"/>
                </a:solidFill>
                <a:effectLst/>
                <a:latin typeface="Calibri" pitchFamily="34" charset="0"/>
                <a:cs typeface="Calibri" pitchFamily="34" charset="0"/>
              </a:rPr>
              <a:t> or </a:t>
            </a:r>
            <a:r>
              <a:rPr kumimoji="0" lang="en-US" sz="1400" b="0" i="0" u="none" strike="noStrike" cap="none" normalizeH="0" baseline="0" dirty="0" err="1" smtClean="0">
                <a:ln>
                  <a:noFill/>
                </a:ln>
                <a:solidFill>
                  <a:srgbClr val="4C4C4C"/>
                </a:solidFill>
                <a:effectLst/>
                <a:latin typeface="Calibri" pitchFamily="34" charset="0"/>
                <a:cs typeface="Calibri" pitchFamily="34" charset="0"/>
              </a:rPr>
              <a:t>oxygenase</a:t>
            </a:r>
            <a:r>
              <a:rPr kumimoji="0" lang="en-US" sz="1400" b="0" i="0" u="none" strike="noStrike" cap="none" normalizeH="0" baseline="0" dirty="0" smtClean="0">
                <a:ln>
                  <a:noFill/>
                </a:ln>
                <a:solidFill>
                  <a:srgbClr val="4C4C4C"/>
                </a:solidFill>
                <a:effectLst/>
                <a:latin typeface="Calibri" pitchFamily="34" charset="0"/>
                <a:cs typeface="Calibri" pitchFamily="34" charset="0"/>
              </a:rPr>
              <a:t>.</a:t>
            </a:r>
          </a:p>
          <a:p>
            <a:pPr marL="0" marR="0" lvl="0" indent="0" algn="just" defTabSz="914400" rtl="0" eaLnBrk="0" fontAlgn="base" latinLnBrk="0" hangingPunct="0">
              <a:lnSpc>
                <a:spcPct val="100000"/>
              </a:lnSpc>
              <a:spcBef>
                <a:spcPct val="0"/>
              </a:spcBef>
              <a:spcAft>
                <a:spcPct val="0"/>
              </a:spcAft>
              <a:buClrTx/>
              <a:buSzTx/>
              <a:tabLst/>
            </a:pPr>
            <a:endParaRPr kumimoji="0" lang="en-US" sz="14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rgbClr val="4C4C4C"/>
                </a:solidFill>
                <a:effectLst/>
                <a:latin typeface="Calibri" pitchFamily="34" charset="0"/>
                <a:cs typeface="Calibri" pitchFamily="34" charset="0"/>
              </a:rPr>
              <a:t>Reduction</a:t>
            </a:r>
            <a:r>
              <a:rPr kumimoji="0" lang="en-US" sz="1400" b="0" i="0" u="none" strike="noStrike" cap="none" normalizeH="0" baseline="0" dirty="0" smtClean="0">
                <a:ln>
                  <a:noFill/>
                </a:ln>
                <a:solidFill>
                  <a:srgbClr val="4C4C4C"/>
                </a:solidFill>
                <a:effectLst/>
                <a:latin typeface="Calibri" pitchFamily="34" charset="0"/>
                <a:cs typeface="Calibri" pitchFamily="34" charset="0"/>
              </a:rPr>
              <a:t> – At the second stage, </a:t>
            </a:r>
            <a:r>
              <a:rPr kumimoji="0" lang="en-US" sz="1400" b="1" i="0" u="none" strike="noStrike" cap="none" normalizeH="0" baseline="0" dirty="0" smtClean="0">
                <a:ln>
                  <a:noFill/>
                </a:ln>
                <a:solidFill>
                  <a:srgbClr val="4C4C4C"/>
                </a:solidFill>
                <a:effectLst/>
                <a:latin typeface="Calibri" pitchFamily="34" charset="0"/>
                <a:cs typeface="Calibri" pitchFamily="34" charset="0"/>
              </a:rPr>
              <a:t>ATP </a:t>
            </a:r>
            <a:r>
              <a:rPr kumimoji="0" lang="en-US" sz="1400" b="0" i="0" u="none" strike="noStrike" cap="none" normalizeH="0" baseline="0" dirty="0" smtClean="0">
                <a:ln>
                  <a:noFill/>
                </a:ln>
                <a:solidFill>
                  <a:srgbClr val="4C4C4C"/>
                </a:solidFill>
                <a:effectLst/>
                <a:latin typeface="Calibri" pitchFamily="34" charset="0"/>
                <a:cs typeface="Calibri" pitchFamily="34" charset="0"/>
              </a:rPr>
              <a:t>and </a:t>
            </a:r>
            <a:r>
              <a:rPr kumimoji="0" lang="en-US" sz="1400" b="1" i="0" u="none" strike="noStrike" cap="none" normalizeH="0" baseline="0" dirty="0" smtClean="0">
                <a:ln>
                  <a:noFill/>
                </a:ln>
                <a:solidFill>
                  <a:srgbClr val="4C4C4C"/>
                </a:solidFill>
                <a:effectLst/>
                <a:latin typeface="Calibri" pitchFamily="34" charset="0"/>
                <a:cs typeface="Calibri" pitchFamily="34" charset="0"/>
              </a:rPr>
              <a:t>NADPH </a:t>
            </a:r>
            <a:r>
              <a:rPr kumimoji="0" lang="en-US" sz="1400" b="0" i="0" u="none" strike="noStrike" cap="none" normalizeH="0" baseline="0" dirty="0" smtClean="0">
                <a:ln>
                  <a:noFill/>
                </a:ln>
                <a:solidFill>
                  <a:srgbClr val="4C4C4C"/>
                </a:solidFill>
                <a:effectLst/>
                <a:latin typeface="Calibri" pitchFamily="34" charset="0"/>
                <a:cs typeface="Calibri" pitchFamily="34" charset="0"/>
              </a:rPr>
              <a:t>are converted to </a:t>
            </a:r>
            <a:r>
              <a:rPr kumimoji="0" lang="en-US" sz="1400" b="1" i="0" u="none" strike="noStrike" cap="none" normalizeH="0" baseline="0" dirty="0" smtClean="0">
                <a:ln>
                  <a:noFill/>
                </a:ln>
                <a:solidFill>
                  <a:srgbClr val="4C4C4C"/>
                </a:solidFill>
                <a:effectLst/>
                <a:latin typeface="Calibri" pitchFamily="34" charset="0"/>
                <a:cs typeface="Calibri" pitchFamily="34" charset="0"/>
              </a:rPr>
              <a:t>3 PGA </a:t>
            </a:r>
            <a:r>
              <a:rPr kumimoji="0" lang="en-US" sz="1400" b="0" i="0" u="none" strike="noStrike" cap="none" normalizeH="0" baseline="0" dirty="0" smtClean="0">
                <a:ln>
                  <a:noFill/>
                </a:ln>
                <a:solidFill>
                  <a:srgbClr val="4C4C4C"/>
                </a:solidFill>
                <a:effectLst/>
                <a:latin typeface="Calibri" pitchFamily="34" charset="0"/>
                <a:cs typeface="Calibri" pitchFamily="34" charset="0"/>
              </a:rPr>
              <a:t>molecules into molecules of a three carbon sugar and G3P </a:t>
            </a:r>
            <a:r>
              <a:rPr kumimoji="0" lang="en-US" sz="1400" b="1" i="0" u="none" strike="noStrike" cap="none" normalizeH="0" baseline="0" dirty="0" smtClean="0">
                <a:ln>
                  <a:noFill/>
                </a:ln>
                <a:solidFill>
                  <a:srgbClr val="4C4C4C"/>
                </a:solidFill>
                <a:effectLst/>
                <a:latin typeface="Calibri" pitchFamily="34" charset="0"/>
                <a:cs typeface="Calibri" pitchFamily="34" charset="0"/>
              </a:rPr>
              <a:t>(glyceraldehyde–3–phosphate)</a:t>
            </a:r>
            <a:r>
              <a:rPr kumimoji="0" lang="en-US" sz="1400" b="0" i="0" u="none" strike="noStrike" cap="none" normalizeH="0" baseline="0" dirty="0" smtClean="0">
                <a:ln>
                  <a:noFill/>
                </a:ln>
                <a:solidFill>
                  <a:srgbClr val="4C4C4C"/>
                </a:solidFill>
                <a:effectLst/>
                <a:latin typeface="Calibri" pitchFamily="34" charset="0"/>
                <a:cs typeface="Calibri"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rgbClr val="4C4C4C"/>
                </a:solidFill>
                <a:effectLst/>
                <a:latin typeface="Calibri" pitchFamily="34" charset="0"/>
                <a:cs typeface="Calibri" pitchFamily="34" charset="0"/>
              </a:rPr>
              <a:t>Regeneration</a:t>
            </a:r>
            <a:r>
              <a:rPr kumimoji="0" lang="en-US" sz="1400" b="0" i="0" u="none" strike="noStrike" cap="none" normalizeH="0" baseline="0" dirty="0" smtClean="0">
                <a:ln>
                  <a:noFill/>
                </a:ln>
                <a:solidFill>
                  <a:srgbClr val="4C4C4C"/>
                </a:solidFill>
                <a:effectLst/>
                <a:latin typeface="Calibri" pitchFamily="34" charset="0"/>
                <a:cs typeface="Calibri" pitchFamily="34" charset="0"/>
              </a:rPr>
              <a:t> – At the final stage, </a:t>
            </a:r>
            <a:r>
              <a:rPr kumimoji="0" lang="en-US" sz="1400" b="1" i="0" u="none" strike="noStrike" cap="none" normalizeH="0" baseline="0" dirty="0" smtClean="0">
                <a:ln>
                  <a:noFill/>
                </a:ln>
                <a:solidFill>
                  <a:srgbClr val="4C4C4C"/>
                </a:solidFill>
                <a:effectLst/>
                <a:latin typeface="Calibri" pitchFamily="34" charset="0"/>
                <a:cs typeface="Calibri" pitchFamily="34" charset="0"/>
              </a:rPr>
              <a:t>3GP </a:t>
            </a:r>
            <a:r>
              <a:rPr kumimoji="0" lang="en-US" sz="1400" b="0" i="0" u="none" strike="noStrike" cap="none" normalizeH="0" baseline="0" dirty="0" smtClean="0">
                <a:ln>
                  <a:noFill/>
                </a:ln>
                <a:solidFill>
                  <a:srgbClr val="4C4C4C"/>
                </a:solidFill>
                <a:effectLst/>
                <a:latin typeface="Calibri" pitchFamily="34" charset="0"/>
                <a:cs typeface="Calibri" pitchFamily="34" charset="0"/>
              </a:rPr>
              <a:t>molecules go to make glucose while other may be recycled to regenerate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RuBP</a:t>
            </a:r>
            <a:r>
              <a:rPr kumimoji="0" lang="en-US" sz="1400" b="1" i="0" u="none" strike="noStrike" cap="none" normalizeH="0" baseline="0" dirty="0" smtClean="0">
                <a:ln>
                  <a:noFill/>
                </a:ln>
                <a:solidFill>
                  <a:srgbClr val="4C4C4C"/>
                </a:solidFill>
                <a:effectLst/>
                <a:latin typeface="Calibri" pitchFamily="34" charset="0"/>
                <a:cs typeface="Calibri" pitchFamily="34" charset="0"/>
              </a:rPr>
              <a:t> </a:t>
            </a:r>
            <a:r>
              <a:rPr kumimoji="0" lang="en-US" sz="1400" b="0" i="0" u="none" strike="noStrike" cap="none" normalizeH="0" baseline="0" dirty="0" smtClean="0">
                <a:ln>
                  <a:noFill/>
                </a:ln>
                <a:solidFill>
                  <a:srgbClr val="4C4C4C"/>
                </a:solidFill>
                <a:effectLst/>
                <a:latin typeface="Calibri" pitchFamily="34" charset="0"/>
                <a:cs typeface="Calibri" pitchFamily="34" charset="0"/>
              </a:rPr>
              <a:t>acceptor. </a:t>
            </a:r>
          </a:p>
          <a:p>
            <a:pPr marL="0" marR="0" lvl="0" indent="0" algn="just" defTabSz="914400" rtl="0" eaLnBrk="0" fontAlgn="base" latinLnBrk="0" hangingPunct="0">
              <a:lnSpc>
                <a:spcPct val="100000"/>
              </a:lnSpc>
              <a:spcBef>
                <a:spcPct val="0"/>
              </a:spcBef>
              <a:spcAft>
                <a:spcPct val="0"/>
              </a:spcAft>
              <a:buClrTx/>
              <a:buSzTx/>
              <a:buFontTx/>
              <a:buChar char="•"/>
              <a:tabLst/>
            </a:pPr>
            <a:endParaRPr lang="en-US" sz="1400"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1400" b="0" i="0" u="none" strike="noStrike" cap="none" normalizeH="0" baseline="0" dirty="0" smtClean="0">
                <a:ln>
                  <a:noFill/>
                </a:ln>
                <a:solidFill>
                  <a:srgbClr val="4C4C4C"/>
                </a:solidFill>
                <a:effectLst/>
                <a:latin typeface="Calibri" pitchFamily="34" charset="0"/>
                <a:cs typeface="Calibri" pitchFamily="34" charset="0"/>
              </a:rPr>
              <a:t>The process of regeneration requires </a:t>
            </a:r>
            <a:r>
              <a:rPr kumimoji="0" lang="en-US" sz="1400" b="1" i="0" u="none" strike="noStrike" cap="none" normalizeH="0" baseline="0" dirty="0" smtClean="0">
                <a:ln>
                  <a:noFill/>
                </a:ln>
                <a:solidFill>
                  <a:srgbClr val="4C4C4C"/>
                </a:solidFill>
                <a:effectLst/>
                <a:latin typeface="Calibri" pitchFamily="34" charset="0"/>
                <a:cs typeface="Calibri" pitchFamily="34" charset="0"/>
              </a:rPr>
              <a:t>ATP </a:t>
            </a:r>
            <a:r>
              <a:rPr kumimoji="0" lang="en-US" sz="1400" b="0" i="0" u="none" strike="noStrike" cap="none" normalizeH="0" baseline="0" dirty="0" smtClean="0">
                <a:ln>
                  <a:noFill/>
                </a:ln>
                <a:solidFill>
                  <a:srgbClr val="4C4C4C"/>
                </a:solidFill>
                <a:effectLst/>
                <a:latin typeface="Calibri" pitchFamily="34" charset="0"/>
                <a:cs typeface="Calibri" pitchFamily="34" charset="0"/>
              </a:rPr>
              <a:t>along with complex network of reactions.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4C4C4C"/>
                </a:solidFill>
                <a:effectLst/>
                <a:latin typeface="Calibri" pitchFamily="34" charset="0"/>
                <a:cs typeface="Calibri" pitchFamily="34" charset="0"/>
              </a:rPr>
              <a:t>For exiting cycle, three </a:t>
            </a:r>
            <a:r>
              <a:rPr kumimoji="0" lang="en-US" sz="1400" b="1" i="0" u="none" strike="noStrike" cap="none" normalizeH="0" baseline="0" dirty="0" smtClean="0">
                <a:ln>
                  <a:noFill/>
                </a:ln>
                <a:solidFill>
                  <a:srgbClr val="4C4C4C"/>
                </a:solidFill>
                <a:effectLst/>
                <a:latin typeface="Calibri" pitchFamily="34" charset="0"/>
                <a:cs typeface="Calibri" pitchFamily="34" charset="0"/>
              </a:rPr>
              <a:t>CO</a:t>
            </a:r>
            <a:r>
              <a:rPr kumimoji="0" lang="en-US" sz="1400" b="1" i="0" u="none" strike="noStrike" cap="none" normalizeH="0" baseline="-30000" dirty="0" smtClean="0">
                <a:ln>
                  <a:noFill/>
                </a:ln>
                <a:solidFill>
                  <a:srgbClr val="4C4C4C"/>
                </a:solidFill>
                <a:effectLst/>
                <a:latin typeface="Calibri" pitchFamily="34" charset="0"/>
                <a:cs typeface="Calibri" pitchFamily="34" charset="0"/>
              </a:rPr>
              <a:t>2 </a:t>
            </a:r>
            <a:r>
              <a:rPr kumimoji="0" lang="en-US" sz="1400" b="0" i="0" u="none" strike="noStrike" cap="none" normalizeH="0" baseline="0" dirty="0" smtClean="0">
                <a:ln>
                  <a:noFill/>
                </a:ln>
                <a:solidFill>
                  <a:srgbClr val="4C4C4C"/>
                </a:solidFill>
                <a:effectLst/>
                <a:latin typeface="Calibri" pitchFamily="34" charset="0"/>
                <a:cs typeface="Calibri" pitchFamily="34" charset="0"/>
              </a:rPr>
              <a:t>molecules enter the cycle for exiting </a:t>
            </a:r>
            <a:r>
              <a:rPr kumimoji="0" lang="en-US" sz="1400" b="1" i="0" u="none" strike="noStrike" cap="none" normalizeH="0" baseline="0" dirty="0" smtClean="0">
                <a:ln>
                  <a:noFill/>
                </a:ln>
                <a:solidFill>
                  <a:srgbClr val="4C4C4C"/>
                </a:solidFill>
                <a:effectLst/>
                <a:latin typeface="Calibri" pitchFamily="34" charset="0"/>
                <a:cs typeface="Calibri" pitchFamily="34" charset="0"/>
              </a:rPr>
              <a:t>3GP </a:t>
            </a:r>
            <a:r>
              <a:rPr kumimoji="0" lang="en-US" sz="1400" b="0" i="0" u="none" strike="noStrike" cap="none" normalizeH="0" baseline="0" dirty="0" smtClean="0">
                <a:ln>
                  <a:noFill/>
                </a:ln>
                <a:solidFill>
                  <a:srgbClr val="4C4C4C"/>
                </a:solidFill>
                <a:effectLst/>
                <a:latin typeface="Calibri" pitchFamily="34" charset="0"/>
                <a:cs typeface="Calibri" pitchFamily="34" charset="0"/>
              </a:rPr>
              <a:t>molecule.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4C4C4C"/>
                </a:solidFill>
                <a:effectLst/>
                <a:latin typeface="Calibri" pitchFamily="34" charset="0"/>
                <a:cs typeface="Calibri" pitchFamily="34" charset="0"/>
              </a:rPr>
              <a:t>This provides three new atoms of fixed carbon.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4C4C4C"/>
                </a:solidFill>
                <a:effectLst/>
                <a:latin typeface="Calibri" pitchFamily="34" charset="0"/>
                <a:cs typeface="Calibri" pitchFamily="34" charset="0"/>
              </a:rPr>
              <a:t> Entering of </a:t>
            </a:r>
            <a:r>
              <a:rPr kumimoji="0" lang="en-US" sz="1400" b="1" i="0" u="none" strike="noStrike" cap="none" normalizeH="0" baseline="0" dirty="0" smtClean="0">
                <a:ln>
                  <a:noFill/>
                </a:ln>
                <a:solidFill>
                  <a:srgbClr val="4C4C4C"/>
                </a:solidFill>
                <a:effectLst/>
                <a:latin typeface="Calibri" pitchFamily="34" charset="0"/>
                <a:cs typeface="Calibri" pitchFamily="34" charset="0"/>
              </a:rPr>
              <a:t>3CO</a:t>
            </a:r>
            <a:r>
              <a:rPr kumimoji="0" lang="en-US" sz="1400" b="1" i="0" u="none" strike="noStrike" cap="none" normalizeH="0" baseline="-30000" dirty="0" smtClean="0">
                <a:ln>
                  <a:noFill/>
                </a:ln>
                <a:solidFill>
                  <a:srgbClr val="4C4C4C"/>
                </a:solidFill>
                <a:effectLst/>
                <a:latin typeface="Calibri" pitchFamily="34" charset="0"/>
                <a:cs typeface="Calibri" pitchFamily="34" charset="0"/>
              </a:rPr>
              <a:t>2 </a:t>
            </a:r>
            <a:r>
              <a:rPr kumimoji="0" lang="en-US" sz="1400" b="0" i="0" u="none" strike="noStrike" cap="none" normalizeH="0" baseline="0" dirty="0" smtClean="0">
                <a:ln>
                  <a:noFill/>
                </a:ln>
                <a:solidFill>
                  <a:srgbClr val="4C4C4C"/>
                </a:solidFill>
                <a:effectLst/>
                <a:latin typeface="Calibri" pitchFamily="34" charset="0"/>
                <a:cs typeface="Calibri" pitchFamily="34" charset="0"/>
              </a:rPr>
              <a:t>molecules, results in regeneration of 3 molecules of </a:t>
            </a:r>
            <a:r>
              <a:rPr kumimoji="0" lang="en-US" sz="1400" b="1" i="0" u="none" strike="noStrike" cap="none" normalizeH="0" baseline="0" dirty="0" err="1" smtClean="0">
                <a:ln>
                  <a:noFill/>
                </a:ln>
                <a:solidFill>
                  <a:srgbClr val="4C4C4C"/>
                </a:solidFill>
                <a:effectLst/>
                <a:latin typeface="Calibri" pitchFamily="34" charset="0"/>
                <a:cs typeface="Calibri" pitchFamily="34" charset="0"/>
              </a:rPr>
              <a:t>RuBP</a:t>
            </a:r>
            <a:r>
              <a:rPr kumimoji="0" lang="en-US" sz="1400" b="1" i="0" u="none" strike="noStrike" cap="none" normalizeH="0" baseline="0" dirty="0" smtClean="0">
                <a:ln>
                  <a:noFill/>
                </a:ln>
                <a:solidFill>
                  <a:srgbClr val="4C4C4C"/>
                </a:solidFill>
                <a:effectLst/>
                <a:latin typeface="Calibri" pitchFamily="34" charset="0"/>
                <a:cs typeface="Calibri" pitchFamily="34" charset="0"/>
              </a:rPr>
              <a:t> </a:t>
            </a:r>
            <a:r>
              <a:rPr kumimoji="0" lang="en-US" sz="1400" b="0" i="0" u="none" strike="noStrike" cap="none" normalizeH="0" baseline="0" dirty="0" smtClean="0">
                <a:ln>
                  <a:noFill/>
                </a:ln>
                <a:solidFill>
                  <a:srgbClr val="4C4C4C"/>
                </a:solidFill>
                <a:effectLst/>
                <a:latin typeface="Calibri" pitchFamily="34" charset="0"/>
                <a:cs typeface="Calibri" pitchFamily="34" charset="0"/>
              </a:rPr>
              <a:t>acceptor.</a:t>
            </a:r>
            <a:endParaRPr kumimoji="0" lang="en-US" sz="1400" b="0" i="0" u="none" strike="noStrike" cap="none" normalizeH="0" baseline="0" dirty="0" smtClean="0">
              <a:ln>
                <a:noFill/>
              </a:ln>
              <a:solidFill>
                <a:schemeClr val="tx1"/>
              </a:solidFill>
              <a:effectLst/>
              <a:latin typeface="Calibri" pitchFamily="34" charset="0"/>
              <a:cs typeface="Calibri" pitchFamily="34" charset="0"/>
            </a:endParaRPr>
          </a:p>
        </p:txBody>
      </p:sp>
    </p:spTree>
    <p:extLst>
      <p:ext uri="{BB962C8B-B14F-4D97-AF65-F5344CB8AC3E}">
        <p14:creationId xmlns="" xmlns:p14="http://schemas.microsoft.com/office/powerpoint/2010/main" val="123419206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 name="Google Shape;76;p16"/>
          <p:cNvPicPr/>
          <p:nvPr/>
        </p:nvPicPr>
        <p:blipFill>
          <a:blip r:embed="rId2"/>
          <a:stretch/>
        </p:blipFill>
        <p:spPr>
          <a:xfrm>
            <a:off x="8208000" y="72000"/>
            <a:ext cx="924120" cy="924120"/>
          </a:xfrm>
          <a:prstGeom prst="rect">
            <a:avLst/>
          </a:prstGeom>
          <a:ln>
            <a:noFill/>
          </a:ln>
        </p:spPr>
      </p:pic>
      <p:sp>
        <p:nvSpPr>
          <p:cNvPr id="74" name="CustomShape 1"/>
          <p:cNvSpPr/>
          <p:nvPr/>
        </p:nvSpPr>
        <p:spPr>
          <a:xfrm>
            <a:off x="621360" y="743400"/>
            <a:ext cx="7799760" cy="356076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nchor="ctr"/>
          <a:lstStyle/>
          <a:p>
            <a:pPr marL="457200" algn="ctr">
              <a:lnSpc>
                <a:spcPct val="115000"/>
              </a:lnSpc>
            </a:pPr>
            <a:r>
              <a:rPr lang="en-IN" sz="4000" b="1" strike="noStrike" spc="-1">
                <a:solidFill>
                  <a:srgbClr val="000000"/>
                </a:solidFill>
                <a:uFill>
                  <a:solidFill>
                    <a:srgbClr val="FFFFFF"/>
                  </a:solidFill>
                </a:uFill>
                <a:latin typeface="Arial"/>
                <a:ea typeface="Arial"/>
              </a:rPr>
              <a:t>THANKING YOU</a:t>
            </a:r>
            <a:endParaRPr lang="en-IN" sz="1800" b="0" strike="noStrike" spc="-1">
              <a:solidFill>
                <a:srgbClr val="000000"/>
              </a:solidFill>
              <a:uFill>
                <a:solidFill>
                  <a:srgbClr val="FFFFFF"/>
                </a:solidFill>
              </a:uFill>
              <a:latin typeface="Arial"/>
            </a:endParaRPr>
          </a:p>
          <a:p>
            <a:pPr marL="457200" algn="ctr">
              <a:lnSpc>
                <a:spcPct val="115000"/>
              </a:lnSpc>
            </a:pPr>
            <a:r>
              <a:rPr lang="en-IN" sz="4000" b="1" strike="noStrike" spc="-1">
                <a:solidFill>
                  <a:srgbClr val="FF0000"/>
                </a:solidFill>
                <a:uFill>
                  <a:solidFill>
                    <a:srgbClr val="FFFFFF"/>
                  </a:solidFill>
                </a:uFill>
                <a:latin typeface="Arial"/>
                <a:ea typeface="Arial"/>
              </a:rPr>
              <a:t>ODM EDUCATIONAL GROUP</a:t>
            </a:r>
            <a:endParaRPr lang="en-IN" sz="1800" b="0" strike="noStrike" spc="-1">
              <a:solidFill>
                <a:srgbClr val="000000"/>
              </a:solidFill>
              <a:uFill>
                <a:solidFill>
                  <a:srgbClr val="FFFFFF"/>
                </a:solidFill>
              </a:uFill>
              <a:latin typeface="Arial"/>
            </a:endParaRPr>
          </a:p>
          <a:p>
            <a:pPr marL="457200">
              <a:lnSpc>
                <a:spcPct val="100000"/>
              </a:lnSpc>
            </a:pPr>
            <a:endParaRPr lang="en-IN"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742950"/>
            <a:ext cx="3657600" cy="1138773"/>
          </a:xfrm>
          <a:prstGeom prst="rect">
            <a:avLst/>
          </a:prstGeom>
          <a:noFill/>
        </p:spPr>
        <p:txBody>
          <a:bodyPr wrap="square" rtlCol="0">
            <a:spAutoFit/>
          </a:bodyPr>
          <a:lstStyle/>
          <a:p>
            <a:r>
              <a:rPr lang="en-US" sz="2200" dirty="0" smtClean="0">
                <a:solidFill>
                  <a:srgbClr val="FF0000"/>
                </a:solidFill>
                <a:latin typeface="Calibri" pitchFamily="34" charset="0"/>
                <a:cs typeface="Calibri" pitchFamily="34" charset="0"/>
              </a:rPr>
              <a:t>KEYWORDS</a:t>
            </a:r>
          </a:p>
          <a:p>
            <a:endParaRPr lang="en-US" dirty="0" smtClean="0"/>
          </a:p>
          <a:p>
            <a:r>
              <a:rPr lang="en-US" sz="1400" dirty="0" smtClean="0">
                <a:latin typeface="Calibri" pitchFamily="34" charset="0"/>
                <a:cs typeface="Calibri" pitchFamily="34" charset="0"/>
              </a:rPr>
              <a:t>CHEMIOSOMIS</a:t>
            </a:r>
          </a:p>
          <a:p>
            <a:r>
              <a:rPr lang="en-US" sz="1400" dirty="0" smtClean="0">
                <a:latin typeface="Calibri" pitchFamily="34" charset="0"/>
                <a:cs typeface="Calibri" pitchFamily="34" charset="0"/>
              </a:rPr>
              <a:t>C3 CYCLE</a:t>
            </a:r>
            <a:endParaRPr lang="en-US" sz="1400"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685800" y="438150"/>
            <a:ext cx="6629400" cy="4447371"/>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i="0" u="none" strike="noStrike" cap="none" normalizeH="0" baseline="0" dirty="0" err="1" smtClean="0">
                <a:ln>
                  <a:noFill/>
                </a:ln>
                <a:solidFill>
                  <a:srgbClr val="FF0000"/>
                </a:solidFill>
                <a:effectLst/>
                <a:latin typeface="Calibri" pitchFamily="34" charset="0"/>
                <a:cs typeface="Calibri" pitchFamily="34" charset="0"/>
              </a:rPr>
              <a:t>Chemiosmotic</a:t>
            </a:r>
            <a:r>
              <a:rPr kumimoji="0" lang="en-US" sz="2200" i="0" u="none" strike="noStrike" cap="none" normalizeH="0" baseline="0" dirty="0" smtClean="0">
                <a:ln>
                  <a:noFill/>
                </a:ln>
                <a:solidFill>
                  <a:srgbClr val="FF0000"/>
                </a:solidFill>
                <a:effectLst/>
                <a:latin typeface="Calibri" pitchFamily="34" charset="0"/>
                <a:cs typeface="Calibri" pitchFamily="34" charset="0"/>
              </a:rPr>
              <a:t> Hypothesis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0" i="1" u="none" strike="noStrike" cap="none" normalizeH="0" baseline="0" dirty="0" smtClean="0">
                <a:ln>
                  <a:noFill/>
                </a:ln>
                <a:solidFill>
                  <a:srgbClr val="4C4C4C"/>
                </a:solidFill>
                <a:effectLst/>
                <a:latin typeface="Calibri" pitchFamily="34" charset="0"/>
                <a:cs typeface="Calibri" pitchFamily="34" charset="0"/>
              </a:rPr>
              <a:t>“</a:t>
            </a:r>
            <a:r>
              <a:rPr kumimoji="0" lang="en-US" sz="1400" b="0" i="1" u="none" strike="noStrike" cap="none" normalizeH="0" baseline="0" dirty="0" smtClean="0">
                <a:ln>
                  <a:noFill/>
                </a:ln>
                <a:effectLst/>
                <a:latin typeface="Calibri" pitchFamily="34" charset="0"/>
                <a:cs typeface="Calibri" pitchFamily="34" charset="0"/>
              </a:rPr>
              <a:t>The </a:t>
            </a:r>
            <a:r>
              <a:rPr kumimoji="0" lang="en-US" sz="1400" b="0" i="1" u="none" strike="noStrike" cap="none" normalizeH="0" baseline="0" dirty="0" err="1" smtClean="0">
                <a:ln>
                  <a:noFill/>
                </a:ln>
                <a:effectLst/>
                <a:latin typeface="Calibri" pitchFamily="34" charset="0"/>
                <a:cs typeface="Calibri" pitchFamily="34" charset="0"/>
              </a:rPr>
              <a:t>chemiosmotic</a:t>
            </a:r>
            <a:r>
              <a:rPr kumimoji="0" lang="en-US" sz="1400" b="0" i="1" u="none" strike="noStrike" cap="none" normalizeH="0" baseline="0" dirty="0" smtClean="0">
                <a:ln>
                  <a:noFill/>
                </a:ln>
                <a:effectLst/>
                <a:latin typeface="Calibri" pitchFamily="34" charset="0"/>
                <a:cs typeface="Calibri" pitchFamily="34" charset="0"/>
              </a:rPr>
              <a:t> hypothesis suggests that the action of </a:t>
            </a:r>
            <a:r>
              <a:rPr kumimoji="0" lang="en-US" sz="1400" b="1" i="1" u="none" strike="noStrike" cap="none" normalizeH="0" baseline="0" dirty="0" smtClean="0">
                <a:ln>
                  <a:noFill/>
                </a:ln>
                <a:effectLst/>
                <a:latin typeface="Calibri" pitchFamily="34" charset="0"/>
                <a:cs typeface="Calibri" pitchFamily="34" charset="0"/>
              </a:rPr>
              <a:t>ATP </a:t>
            </a:r>
            <a:r>
              <a:rPr kumimoji="0" lang="en-US" sz="1400" b="0" i="1" u="none" strike="noStrike" cap="none" normalizeH="0" baseline="0" dirty="0" err="1" smtClean="0">
                <a:ln>
                  <a:noFill/>
                </a:ln>
                <a:effectLst/>
                <a:latin typeface="Calibri" pitchFamily="34" charset="0"/>
                <a:cs typeface="Calibri" pitchFamily="34" charset="0"/>
              </a:rPr>
              <a:t>synthase</a:t>
            </a:r>
            <a:r>
              <a:rPr kumimoji="0" lang="en-US" sz="1400" b="0" i="1" u="none" strike="noStrike" cap="none" normalizeH="0" baseline="0" dirty="0" smtClean="0">
                <a:ln>
                  <a:noFill/>
                </a:ln>
                <a:effectLst/>
                <a:latin typeface="Calibri" pitchFamily="34" charset="0"/>
                <a:cs typeface="Calibri" pitchFamily="34" charset="0"/>
              </a:rPr>
              <a:t> is coupled with that of a proton gradient.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i="1"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effectLst/>
                <a:latin typeface="Calibri" pitchFamily="34" charset="0"/>
                <a:cs typeface="Calibri" pitchFamily="34" charset="0"/>
              </a:rPr>
              <a:t>It is the action of the proton gradient that causes a proton motive force that </a:t>
            </a:r>
            <a:r>
              <a:rPr kumimoji="0" lang="en-US" sz="1400" b="0" i="1" u="none" strike="noStrike" cap="none" normalizeH="0" baseline="0" dirty="0" err="1" smtClean="0">
                <a:ln>
                  <a:noFill/>
                </a:ln>
                <a:effectLst/>
                <a:latin typeface="Calibri" pitchFamily="34" charset="0"/>
                <a:cs typeface="Calibri" pitchFamily="34" charset="0"/>
              </a:rPr>
              <a:t>allows</a:t>
            </a:r>
            <a:r>
              <a:rPr kumimoji="0" lang="en-US" sz="1400" b="1" i="1" u="none" strike="noStrike" cap="none" normalizeH="0" baseline="0" dirty="0" err="1" smtClean="0">
                <a:ln>
                  <a:noFill/>
                </a:ln>
                <a:effectLst/>
                <a:latin typeface="Calibri" pitchFamily="34" charset="0"/>
                <a:cs typeface="Calibri" pitchFamily="34" charset="0"/>
              </a:rPr>
              <a:t>ATP</a:t>
            </a:r>
            <a:r>
              <a:rPr kumimoji="0" lang="en-US" sz="1400" b="1" i="1" u="none" strike="noStrike" cap="none" normalizeH="0" baseline="0" dirty="0" smtClean="0">
                <a:ln>
                  <a:noFill/>
                </a:ln>
                <a:effectLst/>
                <a:latin typeface="Calibri" pitchFamily="34" charset="0"/>
                <a:cs typeface="Calibri" pitchFamily="34" charset="0"/>
              </a:rPr>
              <a:t> </a:t>
            </a:r>
            <a:r>
              <a:rPr kumimoji="0" lang="en-US" sz="1400" b="0" i="1" u="none" strike="noStrike" cap="none" normalizeH="0" baseline="0" dirty="0" err="1" smtClean="0">
                <a:ln>
                  <a:noFill/>
                </a:ln>
                <a:effectLst/>
                <a:latin typeface="Calibri" pitchFamily="34" charset="0"/>
                <a:cs typeface="Calibri" pitchFamily="34" charset="0"/>
              </a:rPr>
              <a:t>synthase</a:t>
            </a:r>
            <a:r>
              <a:rPr kumimoji="0" lang="en-US" sz="1400" b="0" i="1" u="none" strike="noStrike" cap="none" normalizeH="0" baseline="0" dirty="0" smtClean="0">
                <a:ln>
                  <a:noFill/>
                </a:ln>
                <a:effectLst/>
                <a:latin typeface="Calibri" pitchFamily="34" charset="0"/>
                <a:cs typeface="Calibri" pitchFamily="34" charset="0"/>
              </a:rPr>
              <a:t> to </a:t>
            </a:r>
            <a:r>
              <a:rPr kumimoji="0" lang="en-US" sz="1400" b="0" i="1" u="none" strike="noStrike" cap="none" normalizeH="0" baseline="0" dirty="0" err="1" smtClean="0">
                <a:ln>
                  <a:noFill/>
                </a:ln>
                <a:effectLst/>
                <a:latin typeface="Calibri" pitchFamily="34" charset="0"/>
                <a:cs typeface="Calibri" pitchFamily="34" charset="0"/>
              </a:rPr>
              <a:t>phosphorylate</a:t>
            </a:r>
            <a:r>
              <a:rPr kumimoji="0" lang="en-US" sz="1400" b="0" i="1" u="none" strike="noStrike" cap="none" normalizeH="0" baseline="0" dirty="0" smtClean="0">
                <a:ln>
                  <a:noFill/>
                </a:ln>
                <a:effectLst/>
                <a:latin typeface="Calibri" pitchFamily="34" charset="0"/>
                <a:cs typeface="Calibri" pitchFamily="34" charset="0"/>
              </a:rPr>
              <a:t> </a:t>
            </a:r>
            <a:r>
              <a:rPr kumimoji="0" lang="en-US" sz="1400" b="1" i="1" u="none" strike="noStrike" cap="none" normalizeH="0" baseline="0" dirty="0" smtClean="0">
                <a:ln>
                  <a:noFill/>
                </a:ln>
                <a:effectLst/>
                <a:latin typeface="Calibri" pitchFamily="34" charset="0"/>
                <a:cs typeface="Calibri" pitchFamily="34" charset="0"/>
              </a:rPr>
              <a:t>ADP </a:t>
            </a:r>
            <a:r>
              <a:rPr kumimoji="0" lang="en-US" sz="1400" b="0" i="1" u="none" strike="noStrike" cap="none" normalizeH="0" baseline="0" dirty="0" smtClean="0">
                <a:ln>
                  <a:noFill/>
                </a:ln>
                <a:effectLst/>
                <a:latin typeface="Calibri" pitchFamily="34" charset="0"/>
                <a:cs typeface="Calibri" pitchFamily="34" charset="0"/>
              </a:rPr>
              <a:t>and inorganic phosphate to </a:t>
            </a:r>
            <a:r>
              <a:rPr kumimoji="0" lang="en-US" sz="1400" b="1" i="1" u="none" strike="noStrike" cap="none" normalizeH="0" baseline="0" dirty="0" smtClean="0">
                <a:ln>
                  <a:noFill/>
                </a:ln>
                <a:effectLst/>
                <a:latin typeface="Calibri" pitchFamily="34" charset="0"/>
                <a:cs typeface="Calibri" pitchFamily="34" charset="0"/>
              </a:rPr>
              <a:t>ATP</a:t>
            </a:r>
            <a:r>
              <a:rPr kumimoji="0" lang="en-US" sz="1400" b="0" i="1" u="none" strike="noStrike" cap="none" normalizeH="0" baseline="0" dirty="0" smtClean="0">
                <a:ln>
                  <a:noFill/>
                </a:ln>
                <a:effectLst/>
                <a:latin typeface="Calibri" pitchFamily="34" charset="0"/>
                <a:cs typeface="Calibri"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i="1"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effectLst/>
                <a:latin typeface="Calibri" pitchFamily="34" charset="0"/>
                <a:cs typeface="Calibri" pitchFamily="34" charset="0"/>
              </a:rPr>
              <a:t>Peter Mitchell</a:t>
            </a:r>
            <a:r>
              <a:rPr kumimoji="0" lang="en-US" sz="1400" b="0" i="0" u="none" strike="noStrike" cap="none" normalizeH="0" baseline="0" dirty="0" smtClean="0">
                <a:ln>
                  <a:noFill/>
                </a:ln>
                <a:effectLst/>
                <a:latin typeface="Calibri" pitchFamily="34" charset="0"/>
                <a:cs typeface="Calibri" pitchFamily="34" charset="0"/>
              </a:rPr>
              <a:t> in the year </a:t>
            </a:r>
            <a:r>
              <a:rPr kumimoji="0" lang="en-US" sz="1400" b="1" i="0" u="none" strike="noStrike" cap="none" normalizeH="0" baseline="0" dirty="0" smtClean="0">
                <a:ln>
                  <a:noFill/>
                </a:ln>
                <a:effectLst/>
                <a:latin typeface="Calibri" pitchFamily="34" charset="0"/>
                <a:cs typeface="Calibri" pitchFamily="34" charset="0"/>
              </a:rPr>
              <a:t>1961 </a:t>
            </a:r>
            <a:r>
              <a:rPr kumimoji="0" lang="en-US" sz="1400" b="0" i="0" u="none" strike="noStrike" cap="none" normalizeH="0" baseline="0" dirty="0" smtClean="0">
                <a:ln>
                  <a:noFill/>
                </a:ln>
                <a:effectLst/>
                <a:latin typeface="Calibri" pitchFamily="34" charset="0"/>
                <a:cs typeface="Calibri" pitchFamily="34" charset="0"/>
              </a:rPr>
              <a:t>postulated this hypothesis which explains the mechanism of synthesis of ATP during photosynthesis, in chloroplast.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During light reaction or photochemical phase, </a:t>
            </a:r>
            <a:r>
              <a:rPr kumimoji="0" lang="en-US" sz="1400" b="1" i="0" u="none" strike="noStrike" cap="none" normalizeH="0" baseline="0" dirty="0" smtClean="0">
                <a:ln>
                  <a:noFill/>
                </a:ln>
                <a:effectLst/>
                <a:latin typeface="Calibri" pitchFamily="34" charset="0"/>
                <a:cs typeface="Calibri" pitchFamily="34" charset="0"/>
              </a:rPr>
              <a:t>ATP </a:t>
            </a:r>
            <a:r>
              <a:rPr kumimoji="0" lang="en-US" sz="1400" b="0" i="0" u="none" strike="noStrike" cap="none" normalizeH="0" baseline="0" dirty="0" smtClean="0">
                <a:ln>
                  <a:noFill/>
                </a:ln>
                <a:effectLst/>
                <a:latin typeface="Calibri" pitchFamily="34" charset="0"/>
                <a:cs typeface="Calibri" pitchFamily="34" charset="0"/>
              </a:rPr>
              <a:t>and </a:t>
            </a:r>
            <a:r>
              <a:rPr kumimoji="0" lang="en-US" sz="1400" b="1" i="0" u="none" strike="noStrike" cap="none" normalizeH="0" baseline="0" dirty="0" smtClean="0">
                <a:ln>
                  <a:noFill/>
                </a:ln>
                <a:effectLst/>
                <a:latin typeface="Calibri" pitchFamily="34" charset="0"/>
                <a:cs typeface="Calibri" pitchFamily="34" charset="0"/>
              </a:rPr>
              <a:t>NADP</a:t>
            </a:r>
            <a:r>
              <a:rPr kumimoji="0" lang="en-US" sz="1400" b="0" i="0" u="none" strike="noStrike" cap="none" normalizeH="0" baseline="0" dirty="0" smtClean="0">
                <a:ln>
                  <a:noFill/>
                </a:ln>
                <a:effectLst/>
                <a:latin typeface="Calibri" pitchFamily="34" charset="0"/>
                <a:cs typeface="Calibri" pitchFamily="34" charset="0"/>
              </a:rPr>
              <a:t> are generated and these are the key components used in dark reaction for production of sugar molecule.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According to </a:t>
            </a:r>
            <a:r>
              <a:rPr kumimoji="0" lang="en-US" sz="1400" b="0" i="0" u="none" strike="noStrike" cap="none" normalizeH="0" baseline="0" dirty="0" err="1" smtClean="0">
                <a:ln>
                  <a:noFill/>
                </a:ln>
                <a:effectLst/>
                <a:latin typeface="Calibri" pitchFamily="34" charset="0"/>
                <a:cs typeface="Calibri" pitchFamily="34" charset="0"/>
              </a:rPr>
              <a:t>chemiosmotic</a:t>
            </a:r>
            <a:r>
              <a:rPr kumimoji="0" lang="en-US" sz="1400" b="0" i="0" u="none" strike="noStrike" cap="none" normalizeH="0" baseline="0" dirty="0" smtClean="0">
                <a:ln>
                  <a:noFill/>
                </a:ln>
                <a:effectLst/>
                <a:latin typeface="Calibri" pitchFamily="34" charset="0"/>
                <a:cs typeface="Calibri" pitchFamily="34" charset="0"/>
              </a:rPr>
              <a:t> hypothesis, </a:t>
            </a:r>
            <a:r>
              <a:rPr kumimoji="0" lang="en-US" sz="1400" b="1" i="0" u="none" strike="noStrike" cap="none" normalizeH="0" baseline="0" dirty="0" smtClean="0">
                <a:ln>
                  <a:noFill/>
                </a:ln>
                <a:effectLst/>
                <a:latin typeface="Calibri" pitchFamily="34" charset="0"/>
                <a:cs typeface="Calibri" pitchFamily="34" charset="0"/>
              </a:rPr>
              <a:t>ATP </a:t>
            </a:r>
            <a:r>
              <a:rPr kumimoji="0" lang="en-US" sz="1400" b="0" i="0" u="none" strike="noStrike" cap="none" normalizeH="0" baseline="0" dirty="0" smtClean="0">
                <a:ln>
                  <a:noFill/>
                </a:ln>
                <a:effectLst/>
                <a:latin typeface="Calibri" pitchFamily="34" charset="0"/>
                <a:cs typeface="Calibri" pitchFamily="34" charset="0"/>
              </a:rPr>
              <a:t>production is the outcome of photon gradient across the membrane of thylakoids.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The essential components required in this process are proton gradient, proton pump and ATP </a:t>
            </a:r>
            <a:r>
              <a:rPr kumimoji="0" lang="en-US" sz="1400" b="0" i="0" u="none" strike="noStrike" cap="none" normalizeH="0" baseline="0" dirty="0" err="1" smtClean="0">
                <a:ln>
                  <a:noFill/>
                </a:ln>
                <a:effectLst/>
                <a:latin typeface="Calibri" pitchFamily="34" charset="0"/>
                <a:cs typeface="Calibri" pitchFamily="34" charset="0"/>
              </a:rPr>
              <a:t>synthase</a:t>
            </a:r>
            <a:r>
              <a:rPr kumimoji="0" lang="en-US" sz="1400" b="0" i="0" u="none" strike="noStrike" cap="none" normalizeH="0" baseline="0" dirty="0" smtClean="0">
                <a:ln>
                  <a:noFill/>
                </a:ln>
                <a:effectLst/>
                <a:latin typeface="Calibri" pitchFamily="34" charset="0"/>
                <a:cs typeface="Calibri" pitchFamily="34" charset="0"/>
              </a:rPr>
              <a:t> (enzyme that helps ATP synthesis).</a:t>
            </a:r>
          </a:p>
        </p:txBody>
      </p:sp>
      <p:pic>
        <p:nvPicPr>
          <p:cNvPr id="3" name="Google Shape;55;p13"/>
          <p:cNvPicPr/>
          <p:nvPr/>
        </p:nvPicPr>
        <p:blipFill>
          <a:blip r:embed="rId2"/>
          <a:stretch/>
        </p:blipFill>
        <p:spPr>
          <a:xfrm>
            <a:off x="7904880" y="105840"/>
            <a:ext cx="1168920" cy="1168920"/>
          </a:xfrm>
          <a:prstGeom prst="rect">
            <a:avLst/>
          </a:prstGeom>
          <a:ln>
            <a:noFill/>
          </a:ln>
        </p:spPr>
      </p:pic>
    </p:spTree>
    <p:extLst>
      <p:ext uri="{BB962C8B-B14F-4D97-AF65-F5344CB8AC3E}">
        <p14:creationId xmlns="" xmlns:p14="http://schemas.microsoft.com/office/powerpoint/2010/main" val="2377558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61950"/>
            <a:ext cx="6324600" cy="4616648"/>
          </a:xfrm>
          <a:prstGeom prst="rect">
            <a:avLst/>
          </a:prstGeom>
        </p:spPr>
        <p:txBody>
          <a:bodyPr wrap="square">
            <a:spAutoFit/>
          </a:bodyPr>
          <a:lstStyle/>
          <a:p>
            <a:pPr algn="just"/>
            <a:r>
              <a:rPr lang="en-US" sz="1400" dirty="0" smtClean="0">
                <a:latin typeface="Calibri" pitchFamily="34" charset="0"/>
                <a:cs typeface="Calibri" pitchFamily="34" charset="0"/>
              </a:rPr>
              <a:t>The activation of electrons and their transport to determine the steps that cause a proton gradient to develop.</a:t>
            </a: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 (a) Since splitting of the water molecule takes place on the inner side of the membrane, the protons or hydrogen ions that are produced by the splitting of water accumulate within the lumen of the thylakoids. </a:t>
            </a: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(b) As electrons move through the photosystems, protons are transported across the membrane.</a:t>
            </a: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 This happens because the primary accepter of electron which is located towards the outer side of the membrane transfers its electron not to an electron carrier but to an H carrier. </a:t>
            </a: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Hence, this molecule removes a proton from the stroma while transporting an electron. </a:t>
            </a: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When this molecule passes on its electron to the electron carrier on the inner side of the membrane, the proton is released into the inner side or the lumen side of the membrane.</a:t>
            </a:r>
          </a:p>
          <a:p>
            <a:pPr algn="just"/>
            <a:r>
              <a:rPr lang="en-US" sz="1400" dirty="0" smtClean="0">
                <a:latin typeface="Calibri" pitchFamily="34" charset="0"/>
                <a:cs typeface="Calibri" pitchFamily="34" charset="0"/>
              </a:rPr>
              <a:t> </a:t>
            </a:r>
            <a:endParaRPr lang="en-US" sz="1400" dirty="0">
              <a:latin typeface="Calibri" pitchFamily="34" charset="0"/>
              <a:cs typeface="Calibri" pitchFamily="34" charset="0"/>
            </a:endParaRPr>
          </a:p>
        </p:txBody>
      </p:sp>
      <p:pic>
        <p:nvPicPr>
          <p:cNvPr id="5" name="Google Shape;55;p13"/>
          <p:cNvPicPr/>
          <p:nvPr/>
        </p:nvPicPr>
        <p:blipFill>
          <a:blip r:embed="rId2"/>
          <a:stretch/>
        </p:blipFill>
        <p:spPr>
          <a:xfrm>
            <a:off x="7904880" y="105840"/>
            <a:ext cx="1168920" cy="1168920"/>
          </a:xfrm>
          <a:prstGeom prst="rect">
            <a:avLst/>
          </a:prstGeom>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63590"/>
            <a:ext cx="6400800" cy="3323987"/>
          </a:xfrm>
          <a:prstGeom prst="rect">
            <a:avLst/>
          </a:prstGeom>
        </p:spPr>
        <p:txBody>
          <a:bodyPr wrap="square">
            <a:spAutoFit/>
          </a:bodyPr>
          <a:lstStyle/>
          <a:p>
            <a:pPr algn="just"/>
            <a:r>
              <a:rPr lang="en-US" sz="1400" dirty="0" smtClean="0">
                <a:latin typeface="Calibri" pitchFamily="34" charset="0"/>
                <a:cs typeface="Calibri" pitchFamily="34" charset="0"/>
              </a:rPr>
              <a:t>(c) The NADP </a:t>
            </a:r>
            <a:r>
              <a:rPr lang="en-US" sz="1400" dirty="0" err="1" smtClean="0">
                <a:latin typeface="Calibri" pitchFamily="34" charset="0"/>
                <a:cs typeface="Calibri" pitchFamily="34" charset="0"/>
              </a:rPr>
              <a:t>reductase</a:t>
            </a:r>
            <a:r>
              <a:rPr lang="en-US" sz="1400" dirty="0" smtClean="0">
                <a:latin typeface="Calibri" pitchFamily="34" charset="0"/>
                <a:cs typeface="Calibri" pitchFamily="34" charset="0"/>
              </a:rPr>
              <a:t> enzyme is located on the stroma side of the membrane. </a:t>
            </a:r>
          </a:p>
          <a:p>
            <a:pPr algn="just"/>
            <a:endParaRPr lang="en-US" sz="1400" dirty="0" smtClean="0">
              <a:latin typeface="Calibri" pitchFamily="34" charset="0"/>
              <a:cs typeface="Calibri" pitchFamily="34" charset="0"/>
            </a:endParaRP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Along with electrons that come from the acceptor of electrons of PS I, protons are necessary for the reduction of NADP+ to NADPH+ H+ . </a:t>
            </a:r>
          </a:p>
          <a:p>
            <a:pPr algn="just"/>
            <a:endParaRPr lang="en-US" sz="1400" dirty="0" smtClean="0">
              <a:latin typeface="Calibri" pitchFamily="34" charset="0"/>
              <a:cs typeface="Calibri" pitchFamily="34" charset="0"/>
            </a:endParaRP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These protons are also removed from the stroma. </a:t>
            </a:r>
          </a:p>
          <a:p>
            <a:pPr algn="just"/>
            <a:endParaRPr lang="en-US" sz="1400" dirty="0" smtClean="0">
              <a:latin typeface="Calibri" pitchFamily="34" charset="0"/>
              <a:cs typeface="Calibri" pitchFamily="34" charset="0"/>
            </a:endParaRP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Hence, within the chloroplast, protons in the stroma decrease in number, while in the lumen there is accumulation of protons. </a:t>
            </a: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This creates a proton gradient across the thylakoid membrane as well as a measurable decrease in pH in the lumen.</a:t>
            </a:r>
            <a:endParaRPr lang="en-US" sz="1400" dirty="0"/>
          </a:p>
        </p:txBody>
      </p:sp>
      <p:pic>
        <p:nvPicPr>
          <p:cNvPr id="5" name="Google Shape;55;p13"/>
          <p:cNvPicPr/>
          <p:nvPr/>
        </p:nvPicPr>
        <p:blipFill>
          <a:blip r:embed="rId2"/>
          <a:stretch/>
        </p:blipFill>
        <p:spPr>
          <a:xfrm>
            <a:off x="7904880" y="105840"/>
            <a:ext cx="1168920" cy="1168920"/>
          </a:xfrm>
          <a:prstGeom prst="rect">
            <a:avLst/>
          </a:prstGeom>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3"/>
          <p:cNvPicPr>
            <a:picLocks noChangeAspect="1" noChangeArrowheads="1"/>
          </p:cNvPicPr>
          <p:nvPr/>
        </p:nvPicPr>
        <p:blipFill>
          <a:blip r:embed="rId2"/>
          <a:srcRect/>
          <a:stretch>
            <a:fillRect/>
          </a:stretch>
        </p:blipFill>
        <p:spPr bwMode="auto">
          <a:xfrm>
            <a:off x="990600" y="438150"/>
            <a:ext cx="5229225" cy="4352925"/>
          </a:xfrm>
          <a:prstGeom prst="rect">
            <a:avLst/>
          </a:prstGeom>
          <a:noFill/>
          <a:ln w="9525">
            <a:noFill/>
            <a:miter lim="800000"/>
            <a:headEnd/>
            <a:tailEnd/>
          </a:ln>
          <a:effectLst/>
        </p:spPr>
      </p:pic>
      <p:pic>
        <p:nvPicPr>
          <p:cNvPr id="6" name="Google Shape;55;p13"/>
          <p:cNvPicPr/>
          <p:nvPr/>
        </p:nvPicPr>
        <p:blipFill>
          <a:blip r:embed="rId3"/>
          <a:stretch/>
        </p:blipFill>
        <p:spPr>
          <a:xfrm>
            <a:off x="7904880" y="105840"/>
            <a:ext cx="1168920" cy="116892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Google Shape;62;p14"/>
          <p:cNvPicPr/>
          <p:nvPr/>
        </p:nvPicPr>
        <p:blipFill>
          <a:blip r:embed="rId2"/>
          <a:stretch/>
        </p:blipFill>
        <p:spPr>
          <a:xfrm>
            <a:off x="7848600" y="133350"/>
            <a:ext cx="1031728" cy="852120"/>
          </a:xfrm>
          <a:prstGeom prst="rect">
            <a:avLst/>
          </a:prstGeom>
          <a:ln>
            <a:noFill/>
          </a:ln>
        </p:spPr>
      </p:pic>
      <p:sp>
        <p:nvSpPr>
          <p:cNvPr id="13313" name="Rectangle 1"/>
          <p:cNvSpPr>
            <a:spLocks noChangeArrowheads="1"/>
          </p:cNvSpPr>
          <p:nvPr/>
        </p:nvSpPr>
        <p:spPr bwMode="auto">
          <a:xfrm>
            <a:off x="381000" y="361950"/>
            <a:ext cx="7620000" cy="4216539"/>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Calibri" pitchFamily="34" charset="0"/>
                <a:cs typeface="Calibri" pitchFamily="34" charset="0"/>
              </a:rPr>
              <a:t>Importance of Proton Gradient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The </a:t>
            </a:r>
            <a:r>
              <a:rPr kumimoji="0" lang="en-US" sz="1400" b="1" i="0" u="none" strike="noStrike" cap="none" normalizeH="0" baseline="0" dirty="0" smtClean="0">
                <a:ln>
                  <a:noFill/>
                </a:ln>
                <a:effectLst/>
                <a:latin typeface="Calibri" pitchFamily="34" charset="0"/>
                <a:cs typeface="Calibri" pitchFamily="34" charset="0"/>
              </a:rPr>
              <a:t>Proton Gradient </a:t>
            </a:r>
            <a:r>
              <a:rPr kumimoji="0" lang="en-US" sz="1400" b="0" i="0" u="none" strike="noStrike" cap="none" normalizeH="0" baseline="0" dirty="0" smtClean="0">
                <a:ln>
                  <a:noFill/>
                </a:ln>
                <a:effectLst/>
                <a:latin typeface="Calibri" pitchFamily="34" charset="0"/>
                <a:cs typeface="Calibri" pitchFamily="34" charset="0"/>
              </a:rPr>
              <a:t>is important in this process because it is the breakdown of this gradient result in release of energy.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This gradient is broken down due to the movement of proton across membrane via transmembrane channel of </a:t>
            </a:r>
            <a:r>
              <a:rPr kumimoji="0" lang="en-US" sz="1400" b="1" i="0" u="none" strike="noStrike" cap="none" normalizeH="0" baseline="0" dirty="0" err="1" smtClean="0">
                <a:ln>
                  <a:noFill/>
                </a:ln>
                <a:effectLst/>
                <a:latin typeface="Calibri" pitchFamily="34" charset="0"/>
                <a:cs typeface="Calibri" pitchFamily="34" charset="0"/>
              </a:rPr>
              <a:t>F</a:t>
            </a:r>
            <a:r>
              <a:rPr kumimoji="0" lang="en-US" sz="1400" b="1" i="0" u="none" strike="noStrike" cap="none" normalizeH="0" baseline="-30000" dirty="0" err="1" smtClean="0">
                <a:ln>
                  <a:noFill/>
                </a:ln>
                <a:effectLst/>
                <a:latin typeface="Calibri" pitchFamily="34" charset="0"/>
                <a:cs typeface="Calibri" pitchFamily="34" charset="0"/>
              </a:rPr>
              <a:t>o</a:t>
            </a:r>
            <a:r>
              <a:rPr kumimoji="0" lang="en-US" sz="1400" b="1" i="0" u="none" strike="noStrike" cap="none" normalizeH="0" baseline="0" dirty="0" smtClean="0">
                <a:ln>
                  <a:noFill/>
                </a:ln>
                <a:effectLst/>
                <a:latin typeface="Calibri" pitchFamily="34" charset="0"/>
                <a:cs typeface="Calibri" pitchFamily="34" charset="0"/>
              </a:rPr>
              <a:t> </a:t>
            </a:r>
            <a:r>
              <a:rPr kumimoji="0" lang="en-US" sz="1400" b="0" i="0" u="none" strike="noStrike" cap="none" normalizeH="0" baseline="0" dirty="0" smtClean="0">
                <a:ln>
                  <a:noFill/>
                </a:ln>
                <a:effectLst/>
                <a:latin typeface="Calibri" pitchFamily="34" charset="0"/>
                <a:cs typeface="Calibri" pitchFamily="34" charset="0"/>
              </a:rPr>
              <a:t>of </a:t>
            </a:r>
            <a:r>
              <a:rPr kumimoji="0" lang="en-US" sz="1400" b="1" i="0" u="none" strike="noStrike" cap="none" normalizeH="0" baseline="0" dirty="0" smtClean="0">
                <a:ln>
                  <a:noFill/>
                </a:ln>
                <a:effectLst/>
                <a:latin typeface="Calibri" pitchFamily="34" charset="0"/>
                <a:cs typeface="Calibri" pitchFamily="34" charset="0"/>
              </a:rPr>
              <a:t>ATPase</a:t>
            </a:r>
            <a:r>
              <a:rPr kumimoji="0" lang="en-US" sz="1400" b="0" i="0" u="none" strike="noStrike" cap="none" normalizeH="0" baseline="0" dirty="0" smtClean="0">
                <a:ln>
                  <a:noFill/>
                </a:ln>
                <a:effectLst/>
                <a:latin typeface="Calibri" pitchFamily="34" charset="0"/>
                <a:cs typeface="Calibri"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solidFill>
                <a:srgbClr val="4C4C4C"/>
              </a:solidFill>
              <a:latin typeface="Calibri" pitchFamily="34" charset="0"/>
              <a:cs typeface="Calibri" pitchFamily="34" charset="0"/>
            </a:endParaRPr>
          </a:p>
          <a:p>
            <a:pPr lvl="0" algn="just" eaLnBrk="0" fontAlgn="base" hangingPunct="0">
              <a:spcBef>
                <a:spcPct val="0"/>
              </a:spcBef>
              <a:spcAft>
                <a:spcPct val="0"/>
              </a:spcAft>
            </a:pPr>
            <a:r>
              <a:rPr lang="en-US" sz="1400" dirty="0" smtClean="0">
                <a:latin typeface="Calibri" pitchFamily="34" charset="0"/>
                <a:cs typeface="Calibri" pitchFamily="34" charset="0"/>
              </a:rPr>
              <a:t>The ATPase enzyme consists of two parts: one called the F0 is embedded in the membrane and forms a transmembrane channel that carries out facilitated diffusion of protons across the membrane. </a:t>
            </a:r>
          </a:p>
          <a:p>
            <a:pPr lvl="0" algn="just" eaLnBrk="0" fontAlgn="base" hangingPunct="0">
              <a:spcBef>
                <a:spcPct val="0"/>
              </a:spcBef>
              <a:spcAft>
                <a:spcPct val="0"/>
              </a:spcAft>
            </a:pPr>
            <a:endParaRPr lang="en-US" sz="1400" dirty="0" smtClean="0">
              <a:latin typeface="Calibri" pitchFamily="34" charset="0"/>
              <a:cs typeface="Calibri" pitchFamily="34" charset="0"/>
            </a:endParaRPr>
          </a:p>
          <a:p>
            <a:pPr lvl="0" algn="just" eaLnBrk="0" fontAlgn="base" hangingPunct="0">
              <a:spcBef>
                <a:spcPct val="0"/>
              </a:spcBef>
              <a:spcAft>
                <a:spcPct val="0"/>
              </a:spcAft>
            </a:pPr>
            <a:r>
              <a:rPr lang="en-US" sz="1400" dirty="0" smtClean="0">
                <a:latin typeface="Calibri" pitchFamily="34" charset="0"/>
                <a:cs typeface="Calibri" pitchFamily="34" charset="0"/>
              </a:rPr>
              <a:t>The other portion is called F1 and protrudes on the outer surface of the thylakoid membrane on the side that faces the stroma. </a:t>
            </a:r>
          </a:p>
          <a:p>
            <a:pPr lvl="0" algn="just" eaLnBrk="0" fontAlgn="base" hangingPunct="0">
              <a:spcBef>
                <a:spcPct val="0"/>
              </a:spcBef>
              <a:spcAft>
                <a:spcPct val="0"/>
              </a:spcAft>
            </a:pPr>
            <a:endParaRPr lang="en-US" sz="1400" dirty="0" smtClean="0">
              <a:latin typeface="Calibri" pitchFamily="34" charset="0"/>
              <a:cs typeface="Calibri" pitchFamily="34" charset="0"/>
            </a:endParaRPr>
          </a:p>
          <a:p>
            <a:pPr lvl="0" algn="just" eaLnBrk="0" fontAlgn="base" hangingPunct="0">
              <a:spcBef>
                <a:spcPct val="0"/>
              </a:spcBef>
              <a:spcAft>
                <a:spcPct val="0"/>
              </a:spcAft>
            </a:pPr>
            <a:r>
              <a:rPr lang="en-US" sz="1400" dirty="0" smtClean="0">
                <a:latin typeface="Calibri" pitchFamily="34" charset="0"/>
                <a:cs typeface="Calibri" pitchFamily="34" charset="0"/>
              </a:rPr>
              <a:t>The break down of the gradient provides enough energy to cause a conformational change in the F1 particle of the ATPase, which makes the enzyme synthesise several molecules of energy-packed ATP.</a:t>
            </a:r>
            <a:endParaRPr kumimoji="0" lang="en-US" sz="14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solidFill>
                <a:srgbClr val="4C4C4C"/>
              </a:solidFill>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alibri" pitchFamily="34" charset="0"/>
              <a:cs typeface="Calibri" pitchFamily="34" charset="0"/>
            </a:endParaRPr>
          </a:p>
        </p:txBody>
      </p:sp>
    </p:spTree>
    <p:extLst>
      <p:ext uri="{BB962C8B-B14F-4D97-AF65-F5344CB8AC3E}">
        <p14:creationId xmlns="" xmlns:p14="http://schemas.microsoft.com/office/powerpoint/2010/main" val="234295561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514350"/>
            <a:ext cx="6781800" cy="3323987"/>
          </a:xfrm>
          <a:prstGeom prst="rect">
            <a:avLst/>
          </a:prstGeom>
        </p:spPr>
        <p:txBody>
          <a:bodyPr wrap="square">
            <a:spAutoFit/>
          </a:bodyPr>
          <a:lstStyle/>
          <a:p>
            <a:pPr algn="just"/>
            <a:r>
              <a:rPr lang="en-US" sz="1400" dirty="0" err="1" smtClean="0">
                <a:latin typeface="Calibri" pitchFamily="34" charset="0"/>
                <a:cs typeface="Calibri" pitchFamily="34" charset="0"/>
              </a:rPr>
              <a:t>Chemiosmosis</a:t>
            </a:r>
            <a:r>
              <a:rPr lang="en-US" sz="1400" dirty="0" smtClean="0">
                <a:latin typeface="Calibri" pitchFamily="34" charset="0"/>
                <a:cs typeface="Calibri" pitchFamily="34" charset="0"/>
              </a:rPr>
              <a:t> requires a membrane, a proton pump, a proton gradient and ATPase. </a:t>
            </a:r>
          </a:p>
          <a:p>
            <a:pPr algn="just"/>
            <a:endParaRPr lang="en-US" sz="1400" dirty="0" smtClean="0">
              <a:latin typeface="Calibri" pitchFamily="34" charset="0"/>
              <a:cs typeface="Calibri" pitchFamily="34" charset="0"/>
            </a:endParaRP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Energy is used to pump protons across a membrane, to create a gradient or a high concentration of protons within the thylakoid lumen. </a:t>
            </a:r>
          </a:p>
          <a:p>
            <a:pPr algn="just"/>
            <a:endParaRPr lang="en-US" sz="1400" dirty="0" smtClean="0">
              <a:latin typeface="Calibri" pitchFamily="34" charset="0"/>
              <a:cs typeface="Calibri" pitchFamily="34" charset="0"/>
            </a:endParaRP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ATPase has a channel that allows diffusion of protons back across the membrane; this releases enough energy to activate ATPase enzyme that catalyses the formation of ATP. </a:t>
            </a:r>
          </a:p>
          <a:p>
            <a:pPr algn="just"/>
            <a:endParaRPr lang="en-US" sz="1400" dirty="0" smtClean="0">
              <a:latin typeface="Calibri" pitchFamily="34" charset="0"/>
              <a:cs typeface="Calibri" pitchFamily="34" charset="0"/>
            </a:endParaRPr>
          </a:p>
          <a:p>
            <a:pPr algn="just"/>
            <a:endParaRPr lang="en-US" sz="1400" dirty="0" smtClean="0">
              <a:latin typeface="Calibri" pitchFamily="34" charset="0"/>
              <a:cs typeface="Calibri" pitchFamily="34" charset="0"/>
            </a:endParaRPr>
          </a:p>
          <a:p>
            <a:pPr algn="just"/>
            <a:endParaRPr lang="en-US" sz="1400" dirty="0" smtClean="0">
              <a:latin typeface="Calibri" pitchFamily="34" charset="0"/>
              <a:cs typeface="Calibri" pitchFamily="34" charset="0"/>
            </a:endParaRPr>
          </a:p>
          <a:p>
            <a:pPr algn="just"/>
            <a:r>
              <a:rPr lang="en-US" sz="1400" dirty="0" smtClean="0">
                <a:latin typeface="Calibri" pitchFamily="34" charset="0"/>
                <a:cs typeface="Calibri" pitchFamily="34" charset="0"/>
              </a:rPr>
              <a:t>Along with the NADPH produced by the movement of electrons, the ATP will be used immediately in the biosynthetic reaction taking place in the stroma, responsible for fixing CO</a:t>
            </a:r>
            <a:r>
              <a:rPr lang="en-US" sz="1400" baseline="-25000" dirty="0" smtClean="0">
                <a:latin typeface="Calibri" pitchFamily="34" charset="0"/>
                <a:cs typeface="Calibri" pitchFamily="34" charset="0"/>
              </a:rPr>
              <a:t>2</a:t>
            </a:r>
            <a:r>
              <a:rPr lang="en-US" sz="1400" dirty="0" smtClean="0">
                <a:latin typeface="Calibri" pitchFamily="34" charset="0"/>
                <a:cs typeface="Calibri" pitchFamily="34" charset="0"/>
              </a:rPr>
              <a:t> , and synthesis of sugars.</a:t>
            </a:r>
            <a:endParaRPr lang="en-US" sz="1400" dirty="0">
              <a:latin typeface="Calibri" pitchFamily="34" charset="0"/>
              <a:cs typeface="Calibri" pitchFamily="34" charset="0"/>
            </a:endParaRPr>
          </a:p>
        </p:txBody>
      </p:sp>
      <p:pic>
        <p:nvPicPr>
          <p:cNvPr id="5" name="Google Shape;62;p14"/>
          <p:cNvPicPr/>
          <p:nvPr/>
        </p:nvPicPr>
        <p:blipFill>
          <a:blip r:embed="rId2"/>
          <a:stretch/>
        </p:blipFill>
        <p:spPr>
          <a:xfrm>
            <a:off x="7848600" y="133350"/>
            <a:ext cx="1031728" cy="852120"/>
          </a:xfrm>
          <a:prstGeom prst="rect">
            <a:avLst/>
          </a:prstGeom>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Google Shape;62;p14"/>
          <p:cNvPicPr/>
          <p:nvPr/>
        </p:nvPicPr>
        <p:blipFill>
          <a:blip r:embed="rId2"/>
          <a:stretch/>
        </p:blipFill>
        <p:spPr>
          <a:xfrm>
            <a:off x="8208000" y="0"/>
            <a:ext cx="924120" cy="852120"/>
          </a:xfrm>
          <a:prstGeom prst="rect">
            <a:avLst/>
          </a:prstGeom>
          <a:ln>
            <a:noFill/>
          </a:ln>
        </p:spPr>
      </p:pic>
      <p:sp>
        <p:nvSpPr>
          <p:cNvPr id="12289" name="Rectangle 1"/>
          <p:cNvSpPr>
            <a:spLocks noChangeArrowheads="1"/>
          </p:cNvSpPr>
          <p:nvPr/>
        </p:nvSpPr>
        <p:spPr bwMode="auto">
          <a:xfrm>
            <a:off x="304800" y="361950"/>
            <a:ext cx="7162800" cy="4493538"/>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Calibri" pitchFamily="34" charset="0"/>
                <a:cs typeface="Calibri" pitchFamily="34" charset="0"/>
              </a:rPr>
              <a:t>Where are the ATP and NADPH used?</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We are aware of the products of light reaction, i.e. </a:t>
            </a:r>
            <a:r>
              <a:rPr kumimoji="0" lang="en-US" sz="1400" b="1" i="0" u="none" strike="noStrike" cap="none" normalizeH="0" baseline="0" dirty="0" smtClean="0">
                <a:ln>
                  <a:noFill/>
                </a:ln>
                <a:effectLst/>
                <a:latin typeface="Calibri" pitchFamily="34" charset="0"/>
                <a:cs typeface="Calibri" pitchFamily="34" charset="0"/>
              </a:rPr>
              <a:t>ATP</a:t>
            </a:r>
            <a:r>
              <a:rPr kumimoji="0" lang="en-US" sz="1400" b="0" i="0" u="none" strike="noStrike" cap="none" normalizeH="0" baseline="0" dirty="0" smtClean="0">
                <a:ln>
                  <a:noFill/>
                </a:ln>
                <a:effectLst/>
                <a:latin typeface="Calibri" pitchFamily="34" charset="0"/>
                <a:cs typeface="Calibri" pitchFamily="34" charset="0"/>
              </a:rPr>
              <a:t>, </a:t>
            </a:r>
            <a:r>
              <a:rPr kumimoji="0" lang="en-US" sz="1400" b="1" i="0" u="none" strike="noStrike" cap="none" normalizeH="0" baseline="0" dirty="0" smtClean="0">
                <a:ln>
                  <a:noFill/>
                </a:ln>
                <a:effectLst/>
                <a:latin typeface="Calibri" pitchFamily="34" charset="0"/>
                <a:cs typeface="Calibri" pitchFamily="34" charset="0"/>
              </a:rPr>
              <a:t>NADPH </a:t>
            </a:r>
            <a:r>
              <a:rPr kumimoji="0" lang="en-US" sz="1400" b="0" i="0" u="none" strike="noStrike" cap="none" normalizeH="0" baseline="0" dirty="0" smtClean="0">
                <a:ln>
                  <a:noFill/>
                </a:ln>
                <a:effectLst/>
                <a:latin typeface="Calibri" pitchFamily="34" charset="0"/>
                <a:cs typeface="Calibri" pitchFamily="34" charset="0"/>
              </a:rPr>
              <a:t>and </a:t>
            </a:r>
            <a:r>
              <a:rPr kumimoji="0" lang="en-US" sz="1400" b="1" i="0" u="none" strike="noStrike" cap="none" normalizeH="0" baseline="0" dirty="0" smtClean="0">
                <a:ln>
                  <a:noFill/>
                </a:ln>
                <a:effectLst/>
                <a:latin typeface="Calibri" pitchFamily="34" charset="0"/>
                <a:cs typeface="Calibri" pitchFamily="34" charset="0"/>
              </a:rPr>
              <a:t>O</a:t>
            </a:r>
            <a:r>
              <a:rPr kumimoji="0" lang="en-US" sz="1400" b="1" i="0" u="none" strike="noStrike" cap="none" normalizeH="0" baseline="-30000" dirty="0" smtClean="0">
                <a:ln>
                  <a:noFill/>
                </a:ln>
                <a:effectLst/>
                <a:latin typeface="Calibri" pitchFamily="34" charset="0"/>
                <a:cs typeface="Calibri" pitchFamily="34" charset="0"/>
              </a:rPr>
              <a:t>2</a:t>
            </a:r>
            <a:r>
              <a:rPr kumimoji="0" lang="en-US" sz="1400" b="0" i="0" u="none" strike="noStrike" cap="none" normalizeH="0" baseline="0" dirty="0" smtClean="0">
                <a:ln>
                  <a:noFill/>
                </a:ln>
                <a:effectLst/>
                <a:latin typeface="Calibri" pitchFamily="34" charset="0"/>
                <a:cs typeface="Calibri"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Amongst these </a:t>
            </a:r>
            <a:r>
              <a:rPr kumimoji="0" lang="en-US" sz="1400" b="1" i="0" u="none" strike="noStrike" cap="none" normalizeH="0" baseline="0" dirty="0" smtClean="0">
                <a:ln>
                  <a:noFill/>
                </a:ln>
                <a:effectLst/>
                <a:latin typeface="Calibri" pitchFamily="34" charset="0"/>
                <a:cs typeface="Calibri" pitchFamily="34" charset="0"/>
              </a:rPr>
              <a:t>O</a:t>
            </a:r>
            <a:r>
              <a:rPr kumimoji="0" lang="en-US" sz="1400" b="1" i="0" u="none" strike="noStrike" cap="none" normalizeH="0" baseline="-30000" dirty="0" smtClean="0">
                <a:ln>
                  <a:noFill/>
                </a:ln>
                <a:effectLst/>
                <a:latin typeface="Calibri" pitchFamily="34" charset="0"/>
                <a:cs typeface="Calibri" pitchFamily="34" charset="0"/>
              </a:rPr>
              <a:t>2</a:t>
            </a:r>
            <a:r>
              <a:rPr kumimoji="0" lang="en-US" sz="1400" b="0" i="0" u="none" strike="noStrike" cap="none" normalizeH="0" baseline="0" dirty="0" smtClean="0">
                <a:ln>
                  <a:noFill/>
                </a:ln>
                <a:effectLst/>
                <a:latin typeface="Calibri" pitchFamily="34" charset="0"/>
                <a:cs typeface="Calibri" pitchFamily="34" charset="0"/>
              </a:rPr>
              <a:t>diffuses out of chloroplast and </a:t>
            </a:r>
            <a:r>
              <a:rPr kumimoji="0" lang="en-US" sz="1400" b="1" i="0" u="none" strike="noStrike" cap="none" normalizeH="0" baseline="0" dirty="0" smtClean="0">
                <a:ln>
                  <a:noFill/>
                </a:ln>
                <a:effectLst/>
                <a:latin typeface="Calibri" pitchFamily="34" charset="0"/>
                <a:cs typeface="Calibri" pitchFamily="34" charset="0"/>
              </a:rPr>
              <a:t>ATP</a:t>
            </a:r>
            <a:r>
              <a:rPr kumimoji="0" lang="en-US" sz="1400" b="0" i="0" u="none" strike="noStrike" cap="none" normalizeH="0" baseline="0" dirty="0" smtClean="0">
                <a:ln>
                  <a:noFill/>
                </a:ln>
                <a:effectLst/>
                <a:latin typeface="Calibri" pitchFamily="34" charset="0"/>
                <a:cs typeface="Calibri" pitchFamily="34" charset="0"/>
              </a:rPr>
              <a:t> and </a:t>
            </a:r>
            <a:r>
              <a:rPr kumimoji="0" lang="en-US" sz="1400" b="1" i="0" u="none" strike="noStrike" cap="none" normalizeH="0" baseline="0" dirty="0" smtClean="0">
                <a:ln>
                  <a:noFill/>
                </a:ln>
                <a:effectLst/>
                <a:latin typeface="Calibri" pitchFamily="34" charset="0"/>
                <a:cs typeface="Calibri" pitchFamily="34" charset="0"/>
              </a:rPr>
              <a:t>NADPH </a:t>
            </a:r>
            <a:r>
              <a:rPr kumimoji="0" lang="en-US" sz="1400" b="0" i="0" u="none" strike="noStrike" cap="none" normalizeH="0" baseline="0" dirty="0" smtClean="0">
                <a:ln>
                  <a:noFill/>
                </a:ln>
                <a:effectLst/>
                <a:latin typeface="Calibri" pitchFamily="34" charset="0"/>
                <a:cs typeface="Calibri" pitchFamily="34" charset="0"/>
              </a:rPr>
              <a:t>helps in driving the process leading to food synthesis and forming sugars.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It is also referred as biosynthetic phase of photosynthesis and this process does not depend on the presence of light, rather it depends on the product of light reaction.</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1400" dirty="0" smtClean="0">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effectLst/>
                <a:latin typeface="Calibri" pitchFamily="34" charset="0"/>
                <a:cs typeface="Calibri" pitchFamily="34" charset="0"/>
              </a:rPr>
              <a:t> It is carried out in stroma of chloroplast.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FF0000"/>
                </a:solidFill>
                <a:effectLst/>
                <a:latin typeface="Calibri" pitchFamily="34" charset="0"/>
                <a:cs typeface="Calibri" pitchFamily="34" charset="0"/>
              </a:rPr>
              <a:t/>
            </a:r>
            <a:br>
              <a:rPr kumimoji="0" lang="en-US" sz="2200" b="0" i="0" u="none" strike="noStrike" cap="none" normalizeH="0" baseline="0" dirty="0" smtClean="0">
                <a:ln>
                  <a:noFill/>
                </a:ln>
                <a:solidFill>
                  <a:srgbClr val="FF0000"/>
                </a:solidFill>
                <a:effectLst/>
                <a:latin typeface="Calibri" pitchFamily="34" charset="0"/>
                <a:cs typeface="Calibri" pitchFamily="34" charset="0"/>
              </a:rPr>
            </a:br>
            <a:r>
              <a:rPr kumimoji="0" lang="en-US" sz="2200" b="1" i="0" u="none" strike="noStrike" cap="none" normalizeH="0" baseline="0" dirty="0" smtClean="0">
                <a:ln>
                  <a:noFill/>
                </a:ln>
                <a:solidFill>
                  <a:srgbClr val="FF0000"/>
                </a:solidFill>
                <a:effectLst/>
                <a:latin typeface="Calibri" pitchFamily="34" charset="0"/>
                <a:cs typeface="Calibri" pitchFamily="34" charset="0"/>
              </a:rPr>
              <a:t>Definition of Biosynthetic Phase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4C4C4C"/>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000" b="0" i="1" u="none" strike="noStrike" cap="none" normalizeH="0" baseline="0" dirty="0" smtClean="0">
                <a:ln>
                  <a:noFill/>
                </a:ln>
                <a:solidFill>
                  <a:srgbClr val="4C4C4C"/>
                </a:solidFill>
                <a:effectLst/>
                <a:latin typeface="Calibri" pitchFamily="34" charset="0"/>
                <a:cs typeface="Calibri" pitchFamily="34" charset="0"/>
              </a:rPr>
              <a:t>“</a:t>
            </a:r>
            <a:r>
              <a:rPr kumimoji="0" lang="en-US" sz="1400" b="1" i="1" u="none" strike="noStrike" cap="none" normalizeH="0" baseline="0" dirty="0" smtClean="0">
                <a:ln>
                  <a:noFill/>
                </a:ln>
                <a:effectLst/>
                <a:latin typeface="Calibri" pitchFamily="34" charset="0"/>
                <a:cs typeface="Calibri" pitchFamily="34" charset="0"/>
              </a:rPr>
              <a:t>Biosynthetic Phase </a:t>
            </a:r>
            <a:r>
              <a:rPr kumimoji="0" lang="en-US" sz="1400" b="0" i="1" u="none" strike="noStrike" cap="none" normalizeH="0" baseline="0" dirty="0" smtClean="0">
                <a:ln>
                  <a:noFill/>
                </a:ln>
                <a:effectLst/>
                <a:latin typeface="Calibri" pitchFamily="34" charset="0"/>
                <a:cs typeface="Calibri" pitchFamily="34" charset="0"/>
              </a:rPr>
              <a:t>is the process by which carbon dioxide is reduced to carbohydrates and the process is termed as carbon fixation; it makes use of the </a:t>
            </a:r>
            <a:r>
              <a:rPr kumimoji="0" lang="en-US" sz="1400" b="1" i="1" u="none" strike="noStrike" cap="none" normalizeH="0" baseline="0" dirty="0" smtClean="0">
                <a:ln>
                  <a:noFill/>
                </a:ln>
                <a:effectLst/>
                <a:latin typeface="Calibri" pitchFamily="34" charset="0"/>
                <a:cs typeface="Calibri" pitchFamily="34" charset="0"/>
              </a:rPr>
              <a:t>ATP </a:t>
            </a:r>
            <a:r>
              <a:rPr kumimoji="0" lang="en-US" sz="1400" b="0" i="1" u="none" strike="noStrike" cap="none" normalizeH="0" baseline="0" dirty="0" smtClean="0">
                <a:ln>
                  <a:noFill/>
                </a:ln>
                <a:effectLst/>
                <a:latin typeface="Calibri" pitchFamily="34" charset="0"/>
                <a:cs typeface="Calibri" pitchFamily="34" charset="0"/>
              </a:rPr>
              <a:t>and </a:t>
            </a:r>
            <a:r>
              <a:rPr kumimoji="0" lang="en-US" sz="1400" b="1" i="1" u="none" strike="noStrike" cap="none" normalizeH="0" baseline="0" dirty="0" smtClean="0">
                <a:ln>
                  <a:noFill/>
                </a:ln>
                <a:effectLst/>
                <a:latin typeface="Calibri" pitchFamily="34" charset="0"/>
                <a:cs typeface="Calibri" pitchFamily="34" charset="0"/>
              </a:rPr>
              <a:t>NADPH </a:t>
            </a:r>
            <a:r>
              <a:rPr kumimoji="0" lang="en-US" sz="1400" b="0" i="1" u="none" strike="noStrike" cap="none" normalizeH="0" baseline="0" dirty="0" smtClean="0">
                <a:ln>
                  <a:noFill/>
                </a:ln>
                <a:effectLst/>
                <a:latin typeface="Calibri" pitchFamily="34" charset="0"/>
                <a:cs typeface="Calibri" pitchFamily="34" charset="0"/>
              </a:rPr>
              <a:t>produced in the light phase.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1" u="none" strike="noStrike" cap="none" normalizeH="0" baseline="0" dirty="0" smtClean="0">
                <a:ln>
                  <a:noFill/>
                </a:ln>
                <a:effectLst/>
                <a:latin typeface="Calibri" pitchFamily="34" charset="0"/>
                <a:cs typeface="Calibri" pitchFamily="34" charset="0"/>
              </a:rPr>
              <a:t> This process occurs in the stroma of chloroplasts with the help of series of enzyme-</a:t>
            </a:r>
            <a:r>
              <a:rPr kumimoji="0" lang="en-US" sz="1400" b="0" i="1" u="none" strike="noStrike" cap="none" normalizeH="0" baseline="0" dirty="0" err="1" smtClean="0">
                <a:ln>
                  <a:noFill/>
                </a:ln>
                <a:effectLst/>
                <a:latin typeface="Calibri" pitchFamily="34" charset="0"/>
                <a:cs typeface="Calibri" pitchFamily="34" charset="0"/>
              </a:rPr>
              <a:t>catalysed</a:t>
            </a:r>
            <a:r>
              <a:rPr kumimoji="0" lang="en-US" sz="1400" b="0" i="1" u="none" strike="noStrike" cap="none" normalizeH="0" baseline="0" dirty="0" smtClean="0">
                <a:ln>
                  <a:noFill/>
                </a:ln>
                <a:effectLst/>
                <a:latin typeface="Calibri" pitchFamily="34" charset="0"/>
                <a:cs typeface="Calibri" pitchFamily="34" charset="0"/>
              </a:rPr>
              <a:t> reactions.”</a:t>
            </a:r>
            <a:endParaRPr kumimoji="0" lang="en-US" sz="1400" b="0" i="0" u="none" strike="noStrike" cap="none" normalizeH="0" baseline="0" dirty="0" smtClean="0">
              <a:ln>
                <a:noFill/>
              </a:ln>
              <a:effectLst/>
              <a:latin typeface="Calibri" pitchFamily="34" charset="0"/>
              <a:cs typeface="Calibri"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TotalTime>
  <Words>482</Words>
  <Application>Microsoft Office PowerPoint</Application>
  <PresentationFormat>On-screen Show (16:9)</PresentationFormat>
  <Paragraphs>151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user</dc:creator>
  <dc:description/>
  <cp:lastModifiedBy>PRAVAT</cp:lastModifiedBy>
  <cp:revision>113</cp:revision>
  <dcterms:modified xsi:type="dcterms:W3CDTF">2020-08-27T08:41:48Z</dcterms:modified>
  <dc:language>en-IN</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4</vt:i4>
  </property>
  <property fmtid="{D5CDD505-2E9C-101B-9397-08002B2CF9AE}" pid="8" name="PresentationFormat">
    <vt:lpwstr>On-screen Show (16:9)</vt:lpwstr>
  </property>
  <property fmtid="{D5CDD505-2E9C-101B-9397-08002B2CF9AE}" pid="9" name="ScaleCrop">
    <vt:bool>false</vt:bool>
  </property>
  <property fmtid="{D5CDD505-2E9C-101B-9397-08002B2CF9AE}" pid="10" name="ShareDoc">
    <vt:bool>false</vt:bool>
  </property>
  <property fmtid="{D5CDD505-2E9C-101B-9397-08002B2CF9AE}" pid="11" name="Slides">
    <vt:i4>4</vt:i4>
  </property>
</Properties>
</file>