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9">
  <p:sldMasterIdLst>
    <p:sldMasterId id="2147483648" r:id="rId1"/>
  </p:sldMasterIdLst>
  <p:sldIdLst>
    <p:sldId id="256" r:id="rId2"/>
    <p:sldId id="280" r:id="rId3"/>
    <p:sldId id="283" r:id="rId4"/>
    <p:sldId id="281" r:id="rId5"/>
    <p:sldId id="279" r:id="rId6"/>
    <p:sldId id="275" r:id="rId7"/>
    <p:sldId id="276" r:id="rId8"/>
    <p:sldId id="257" r:id="rId9"/>
    <p:sldId id="282" r:id="rId10"/>
    <p:sldId id="277" r:id="rId11"/>
    <p:sldId id="284" r:id="rId12"/>
    <p:sldId id="267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24" autoAdjust="0"/>
  </p:normalViewPr>
  <p:slideViewPr>
    <p:cSldViewPr>
      <p:cViewPr varScale="1">
        <p:scale>
          <a:sx n="84" d="100"/>
          <a:sy n="84" d="100"/>
        </p:scale>
        <p:origin x="-96" y="-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4" idx="1">
    <p:pos x="6118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  <p:cm authorId="0" dt="2020-06-17T16:36:04.720" idx="2">
    <p:pos x="6118" y="0"/>
    <p:text>+amanrouniyar@odmegroup.org How come the website here is ODM Egroup and not ODM PS?
_Assigned to you_
-Swoyan Satyendu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Picture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Picture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IN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files.askiitians.com/cdn1/images/20161114-13331415-1011-hp11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Google Shape;54;p13"/>
          <p:cNvPicPr/>
          <p:nvPr/>
        </p:nvPicPr>
        <p:blipFill>
          <a:blip r:embed="rId2"/>
          <a:stretch/>
        </p:blipFill>
        <p:spPr>
          <a:xfrm>
            <a:off x="0" y="3777480"/>
            <a:ext cx="9142560" cy="1364400"/>
          </a:xfrm>
          <a:prstGeom prst="rect">
            <a:avLst/>
          </a:prstGeom>
          <a:ln>
            <a:noFill/>
          </a:ln>
        </p:spPr>
      </p:pic>
      <p:pic>
        <p:nvPicPr>
          <p:cNvPr id="37" name="Google Shape;55;p13"/>
          <p:cNvPicPr/>
          <p:nvPr/>
        </p:nvPicPr>
        <p:blipFill>
          <a:blip r:embed="rId3"/>
          <a:stretch/>
        </p:blipFill>
        <p:spPr>
          <a:xfrm>
            <a:off x="7904880" y="105840"/>
            <a:ext cx="1168920" cy="1168920"/>
          </a:xfrm>
          <a:prstGeom prst="rect">
            <a:avLst/>
          </a:prstGeom>
          <a:ln>
            <a:noFill/>
          </a:ln>
        </p:spPr>
      </p:pic>
      <p:sp>
        <p:nvSpPr>
          <p:cNvPr id="38" name="CustomShape 1"/>
          <p:cNvSpPr/>
          <p:nvPr/>
        </p:nvSpPr>
        <p:spPr>
          <a:xfrm>
            <a:off x="191160" y="751932"/>
            <a:ext cx="8761680" cy="143881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 algn="ctr">
              <a:lnSpc>
                <a:spcPct val="100000"/>
              </a:lnSpc>
            </a:pPr>
            <a:r>
              <a:rPr lang="en-IN" sz="3000" b="1" strike="noStrike" spc="-1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PHOTOSYNTHESIS IN HIGHER PLANTS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IN" sz="25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C4 CYCLE, PHOTORESPIRATION , FACTORS AFFECTING PHOTOSYNTHESIS</a:t>
            </a:r>
            <a:endParaRPr lang="en-IN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1979712" y="2355726"/>
            <a:ext cx="5756040" cy="12241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>
              <a:lnSpc>
                <a:spcPct val="100000"/>
              </a:lnSpc>
            </a:pPr>
            <a:r>
              <a:rPr lang="en-IN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SUBJECT : BIOLOGY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IN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CHAPTER NUMBER: </a:t>
            </a:r>
            <a:r>
              <a:rPr lang="en-IN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13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IN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CHAPTER </a:t>
            </a:r>
            <a:r>
              <a:rPr lang="en-IN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NAME : </a:t>
            </a:r>
            <a:r>
              <a:rPr lang="en-IN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PHOTOSYNTHESIS IN HIGHER PLANTS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55;p13"/>
          <p:cNvPicPr/>
          <p:nvPr/>
        </p:nvPicPr>
        <p:blipFill>
          <a:blip r:embed="rId2"/>
          <a:stretch/>
        </p:blipFill>
        <p:spPr>
          <a:xfrm>
            <a:off x="7904880" y="105840"/>
            <a:ext cx="1168920" cy="1168920"/>
          </a:xfrm>
          <a:prstGeom prst="rect">
            <a:avLst/>
          </a:prstGeom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381000" y="209550"/>
            <a:ext cx="7467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3"/>
            </a:pPr>
            <a:r>
              <a:rPr lang="en-US" sz="1400" b="1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Light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 – The light varies as per quality, duration and intensity and has significant impact on the rate of photosynthesis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3"/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For instance, there is a linear relationship between incident light and </a:t>
            </a:r>
            <a:r>
              <a:rPr lang="en-US" sz="1400" b="1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CO</a:t>
            </a:r>
            <a:r>
              <a:rPr lang="en-US" sz="1400" b="1" baseline="-300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 fixation at low light intensities.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3"/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3"/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Added to this, increase in the incident light beyond point causes breakdown of chlorophyll and decrease in photosynthesis.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b="1" dirty="0" smtClean="0"/>
          </a:p>
          <a:p>
            <a:pPr algn="just"/>
            <a:endParaRPr lang="en-US" sz="1400" b="1" dirty="0" smtClean="0"/>
          </a:p>
          <a:p>
            <a:pPr algn="just"/>
            <a:r>
              <a:rPr lang="en-US" sz="1400" b="1" dirty="0" smtClean="0"/>
              <a:t/>
            </a:r>
            <a:br>
              <a:rPr lang="en-US" sz="1400" b="1" dirty="0" smtClean="0"/>
            </a:b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2" descr="C:\Users\ODMPC037\Desktop\downloa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2952750"/>
            <a:ext cx="2057400" cy="106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438150"/>
            <a:ext cx="6477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Oxygen 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– Oxygen inhibits photosynthesis in 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C</a:t>
            </a:r>
            <a:r>
              <a:rPr lang="en-US" sz="1400" b="1" baseline="-25000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 plants but 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C</a:t>
            </a:r>
            <a:r>
              <a:rPr lang="en-US" sz="1400" b="1" baseline="-25000" dirty="0" smtClean="0">
                <a:latin typeface="Calibri" pitchFamily="34" charset="0"/>
                <a:cs typeface="Calibri" pitchFamily="34" charset="0"/>
              </a:rPr>
              <a:t>4</a:t>
            </a:r>
            <a:r>
              <a:rPr lang="en-US" sz="1400" baseline="-25000" dirty="0" smtClean="0">
                <a:latin typeface="Calibri" pitchFamily="34" charset="0"/>
                <a:cs typeface="Calibri" pitchFamily="34" charset="0"/>
              </a:rPr>
              <a:t> 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plants show little effect.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This is so because C</a:t>
            </a:r>
            <a:r>
              <a:rPr lang="en-US" sz="1400" baseline="-25000" dirty="0" smtClean="0">
                <a:latin typeface="Calibri" pitchFamily="34" charset="0"/>
                <a:cs typeface="Calibri" pitchFamily="34" charset="0"/>
              </a:rPr>
              <a:t>4 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plants carry out photorespiration and high oxygen stimulates it. 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 rate of photosynthesis increases with the reduction of concentration of oxygen.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Water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 – It is an essential raw material for the assimilation of carbon. Less than one percent of absorbed water is utilized in photosynthesis.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decrease of water content in soil decreases the rate of photosynthesis as well.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This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is so because it results in dehydration of protoplasm and also results in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stomatal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closure.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Added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to this, it impairs enzymatic efficiency, affects its colloidal state, inhibits respiration, etc.</a:t>
            </a: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Google Shape;55;p13"/>
          <p:cNvPicPr/>
          <p:nvPr/>
        </p:nvPicPr>
        <p:blipFill>
          <a:blip r:embed="rId2"/>
          <a:stretch/>
        </p:blipFill>
        <p:spPr>
          <a:xfrm>
            <a:off x="7904880" y="105840"/>
            <a:ext cx="1168920" cy="1168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6;p16"/>
          <p:cNvPicPr/>
          <p:nvPr/>
        </p:nvPicPr>
        <p:blipFill>
          <a:blip r:embed="rId2"/>
          <a:stretch/>
        </p:blipFill>
        <p:spPr>
          <a:xfrm>
            <a:off x="8208000" y="72000"/>
            <a:ext cx="924120" cy="924120"/>
          </a:xfrm>
          <a:prstGeom prst="rect">
            <a:avLst/>
          </a:prstGeom>
          <a:ln>
            <a:noFill/>
          </a:ln>
        </p:spPr>
      </p:pic>
      <p:sp>
        <p:nvSpPr>
          <p:cNvPr id="74" name="CustomShape 1"/>
          <p:cNvSpPr/>
          <p:nvPr/>
        </p:nvSpPr>
        <p:spPr>
          <a:xfrm>
            <a:off x="621360" y="743400"/>
            <a:ext cx="7799760" cy="356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ctr"/>
          <a:lstStyle/>
          <a:p>
            <a:pPr marL="457200" algn="ctr">
              <a:lnSpc>
                <a:spcPct val="115000"/>
              </a:lnSpc>
            </a:pPr>
            <a:r>
              <a:rPr lang="en-IN" sz="4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THANKING YOU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algn="ctr">
              <a:lnSpc>
                <a:spcPct val="115000"/>
              </a:lnSpc>
            </a:pPr>
            <a:r>
              <a:rPr lang="en-IN" sz="40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ODM EDUCATIONAL GROUP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62;p14"/>
          <p:cNvPicPr/>
          <p:nvPr/>
        </p:nvPicPr>
        <p:blipFill>
          <a:blip r:embed="rId2"/>
          <a:stretch/>
        </p:blipFill>
        <p:spPr>
          <a:xfrm>
            <a:off x="7620000" y="133350"/>
            <a:ext cx="1031728" cy="852120"/>
          </a:xfrm>
          <a:prstGeom prst="rect">
            <a:avLst/>
          </a:prstGeom>
          <a:ln>
            <a:noFill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81000" y="361950"/>
            <a:ext cx="6781800" cy="37856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The C</a:t>
            </a:r>
            <a:r>
              <a:rPr kumimoji="0" lang="en-US" sz="22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4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 Pathway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Plants that carry out C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4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 pathways comprise of specific enzyme that are located in two different cell types, i.e. 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Mesophyll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 Cells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and 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Bundle – Sheath Cells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.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4C4C4C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This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pathway is the method that is used by plants to convert atmospheric carbon dioxide in chemical compound containing four carbons.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4C4C4C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4C4C4C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This pathway is used by the plants in subtropical areas such as Sugar Cane, Maize, Millet, Papyrus and Sorghum.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4C4C4C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These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plants are special and have several type of leaf anatomy, i.e. they can tolerate higher temperature and also show response to high light intensity.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4C4C4C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419206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590550"/>
            <a:ext cx="64008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 particularly large cells around the vascular bundles of the C</a:t>
            </a:r>
            <a:r>
              <a:rPr lang="en-US" sz="1400" baseline="-25000" dirty="0" smtClean="0">
                <a:latin typeface="Calibri" pitchFamily="34" charset="0"/>
                <a:cs typeface="Calibri" pitchFamily="34" charset="0"/>
              </a:rPr>
              <a:t>4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pathway plants are called bundle sheath cells, and the leaves which have such anatomy are said to have ‘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Kranz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’ anatomy. ‘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Kranz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’ means ‘wreath’ and is a reflection of the arrangement of cells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 The bundle sheath cells may form several layers around the vascular bundles; they are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characterised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by having a large number of chloroplasts, thick walls impervious to gaseous exchange and no intercellular spaces.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 leaves of C4 plants – maize or sorghum – to observe the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Kranz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anatomy and the distribution of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mesophyll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cells.</a:t>
            </a: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Google Shape;62;p14"/>
          <p:cNvPicPr/>
          <p:nvPr/>
        </p:nvPicPr>
        <p:blipFill>
          <a:blip r:embed="rId2"/>
          <a:stretch/>
        </p:blipFill>
        <p:spPr>
          <a:xfrm>
            <a:off x="7620000" y="133350"/>
            <a:ext cx="1031728" cy="852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590550"/>
            <a:ext cx="61722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This pathway is cyclic in nature. The primary </a:t>
            </a:r>
            <a:r>
              <a:rPr lang="en-US" sz="1400" b="1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CO</a:t>
            </a:r>
            <a:r>
              <a:rPr lang="en-US" sz="1400" b="1" baseline="-300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2 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acceptor is 3-Carbon Molecule </a:t>
            </a:r>
            <a:r>
              <a:rPr lang="en-US" sz="1400" b="1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PEP 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1400" dirty="0" err="1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phosphoenol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err="1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pyruvate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) and is present in </a:t>
            </a:r>
            <a:r>
              <a:rPr lang="en-US" sz="1400" dirty="0" err="1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mesophyll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 cells. </a:t>
            </a: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PEPcase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or PEP </a:t>
            </a:r>
            <a:r>
              <a:rPr lang="en-US" sz="1400" dirty="0" err="1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carboxylase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 is the enzyme that is responsible for this fixation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It is important to note that the </a:t>
            </a:r>
            <a:r>
              <a:rPr lang="en-US" sz="1400" dirty="0" err="1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mesophyll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 cells do not have </a:t>
            </a:r>
            <a:r>
              <a:rPr lang="en-US" sz="1400" b="1" dirty="0" err="1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RuBisCO</a:t>
            </a:r>
            <a:r>
              <a:rPr lang="en-US" sz="1400" b="1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 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enzyme and C</a:t>
            </a:r>
            <a:r>
              <a:rPr lang="en-US" sz="1400" baseline="-300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 acid </a:t>
            </a:r>
            <a:r>
              <a:rPr lang="en-US" sz="1400" b="1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OAA 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is formed within cells.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After this, 4 - carbon compounds like aspartic acid or </a:t>
            </a:r>
            <a:r>
              <a:rPr lang="en-US" sz="1400" dirty="0" err="1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malic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 acid are formed in </a:t>
            </a:r>
            <a:r>
              <a:rPr lang="en-US" sz="1400" dirty="0" err="1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mesophyll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 cells which are then transported to bundle sheath cells, where C</a:t>
            </a:r>
            <a:r>
              <a:rPr lang="en-US" sz="1400" baseline="-300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4 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acids are broken down to release </a:t>
            </a:r>
            <a:r>
              <a:rPr lang="en-US" sz="1400" b="1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Carbon Dioxide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 (CO</a:t>
            </a:r>
            <a:r>
              <a:rPr lang="en-US" sz="1400" baseline="-300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) and three carbon molecules. </a:t>
            </a: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These 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3 Carbon molecules are transported back to </a:t>
            </a:r>
            <a:r>
              <a:rPr lang="en-US" sz="1400" dirty="0" err="1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mesophyll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 cells where it gets converted in PEP, thereby completing the cycle.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The </a:t>
            </a:r>
            <a:r>
              <a:rPr lang="en-US" sz="1400" b="1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CO</a:t>
            </a:r>
            <a:r>
              <a:rPr lang="en-US" sz="1400" b="1" baseline="-300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released enters in bundle sheath cells and thereby the Calvin pathway. </a:t>
            </a: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These 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bundle sheath cells have surplus of an enzyme called </a:t>
            </a:r>
            <a:r>
              <a:rPr lang="en-US" sz="1400" dirty="0" err="1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RuBisCO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 </a:t>
            </a:r>
            <a:r>
              <a:rPr lang="en-US" sz="1400" b="1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1400" b="1" dirty="0" err="1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Ribulose</a:t>
            </a:r>
            <a:r>
              <a:rPr lang="en-US" sz="1400" b="1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Biphosphate</a:t>
            </a:r>
            <a:r>
              <a:rPr lang="en-US" sz="1400" b="1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Carboxylase</a:t>
            </a:r>
            <a:r>
              <a:rPr lang="en-US" sz="1400" b="1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 – </a:t>
            </a:r>
            <a:r>
              <a:rPr lang="en-US" sz="1400" b="1" dirty="0" err="1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Oxygenase</a:t>
            </a:r>
            <a:r>
              <a:rPr lang="en-US" sz="1400" b="1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) 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and is deficient in </a:t>
            </a:r>
            <a:r>
              <a:rPr lang="en-US" sz="1400" dirty="0" err="1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PEPcase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Google Shape;55;p13"/>
          <p:cNvPicPr/>
          <p:nvPr/>
        </p:nvPicPr>
        <p:blipFill>
          <a:blip r:embed="rId2"/>
          <a:stretch/>
        </p:blipFill>
        <p:spPr>
          <a:xfrm>
            <a:off x="7904880" y="105840"/>
            <a:ext cx="1168920" cy="1168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Explains the entire C4 pathway 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200150"/>
            <a:ext cx="3006969" cy="36004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676400" y="438150"/>
            <a:ext cx="146854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en-US" sz="2200" b="1" baseline="-25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 </a:t>
            </a:r>
            <a:r>
              <a:rPr lang="en-US" sz="2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pathway</a:t>
            </a:r>
            <a:endParaRPr lang="en-US" sz="22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Google Shape;55;p13"/>
          <p:cNvPicPr/>
          <p:nvPr/>
        </p:nvPicPr>
        <p:blipFill>
          <a:blip r:embed="rId4"/>
          <a:stretch/>
        </p:blipFill>
        <p:spPr>
          <a:xfrm>
            <a:off x="7904880" y="105840"/>
            <a:ext cx="1168920" cy="1168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55;p13"/>
          <p:cNvPicPr/>
          <p:nvPr/>
        </p:nvPicPr>
        <p:blipFill>
          <a:blip r:embed="rId2"/>
          <a:stretch/>
        </p:blipFill>
        <p:spPr>
          <a:xfrm>
            <a:off x="7904880" y="105840"/>
            <a:ext cx="1168920" cy="1168920"/>
          </a:xfrm>
          <a:prstGeom prst="rect">
            <a:avLst/>
          </a:prstGeom>
          <a:ln>
            <a:noFill/>
          </a:ln>
        </p:spPr>
      </p:pic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533400" y="666750"/>
            <a:ext cx="6172200" cy="329320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Photorespiration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rgbClr val="4C4C4C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Photorespiration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 is a biochemical process in plants in which, especially under conditions of water stress, oxygen inhibits the Calvin cycle, the carbon fixation portion of photosynthesis.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Photorespiration results in light dependent uptake of 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O</a:t>
            </a:r>
            <a:r>
              <a:rPr kumimoji="0" lang="en-US" sz="1400" b="1" i="0" u="none" strike="noStrike" cap="none" normalizeH="0" baseline="-3000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 and release of 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CO</a:t>
            </a:r>
            <a:r>
              <a:rPr kumimoji="0" lang="en-US" sz="1400" b="1" i="0" u="none" strike="noStrike" cap="none" normalizeH="0" baseline="-3000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 and is associated with metabolism and synthesis of small molecule named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glycolate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This process simultaneously takes place in green plants along with photosynthesis. 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Its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end result decreases the net amount of 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CO</a:t>
            </a:r>
            <a:r>
              <a:rPr kumimoji="0" lang="en-US" sz="1400" b="1" i="0" u="none" strike="noStrike" cap="none" normalizeH="0" baseline="-3000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 and both photosynthesis and photorespiration works opposite to each other.</a:t>
            </a:r>
          </a:p>
        </p:txBody>
      </p:sp>
    </p:spTree>
    <p:extLst>
      <p:ext uri="{BB962C8B-B14F-4D97-AF65-F5344CB8AC3E}">
        <p14:creationId xmlns:p14="http://schemas.microsoft.com/office/powerpoint/2010/main" xmlns="" val="2377558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55;p13"/>
          <p:cNvPicPr/>
          <p:nvPr/>
        </p:nvPicPr>
        <p:blipFill>
          <a:blip r:embed="rId2"/>
          <a:stretch/>
        </p:blipFill>
        <p:spPr>
          <a:xfrm>
            <a:off x="7904880" y="105840"/>
            <a:ext cx="1168920" cy="1168920"/>
          </a:xfrm>
          <a:prstGeom prst="rect">
            <a:avLst/>
          </a:prstGeom>
          <a:ln>
            <a:noFill/>
          </a:ln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04800" y="209550"/>
            <a:ext cx="7620000" cy="486287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Factors affecting Photorespiration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4C4C4C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The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rate of photorespiration increases at any time when the level of carbon dioxide is low and oxygen is high.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4C4C4C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Such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condition occurs when stomata remain partially closed or completely closed and photosynthesis is underway.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4C4C4C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Majority of time, the stomata of plants are open, resulting in lowering down the rate of photorespiration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But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when plants become water stressed, they close stomata to prevent loss of water via transpiration.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4C4C4C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Thus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, on the other hand, restricts the normal exchange of gases.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4C4C4C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4C4C4C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The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level of 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CO</a:t>
            </a:r>
            <a:r>
              <a:rPr kumimoji="0" lang="en-US" sz="1400" b="1" i="0" u="none" strike="noStrike" cap="none" normalizeH="0" baseline="-3000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 gradually rises as water splits during light reaction.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4C4C4C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In desert and dry tropical areas, photorespiration is reduced due to water stress and this on the other hand, results in lowering down the potential of plant growth.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 Some plants have adapted to this problem by modifying the way they carry out photosynthesis.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4C4C4C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One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of the common adaptations is called 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C</a:t>
            </a:r>
            <a:r>
              <a:rPr kumimoji="0" lang="en-US" sz="1400" b="1" i="0" u="none" strike="noStrike" cap="none" normalizeH="0" baseline="-3000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 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Metabolism 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in which plants develop different leaf anatomy called 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Kranz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 Anatomy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4C4C4C"/>
                </a:solidFill>
                <a:effectLst/>
                <a:latin typeface="Calibri" pitchFamily="34" charset="0"/>
                <a:cs typeface="Calibri" pitchFamily="34" charset="0"/>
              </a:rPr>
              <a:t>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62;p14"/>
          <p:cNvPicPr/>
          <p:nvPr/>
        </p:nvPicPr>
        <p:blipFill>
          <a:blip r:embed="rId2"/>
          <a:stretch/>
        </p:blipFill>
        <p:spPr>
          <a:xfrm>
            <a:off x="8219880" y="0"/>
            <a:ext cx="924120" cy="924120"/>
          </a:xfrm>
          <a:prstGeom prst="rect">
            <a:avLst/>
          </a:prstGeom>
          <a:ln>
            <a:noFill/>
          </a:ln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28600" y="133350"/>
            <a:ext cx="7315200" cy="42780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/>
                <a:cs typeface="Arial" pitchFamily="34" charset="0"/>
              </a:rPr>
              <a:t>Factors affecting Photosynthesis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Open Sans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4C4C4C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4C4C4C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When several factors affect any [bio] chemical process, Blackman’s (1905) Law of Limiting Factors comes into effect.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This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states the following: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If a chemical process is affected by more than one factor, then its rate will be determined by the factor which is nearest to its minimal value: it is the factor which directly affects the process if its quantity is changed. </a:t>
            </a:r>
            <a:endParaRPr lang="en-US" sz="1400" i="1" dirty="0" smtClean="0"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i="1" dirty="0" smtClean="0"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For example, despite the presence of a green leaf and optimal light and CO</a:t>
            </a:r>
            <a:r>
              <a:rPr lang="en-US" sz="1400" baseline="-25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conditions, the plant may not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photosynthesise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if the temperature is very low.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 This leaf, if given the optimal temperature, will start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photosynthesising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09550"/>
            <a:ext cx="76200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There are several factors that affect the rate of photosynthesis. These factors are both internal and external factors: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1400" b="1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Temperature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 – When carbon dioxide, light and other factors are not limiting, photosynthesis rate increases with the rise in temperature. The most preferred range of temperature is </a:t>
            </a:r>
            <a:r>
              <a:rPr lang="en-US" sz="1400" b="1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6° C – 37° C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High temperature results in inactivation of enzymes and thereby affects </a:t>
            </a:r>
            <a:r>
              <a:rPr lang="en-US" sz="1400" dirty="0" err="1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enzymatically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 controlled dark reactions.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en-US" sz="1400" b="1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Carbon Dioxide Concentration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 – It is the major limiting factor and its concentration is very low in atmosphere, i.e. 0.03 – 0.04%.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Increase in concentration to 0.05% causes increase in fixation rate of </a:t>
            </a:r>
            <a:r>
              <a:rPr lang="en-US" sz="1400" b="1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CO</a:t>
            </a:r>
            <a:r>
              <a:rPr lang="en-US" sz="1400" b="1" baseline="-300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. </a:t>
            </a: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Added 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to this, the C</a:t>
            </a:r>
            <a:r>
              <a:rPr lang="en-US" sz="1400" baseline="-300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 and C</a:t>
            </a:r>
            <a:r>
              <a:rPr lang="en-US" sz="1400" baseline="-300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 plants differently respond to the concentration of carbon dioxide.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 “The fact that </a:t>
            </a:r>
            <a:r>
              <a:rPr lang="en-US" sz="1400" b="1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en-US" sz="1400" b="1" baseline="-300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 plants respond to higher </a:t>
            </a:r>
            <a:r>
              <a:rPr lang="en-US" sz="1400" b="1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CO</a:t>
            </a:r>
            <a:r>
              <a:rPr lang="en-US" sz="1400" b="1" baseline="-300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concentration by showing increased rate of photosynthesis leading to higher productivity has been used for some greenhouse crops like bell pepper and tomatoes.” </a:t>
            </a: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4C4C4C"/>
              </a:solidFill>
              <a:latin typeface="Calibri" pitchFamily="34" charset="0"/>
              <a:cs typeface="Calibri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Such 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plants are allowed to grow in </a:t>
            </a:r>
            <a:r>
              <a:rPr lang="en-US" sz="1400" b="1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CO</a:t>
            </a:r>
            <a:r>
              <a:rPr lang="en-US" sz="1400" b="1" baseline="-300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1400" baseline="-300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 </a:t>
            </a:r>
            <a:r>
              <a:rPr lang="en-US" sz="1400" dirty="0" smtClean="0">
                <a:solidFill>
                  <a:srgbClr val="4C4C4C"/>
                </a:solidFill>
                <a:latin typeface="Calibri" pitchFamily="34" charset="0"/>
                <a:cs typeface="Calibri" pitchFamily="34" charset="0"/>
              </a:rPr>
              <a:t>enriched environment that leads to higher yields.</a:t>
            </a:r>
          </a:p>
        </p:txBody>
      </p:sp>
      <p:pic>
        <p:nvPicPr>
          <p:cNvPr id="5" name="Google Shape;55;p13"/>
          <p:cNvPicPr/>
          <p:nvPr/>
        </p:nvPicPr>
        <p:blipFill>
          <a:blip r:embed="rId2"/>
          <a:stretch/>
        </p:blipFill>
        <p:spPr>
          <a:xfrm>
            <a:off x="7904880" y="105840"/>
            <a:ext cx="1168920" cy="1168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</TotalTime>
  <Words>392</Words>
  <Application>Microsoft Office PowerPoint</Application>
  <PresentationFormat>On-screen Show (16:9)</PresentationFormat>
  <Paragraphs>124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user</dc:creator>
  <dc:description/>
  <cp:lastModifiedBy>DEPT. OF BIOLOGY</cp:lastModifiedBy>
  <cp:revision>125</cp:revision>
  <dcterms:modified xsi:type="dcterms:W3CDTF">2020-08-18T05:19:13Z</dcterms:modified>
  <dc:language>en-IN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4</vt:i4>
  </property>
  <property fmtid="{D5CDD505-2E9C-101B-9397-08002B2CF9AE}" pid="8" name="PresentationFormat">
    <vt:lpwstr>On-screen Show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