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5" r:id="rId2"/>
    <p:sldId id="304" r:id="rId3"/>
    <p:sldId id="322" r:id="rId4"/>
    <p:sldId id="301" r:id="rId5"/>
    <p:sldId id="307" r:id="rId6"/>
    <p:sldId id="319" r:id="rId7"/>
    <p:sldId id="320" r:id="rId8"/>
    <p:sldId id="306" r:id="rId9"/>
    <p:sldId id="308" r:id="rId10"/>
    <p:sldId id="310" r:id="rId11"/>
    <p:sldId id="312" r:id="rId12"/>
    <p:sldId id="323" r:id="rId13"/>
    <p:sldId id="317" r:id="rId14"/>
    <p:sldId id="321" r:id="rId15"/>
    <p:sldId id="315" r:id="rId16"/>
    <p:sldId id="267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4" idx="3">
    <p:pos x="6118" y="0"/>
    <p:text>1. The logo in the centre looks bad. take it to TOP-LEFT
2. Where in ODM E Group Logo, here? 
3. What about, Closing Slide? 
Similar changes, pending in Kids World PPT as well +amanrouniyar@odmegroup.org
_Assigned to you_
-Swoyan Satyendu</p:text>
  </p:cm>
  <p:cm authorId="0" dt="2020-06-17T16:36:04.720" idx="4">
    <p:pos x="6118" y="0"/>
    <p:text>+amanrouniyar@odmegroup.org How come the website here is ODM Egroup and not ODM PS?
_Assigned to you_
-Swoyan Satyendu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AB6D-D6CB-445D-8776-EE3095BDA171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AD98E-C14C-436B-ACD6-49D7BFB1A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AD98E-C14C-436B-ACD6-49D7BFB1A6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en-IN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yjus.com/biology/metabolis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54;p13"/>
          <p:cNvPicPr/>
          <p:nvPr/>
        </p:nvPicPr>
        <p:blipFill>
          <a:blip r:embed="rId2"/>
          <a:stretch/>
        </p:blipFill>
        <p:spPr>
          <a:xfrm>
            <a:off x="0" y="3777480"/>
            <a:ext cx="9142560" cy="1364400"/>
          </a:xfrm>
          <a:prstGeom prst="rect">
            <a:avLst/>
          </a:prstGeom>
          <a:ln>
            <a:noFill/>
          </a:ln>
        </p:spPr>
      </p:pic>
      <p:pic>
        <p:nvPicPr>
          <p:cNvPr id="37" name="Google Shape;55;p13"/>
          <p:cNvPicPr/>
          <p:nvPr/>
        </p:nvPicPr>
        <p:blipFill>
          <a:blip r:embed="rId3"/>
          <a:stretch/>
        </p:blipFill>
        <p:spPr>
          <a:xfrm>
            <a:off x="7904880" y="105840"/>
            <a:ext cx="1168920" cy="116892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144000" y="1200150"/>
            <a:ext cx="8761680" cy="15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 algn="ctr">
              <a:lnSpc>
                <a:spcPct val="100000"/>
              </a:lnSpc>
            </a:pPr>
            <a:r>
              <a:rPr lang="en-IN" sz="30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BIOMOLECULES</a:t>
            </a:r>
          </a:p>
          <a:p>
            <a:pPr algn="ctr">
              <a:lnSpc>
                <a:spcPct val="100000"/>
              </a:lnSpc>
            </a:pPr>
            <a:r>
              <a:rPr lang="en-IN" sz="2500" b="1" spc="-1" dirty="0" smtClean="0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CONCEPT OF METABOLISM, THE LIVING STATE</a:t>
            </a:r>
            <a:endParaRPr lang="en-IN" sz="2500" b="1" strike="noStrike" spc="-1" dirty="0" smtClean="0">
              <a:uFill>
                <a:solidFill>
                  <a:srgbClr val="FFFFFF"/>
                </a:solidFill>
              </a:uFill>
              <a:latin typeface="Calibri"/>
              <a:ea typeface="Calibri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2286000" y="2724150"/>
            <a:ext cx="4762440" cy="11017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/>
          <a:lstStyle/>
          <a:p>
            <a:pPr>
              <a:lnSpc>
                <a:spcPct val="100000"/>
              </a:lnSpc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SUBJECT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: </a:t>
            </a: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(BIOLOGY)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</a:t>
            </a: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NUMBER: 9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IN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CHAPTER NAME : BIOMOLECULES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01000" y="66675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04800" y="438150"/>
            <a:ext cx="3657600" cy="5340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8547" rIns="9144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Metabolic Basis For Living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404786"/>
            <a:ext cx="5576887" cy="341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575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219880" y="438150"/>
            <a:ext cx="924120" cy="771720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533400" y="285750"/>
            <a:ext cx="68580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Metabolic pathways involve the extraction of energy by breaking molecules and using this energy to synthesize the building blocks.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process of metabolism occurs in two phases namely anabolism and catabolism.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metabolic pathway in which a complex molecule is produced from simple molecules is called an anabolic pathway.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Since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it involves the synthesis of metabolites, it is also known as the biosynthetic pathway.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example, amino acids become proteins.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catabolic pathway is another metabolic pathway where a more complex structure is broken down into simple molecules.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309593"/>
            <a:ext cx="6019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Glycolysis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is an example of the catabolic pathway where more complex 6-C glucose molecule is reduced to 3-C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pyruvic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acid.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Anabolism takes place at the expense of energy i.e., anabolic pathways need energy input and consume energy.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Catabolism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liberates energy.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Energy is released when glucose is converted to lactic acid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In living organisms, the liberated energy packs are stored and reserved for later use.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Living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systems use this stored energy for making new bonds (anabolism), mechanical work and other purposes in the form of adenosine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triphosphate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(ATP).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219880" y="438150"/>
            <a:ext cx="924120" cy="771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A\Desktop\THE+LIVING+STATE+Biomolecules,+are+present+at+concentrations+characteristic+of+each+of+them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85750"/>
            <a:ext cx="8534400" cy="4038600"/>
          </a:xfrm>
          <a:prstGeom prst="rect">
            <a:avLst/>
          </a:prstGeom>
          <a:noFill/>
        </p:spPr>
      </p:pic>
      <p:pic>
        <p:nvPicPr>
          <p:cNvPr id="6" name="Google Shape;69;p15"/>
          <p:cNvPicPr/>
          <p:nvPr/>
        </p:nvPicPr>
        <p:blipFill>
          <a:blip r:embed="rId3"/>
          <a:stretch/>
        </p:blipFill>
        <p:spPr>
          <a:xfrm>
            <a:off x="8219880" y="285750"/>
            <a:ext cx="924120" cy="771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7924800" y="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8600" y="209550"/>
            <a:ext cx="7620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Metabolism and The Living State</a:t>
            </a:r>
            <a:endParaRPr lang="en-US" sz="22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Every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living organisms use and release the energy.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we know, each living organism, be it a prokaryotic protozoan or eukaryotic fungi, are composed of thousands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/metabolites.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But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proportion varies.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Within an organism, the concentration of one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may be more or less than the concentration of another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non-equilibrium state of metabolites keeps them in a steady state. As they say, ‘systems at equilibrium cannot perform work’.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 living system can never be in equilibrium as they are continuously undergoing metabolism; energy is released and used continuously. 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  <a:hlinkClick r:id="rId3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Metabolism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helps to maintain a non-equilibrium steady-state in organisms and thus, they are in living state.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It can be concluded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that to be in a living state, it is important to be in a non-equilibrium state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14350"/>
            <a:ext cx="838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 fontAlgn="base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01000" y="666750"/>
            <a:ext cx="924120" cy="771720"/>
          </a:xfrm>
          <a:prstGeom prst="rect">
            <a:avLst/>
          </a:prstGeom>
          <a:ln>
            <a:noFill/>
          </a:ln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800350"/>
            <a:ext cx="4267200" cy="2164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04800" y="74295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Hence the living state is a non-equilibrium steady-state to be able to perform work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; living process is a constant effort to prevent falling into equilibrium. This is achieved by energy input.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Metabolism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provides a mechanism for the production of energy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Hence the living state and metabolism are synonymous.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Without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metabolism there cannot be a living state.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6;p16"/>
          <p:cNvPicPr/>
          <p:nvPr/>
        </p:nvPicPr>
        <p:blipFill>
          <a:blip r:embed="rId2"/>
          <a:stretch/>
        </p:blipFill>
        <p:spPr>
          <a:xfrm>
            <a:off x="8208000" y="7200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74" name="CustomShape 1"/>
          <p:cNvSpPr/>
          <p:nvPr/>
        </p:nvSpPr>
        <p:spPr>
          <a:xfrm>
            <a:off x="621360" y="743400"/>
            <a:ext cx="7799760" cy="35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/>
          <a:lstStyle/>
          <a:p>
            <a:pPr marL="457200" algn="ctr">
              <a:lnSpc>
                <a:spcPct val="115000"/>
              </a:lnSpc>
            </a:pPr>
            <a:r>
              <a:rPr lang="en-IN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THANKING YOU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algn="ctr">
              <a:lnSpc>
                <a:spcPct val="115000"/>
              </a:lnSpc>
            </a:pPr>
            <a:r>
              <a:rPr lang="en-IN" sz="4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ODM EDUCATIONAL GROUP</a:t>
            </a: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n-IN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09550"/>
            <a:ext cx="8686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2400" y="100514"/>
            <a:ext cx="8077200" cy="48737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8547" rIns="91440" bIns="65067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DYNAMIC STATE OF BODY CONSTITUENTS – CONCEPT OF </a:t>
            </a:r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METABOLISM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Metabolism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is defined as the total amount of the biochemical reactions involved in maintaining the living conditions of the cells in an organism.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All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living organisms require energy for different essential processes and for producing new organic substances.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The entire process of nutrition has two main parts- ingestion of food and utilization of food for energy.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In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every living organism, let it be a simple prokaryotic bacterial cell or a eukaryotic cell, the process of nutrition is the same.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</a:p>
        </p:txBody>
      </p:sp>
      <p:pic>
        <p:nvPicPr>
          <p:cNvPr id="6" name="Google Shape;69;p15"/>
          <p:cNvPicPr/>
          <p:nvPr/>
        </p:nvPicPr>
        <p:blipFill>
          <a:blip r:embed="rId3"/>
          <a:stretch/>
        </p:blipFill>
        <p:spPr>
          <a:xfrm>
            <a:off x="8305800" y="0"/>
            <a:ext cx="838200" cy="81915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ncept of Metabol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819150"/>
            <a:ext cx="3733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214928"/>
            <a:ext cx="8534400" cy="13583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813588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Google Shape;69;p15"/>
          <p:cNvPicPr/>
          <p:nvPr/>
        </p:nvPicPr>
        <p:blipFill>
          <a:blip r:embed="rId2"/>
          <a:stretch/>
        </p:blipFill>
        <p:spPr>
          <a:xfrm>
            <a:off x="8001000" y="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04800" y="133350"/>
            <a:ext cx="8458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Concept of Metabolism</a:t>
            </a: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Here comes the concept of metabolism.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Metabolism is the sum total of all the chemical reactions taking place in the cells of the living organisms. This involves both breaking and making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US" sz="1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Catabolism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anabolism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are two types of metabolism.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Catabolism (breaking of bonds) involves the breaking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while anabolism (making of bonds) is the building of new compounds required by the cells.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food which we eat happens to be useless until and unless it undergoes metabolic changes.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During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metabolism, 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 present in the food get utilized to extract the energy from the cell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addition, conversion and formation of the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take place.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In other words, the transformation of one compound results in the formation of another molecule.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 example, the proteins we obtained from the food are metabolized into amino acids, which are later utilized to synthesize another protein required by the cell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19150"/>
            <a:ext cx="8305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endParaRPr lang="en-US" sz="1400" b="1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333333"/>
              </a:solidFill>
              <a:latin typeface="Calibri" pitchFamily="34" charset="0"/>
              <a:cs typeface="Calibri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333333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400" dirty="0"/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7772400" y="43815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Roboto"/>
                <a:cs typeface="Arial" pitchFamily="34" charset="0"/>
              </a:rPr>
              <a:t>  </a:t>
            </a:r>
            <a:endParaRPr kumimoji="0" lang="en-US" sz="13300" b="0" i="0" u="none" strike="noStrike" cap="none" normalizeH="0" baseline="0" smtClean="0">
              <a:ln>
                <a:noFill/>
              </a:ln>
              <a:solidFill>
                <a:srgbClr val="333333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16386" name="Picture 2" descr="Glucose metaboli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123950"/>
            <a:ext cx="4267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895350"/>
            <a:ext cx="8610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Each of the metabolic reactions results in the transformation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 few examples for such metabolic transformations are: removal of CO2 from amino acids making an amino acid into an amine, removal of amino group in a nucleotide base; hydrolysis of 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glycosidic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bond in a disaccharide, etc.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We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can list tens and thousands of such examples.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Majority of these metabolic reactions do not occur in isolation but are always linked to some other reactions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In other words, metabolites are converted into each other in a series of linked reactions called metabolic pathways.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metabolic pathways are similar to the automobile traffic in a city.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 These pathways are either linear or circular. These pathways crisscross each other, i.e., there are traffic junctions.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Flow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of metabolites through metabolic pathway has a definite rate and direction like automobile traffic.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8001000" y="438150"/>
            <a:ext cx="924120" cy="9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61950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metabolite flow is called the dynamic state of body constituents.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most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important is that this interlinked metabolic traffic is very smooth and without a single reported mishap for healthy conditions.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Another feature of these metabolic reactions is that every chemical reaction is 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catalysed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reaction.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There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is no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uncatalysed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metabolic conversion in living systems.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Even CO2 dissolving in water, a physical process, is a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catalysed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reaction in living systems.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catalysts which hasten the rate of a given metabolic conversation are also proteins.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proteins with catalytic power are named enzymes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Google Shape;69;p15"/>
          <p:cNvPicPr/>
          <p:nvPr/>
        </p:nvPicPr>
        <p:blipFill>
          <a:blip r:embed="rId2"/>
          <a:stretch/>
        </p:blipFill>
        <p:spPr>
          <a:xfrm>
            <a:off x="7772400" y="742950"/>
            <a:ext cx="924120" cy="924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13335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Google Shape;69;p15"/>
          <p:cNvPicPr/>
          <p:nvPr/>
        </p:nvPicPr>
        <p:blipFill>
          <a:blip r:embed="rId2"/>
          <a:stretch/>
        </p:blipFill>
        <p:spPr>
          <a:xfrm>
            <a:off x="8305800" y="285750"/>
            <a:ext cx="838200" cy="924120"/>
          </a:xfrm>
          <a:prstGeom prst="rect">
            <a:avLst/>
          </a:prstGeom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28600" y="285750"/>
            <a:ext cx="81534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All metabolic changes take place in multiple reactions and follow a particular pathway called the metabolic pathway.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metabolic pathway includes a series of reactions.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metabolite flow, the rate, and direction at which metabolism takes place are called the dynamic state of body constituents. 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metabolic reactions are catalyzed by a set of </a:t>
            </a:r>
            <a:r>
              <a:rPr lang="en-US" sz="1400" b="1" dirty="0" err="1" smtClean="0">
                <a:latin typeface="Calibri" pitchFamily="34" charset="0"/>
                <a:cs typeface="Calibri" pitchFamily="34" charset="0"/>
              </a:rPr>
              <a:t>proteinaceous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compounds called </a:t>
            </a:r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enzymes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Hence, metabolism is an enzyme-catalyzed reaction which provides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needed by the cells for growth, maintenance, and repair etc.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The purposes of metabolic pathways in the below three points: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extract energy from the food for cellular activities.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convert food to building blocks, to synthesize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such as carbohydrates, proteins, lipids and nucleic acids.</a:t>
            </a:r>
          </a:p>
          <a:p>
            <a:pPr algn="just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To eliminate waste and toxic products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/>
          <p:nvPr/>
        </p:nvPicPr>
        <p:blipFill>
          <a:blip r:embed="rId2"/>
          <a:stretch/>
        </p:blipFill>
        <p:spPr>
          <a:xfrm>
            <a:off x="8001000" y="209550"/>
            <a:ext cx="924120" cy="924120"/>
          </a:xfrm>
          <a:prstGeom prst="rect">
            <a:avLst/>
          </a:prstGeom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52400" y="209550"/>
            <a:ext cx="861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48092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Metabolism:The</a:t>
            </a:r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Basis For Living And Living State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Metabolism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is the sum total of chemical reactions taking place in the cells of the living organisms.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All metabolic changes that take place are in multiple reactions and follow a particular pathway called the metabolic pathway. 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This metabolic pathway includes a series of reactions which involve both breaking and making of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biomolecules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400" dirty="0" smtClean="0">
                <a:latin typeface="Calibri" pitchFamily="34" charset="0"/>
                <a:cs typeface="Calibri" pitchFamily="34" charset="0"/>
              </a:rPr>
              <a:t>In other words, metabolism results in either complex compounds, being formed from simple molecules or simple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micromolecules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, being formed from complex molecules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877</Words>
  <Application>LibreOffice/5.1.2.2$Windows_X86_64 LibreOffice_project/d3bf12ecb743fc0d20e0be0c58ca359301eb705f</Application>
  <PresentationFormat>On-screen Show (16:9)</PresentationFormat>
  <Paragraphs>180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</cp:lastModifiedBy>
  <cp:revision>284</cp:revision>
  <dcterms:modified xsi:type="dcterms:W3CDTF">2020-08-15T12:22:18Z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