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comments/comment4.xml" ContentType="application/vnd.openxmlformats-officedocument.presentationml.comments+xml"/>
  <Override PartName="/ppt/notesSlides/notesSlide6.xml" ContentType="application/vnd.openxmlformats-officedocument.presentationml.notesSlide+xml"/>
  <Override PartName="/ppt/comments/comment5.xml" ContentType="application/vnd.openxmlformats-officedocument.presentationml.comments+xml"/>
  <Override PartName="/ppt/notesSlides/notesSlide7.xml" ContentType="application/vnd.openxmlformats-officedocument.presentationml.notesSlide+xml"/>
  <Override PartName="/ppt/comments/comment6.xml" ContentType="application/vnd.openxmlformats-officedocument.presentationml.comments+xml"/>
  <Override PartName="/ppt/notesSlides/notesSlide8.xml" ContentType="application/vnd.openxmlformats-officedocument.presentationml.notesSlide+xml"/>
  <Override PartName="/ppt/comments/comment7.xml" ContentType="application/vnd.openxmlformats-officedocument.presentationml.comment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79" r:id="rId4"/>
    <p:sldId id="285" r:id="rId5"/>
    <p:sldId id="286" r:id="rId6"/>
    <p:sldId id="268" r:id="rId7"/>
    <p:sldId id="261" r:id="rId8"/>
    <p:sldId id="284" r:id="rId9"/>
    <p:sldId id="262"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6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60">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6-17T16:35:54.682" idx="6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06-17T16:35:54.682" idx="64">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0-06-17T16:35:54.682" idx="65">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20-06-17T16:35:54.682" idx="45">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20-06-17T16:35:54.682" idx="6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9280434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932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5882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70726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8845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2311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9382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474079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0010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6881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4"/>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5"/>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6"/>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6"/>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E2925-F9BB-4ECC-A330-01786F9AC41B}" type="datetimeFigureOut">
              <a:rPr lang="en-US" smtClean="0"/>
              <a:pPr/>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9DE8-780F-4EF4-AC0C-33E17D97AE49}" type="slidenum">
              <a:rPr lang="en-US" smtClean="0"/>
              <a:pPr/>
              <a:t>‹#›</a:t>
            </a:fld>
            <a:endParaRPr lang="en-US"/>
          </a:p>
        </p:txBody>
      </p:sp>
    </p:spTree>
    <p:extLst>
      <p:ext uri="{BB962C8B-B14F-4D97-AF65-F5344CB8AC3E}">
        <p14:creationId xmlns:p14="http://schemas.microsoft.com/office/powerpoint/2010/main" val="253410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comments" Target="../comments/commen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178676" y="2112338"/>
            <a:ext cx="8965324" cy="18346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SESSION : 14</a:t>
            </a:r>
            <a:endParaRPr sz="1600" dirty="0">
              <a:latin typeface="Calibri" pitchFamily="34" charset="0"/>
              <a:cs typeface="Calibri" pitchFamily="34" charset="0"/>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CLASS : IV</a:t>
            </a:r>
            <a:endParaRPr sz="1600" b="1" i="0" u="none" strike="noStrike" cap="none" dirty="0">
              <a:solidFill>
                <a:srgbClr val="000000"/>
              </a:solidFill>
              <a:latin typeface="Calibri" pitchFamily="34" charset="0"/>
              <a:cs typeface="Calibri"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SUBJECT : </a:t>
            </a:r>
            <a:r>
              <a:rPr lang="en-US" sz="1600" b="1" i="0" u="none" strike="noStrike" cap="none" dirty="0">
                <a:solidFill>
                  <a:srgbClr val="000000"/>
                </a:solidFill>
                <a:latin typeface="Calibri" pitchFamily="34" charset="0"/>
                <a:cs typeface="Calibri" pitchFamily="34" charset="0"/>
                <a:sym typeface="Arial"/>
              </a:rPr>
              <a:t>COMPUTER</a:t>
            </a:r>
          </a:p>
          <a:p>
            <a:pPr marL="0" marR="0" lvl="0" indent="0" algn="l" rtl="0">
              <a:lnSpc>
                <a:spcPct val="100000"/>
              </a:lnSpc>
              <a:spcBef>
                <a:spcPts val="0"/>
              </a:spcBef>
              <a:spcAft>
                <a:spcPts val="0"/>
              </a:spcAft>
              <a:buClr>
                <a:srgbClr val="000000"/>
              </a:buClr>
              <a:buSzPts val="1400"/>
              <a:buFont typeface="Arial"/>
              <a:buNone/>
            </a:pPr>
            <a:r>
              <a:rPr lang="en-US" sz="1600" b="1" i="0" u="none" strike="noStrike" cap="none" dirty="0">
                <a:solidFill>
                  <a:srgbClr val="000000"/>
                </a:solidFill>
                <a:latin typeface="Calibri" pitchFamily="34" charset="0"/>
                <a:cs typeface="Calibri" pitchFamily="34" charset="0"/>
                <a:sym typeface="Arial"/>
              </a:rPr>
              <a:t>CHAPTER NUMBER:3</a:t>
            </a:r>
          </a:p>
          <a:p>
            <a:pPr fontAlgn="ctr"/>
            <a:r>
              <a:rPr lang="en-US" sz="1600" b="1" dirty="0">
                <a:latin typeface="Calibri" pitchFamily="34" charset="0"/>
                <a:cs typeface="Calibri" pitchFamily="34" charset="0"/>
              </a:rPr>
              <a:t>CHAPTER NAME :MORE ON PAINT 3D</a:t>
            </a:r>
          </a:p>
          <a:p>
            <a:r>
              <a:rPr lang="en-US" sz="1600" b="1" dirty="0">
                <a:latin typeface="Calibri" pitchFamily="34" charset="0"/>
                <a:cs typeface="Calibri" pitchFamily="34" charset="0"/>
              </a:rPr>
              <a:t>SUBTOPIC : REVISION</a:t>
            </a:r>
          </a:p>
          <a:p>
            <a:endParaRPr lang="en-US" sz="1600" b="1" dirty="0">
              <a:latin typeface="Calibri" pitchFamily="34" charset="0"/>
              <a:cs typeface="Calibri" pitchFamily="34" charset="0"/>
            </a:endParaRPr>
          </a:p>
          <a:p>
            <a:endParaRPr lang="en-US" sz="1600" b="1"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OBJECTIVE :</a:t>
            </a:r>
            <a:endParaRPr sz="2200" b="1" i="0" u="none" strike="noStrike" cap="none">
              <a:solidFill>
                <a:srgbClr val="FF0000"/>
              </a:solidFill>
              <a:latin typeface="Arial"/>
              <a:ea typeface="Arial"/>
              <a:cs typeface="Arial"/>
              <a:sym typeface="Arial"/>
            </a:endParaRPr>
          </a:p>
        </p:txBody>
      </p:sp>
      <p:sp>
        <p:nvSpPr>
          <p:cNvPr id="64" name="Google Shape;64;p2"/>
          <p:cNvSpPr txBox="1"/>
          <p:nvPr/>
        </p:nvSpPr>
        <p:spPr>
          <a:xfrm>
            <a:off x="188593" y="1101369"/>
            <a:ext cx="8688300" cy="2889600"/>
          </a:xfrm>
          <a:prstGeom prst="rect">
            <a:avLst/>
          </a:prstGeom>
          <a:noFill/>
          <a:ln>
            <a:noFill/>
          </a:ln>
        </p:spPr>
        <p:txBody>
          <a:bodyPr spcFirstLastPara="1" wrap="square" lIns="91425" tIns="91425" rIns="91425" bIns="91425" anchor="t" anchorCtr="0">
            <a:noAutofit/>
          </a:bodyPr>
          <a:lstStyle/>
          <a:p>
            <a:r>
              <a:rPr lang="en-US" sz="1800" b="1" dirty="0">
                <a:latin typeface="Calibri" pitchFamily="34" charset="0"/>
                <a:cs typeface="Calibri" pitchFamily="34" charset="0"/>
              </a:rPr>
              <a:t>To enable students to revise about  Paint 3D.</a:t>
            </a:r>
            <a:endParaRPr lang="en-US" sz="18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076605" y="1"/>
            <a:ext cx="924395" cy="611875"/>
          </a:xfrm>
          <a:prstGeom prst="rect">
            <a:avLst/>
          </a:prstGeom>
          <a:noFill/>
          <a:ln>
            <a:noFill/>
          </a:ln>
        </p:spPr>
      </p:pic>
      <p:sp>
        <p:nvSpPr>
          <p:cNvPr id="91" name="Google Shape;91;p6"/>
          <p:cNvSpPr txBox="1"/>
          <p:nvPr/>
        </p:nvSpPr>
        <p:spPr>
          <a:xfrm>
            <a:off x="1347505" y="130126"/>
            <a:ext cx="6516225" cy="780900"/>
          </a:xfrm>
          <a:prstGeom prst="rect">
            <a:avLst/>
          </a:prstGeom>
          <a:noFill/>
          <a:ln>
            <a:noFill/>
          </a:ln>
        </p:spPr>
        <p:txBody>
          <a:bodyPr spcFirstLastPara="1" wrap="square" lIns="68569" tIns="68569" rIns="68569" bIns="68569" anchor="t" anchorCtr="0">
            <a:noAutofit/>
          </a:bodyPr>
          <a:lstStyle/>
          <a:p>
            <a:pPr>
              <a:buClr>
                <a:srgbClr val="000000"/>
              </a:buClr>
              <a:buSzPts val="2200"/>
            </a:pPr>
            <a:r>
              <a:rPr lang="en-IN" sz="2400" b="1" dirty="0">
                <a:solidFill>
                  <a:srgbClr val="FF0000"/>
                </a:solidFill>
              </a:rPr>
              <a:t>S</a:t>
            </a:r>
            <a:r>
              <a:rPr lang="en" sz="2400" b="1" dirty="0">
                <a:solidFill>
                  <a:srgbClr val="FF0000"/>
                </a:solidFill>
              </a:rPr>
              <a:t>tate true and false</a:t>
            </a:r>
            <a:endParaRPr sz="2400" b="1" dirty="0">
              <a:solidFill>
                <a:srgbClr val="FF0000"/>
              </a:solidFill>
            </a:endParaRPr>
          </a:p>
        </p:txBody>
      </p:sp>
      <p:sp>
        <p:nvSpPr>
          <p:cNvPr id="92" name="Google Shape;92;p6"/>
          <p:cNvSpPr txBox="1"/>
          <p:nvPr/>
        </p:nvSpPr>
        <p:spPr>
          <a:xfrm>
            <a:off x="496093" y="547661"/>
            <a:ext cx="8219048" cy="4522681"/>
          </a:xfrm>
          <a:prstGeom prst="rect">
            <a:avLst/>
          </a:prstGeom>
          <a:noFill/>
          <a:ln>
            <a:noFill/>
          </a:ln>
        </p:spPr>
        <p:txBody>
          <a:bodyPr spcFirstLastPara="1" wrap="square" lIns="68569" tIns="68569" rIns="68569" bIns="68569" anchor="t" anchorCtr="0">
            <a:noAutofit/>
          </a:bodyPr>
          <a:lstStyle/>
          <a:p>
            <a:pPr marL="342900" indent="-342900">
              <a:buSzPct val="95000"/>
              <a:buFont typeface="+mj-lt"/>
              <a:buAutoNum type="arabicPeriod"/>
            </a:pPr>
            <a:r>
              <a:rPr lang="en-US" sz="3500" dirty="0">
                <a:latin typeface="Calibri" pitchFamily="34" charset="0"/>
                <a:ea typeface="Calibri"/>
                <a:cs typeface="Calibri" pitchFamily="34" charset="0"/>
                <a:sym typeface="Calibri"/>
              </a:rPr>
              <a:t>There are five 3D shapes that we can use to make our own 3D models.</a:t>
            </a:r>
          </a:p>
          <a:p>
            <a:pPr marL="342900" indent="-342900">
              <a:buSzPct val="95000"/>
              <a:buFont typeface="+mj-lt"/>
              <a:buAutoNum type="arabicPeriod"/>
            </a:pPr>
            <a:r>
              <a:rPr lang="en-US" sz="3500" dirty="0">
                <a:latin typeface="Calibri" pitchFamily="34" charset="0"/>
                <a:ea typeface="Calibri"/>
                <a:cs typeface="Calibri" pitchFamily="34" charset="0"/>
                <a:sym typeface="Calibri"/>
              </a:rPr>
              <a:t>Stickers can be added to only 2D drawings.  .           </a:t>
            </a:r>
          </a:p>
          <a:p>
            <a:pPr marL="342900" indent="-342900">
              <a:buSzPct val="95000"/>
              <a:buFont typeface="+mj-lt"/>
              <a:buAutoNum type="arabicPeriod"/>
            </a:pPr>
            <a:r>
              <a:rPr lang="en-US" sz="3500" dirty="0">
                <a:latin typeface="Calibri" pitchFamily="34" charset="0"/>
                <a:ea typeface="Calibri"/>
                <a:cs typeface="Calibri" pitchFamily="34" charset="0"/>
                <a:sym typeface="Calibri"/>
              </a:rPr>
              <a:t>There are four icons on top of sticker panel.</a:t>
            </a:r>
          </a:p>
          <a:p>
            <a:pPr marL="342900" indent="-342900">
              <a:buSzPct val="95000"/>
              <a:buFont typeface="+mj-lt"/>
              <a:buAutoNum type="arabicPeriod"/>
            </a:pPr>
            <a:r>
              <a:rPr lang="en-US" sz="3500" dirty="0">
                <a:latin typeface="Calibri" pitchFamily="34" charset="0"/>
                <a:ea typeface="Calibri"/>
                <a:cs typeface="Calibri" pitchFamily="34" charset="0"/>
                <a:sym typeface="Calibri"/>
              </a:rPr>
              <a:t>We can change the position and size of the sticker by dragging its edges.</a:t>
            </a:r>
          </a:p>
        </p:txBody>
      </p:sp>
      <p:sp>
        <p:nvSpPr>
          <p:cNvPr id="9" name="TextBox 8">
            <a:extLst>
              <a:ext uri="{FF2B5EF4-FFF2-40B4-BE49-F238E27FC236}">
                <a16:creationId xmlns:a16="http://schemas.microsoft.com/office/drawing/2014/main" id="{1C14A2B6-11A2-4260-82B0-FAA5284FB177}"/>
              </a:ext>
            </a:extLst>
          </p:cNvPr>
          <p:cNvSpPr txBox="1"/>
          <p:nvPr/>
        </p:nvSpPr>
        <p:spPr>
          <a:xfrm>
            <a:off x="6076919" y="1159536"/>
            <a:ext cx="1999371" cy="461665"/>
          </a:xfrm>
          <a:prstGeom prst="rect">
            <a:avLst/>
          </a:prstGeom>
          <a:noFill/>
        </p:spPr>
        <p:txBody>
          <a:bodyPr wrap="square" rtlCol="0">
            <a:spAutoFit/>
          </a:bodyPr>
          <a:lstStyle/>
          <a:p>
            <a:r>
              <a:rPr lang="en-IN" sz="2400" b="1" dirty="0">
                <a:solidFill>
                  <a:srgbClr val="002060"/>
                </a:solidFill>
              </a:rPr>
              <a:t>False  </a:t>
            </a:r>
          </a:p>
        </p:txBody>
      </p:sp>
      <p:sp>
        <p:nvSpPr>
          <p:cNvPr id="10" name="TextBox 9">
            <a:extLst>
              <a:ext uri="{FF2B5EF4-FFF2-40B4-BE49-F238E27FC236}">
                <a16:creationId xmlns:a16="http://schemas.microsoft.com/office/drawing/2014/main" id="{188F91E2-7CA7-4805-B66A-4C2559DCC521}"/>
              </a:ext>
            </a:extLst>
          </p:cNvPr>
          <p:cNvSpPr txBox="1"/>
          <p:nvPr/>
        </p:nvSpPr>
        <p:spPr>
          <a:xfrm>
            <a:off x="2465394" y="2325562"/>
            <a:ext cx="1999371" cy="461665"/>
          </a:xfrm>
          <a:prstGeom prst="rect">
            <a:avLst/>
          </a:prstGeom>
          <a:noFill/>
        </p:spPr>
        <p:txBody>
          <a:bodyPr wrap="square" rtlCol="0">
            <a:spAutoFit/>
          </a:bodyPr>
          <a:lstStyle/>
          <a:p>
            <a:r>
              <a:rPr lang="en-IN" sz="2400" b="1" dirty="0">
                <a:solidFill>
                  <a:srgbClr val="002060"/>
                </a:solidFill>
              </a:rPr>
              <a:t>False  </a:t>
            </a:r>
          </a:p>
        </p:txBody>
      </p:sp>
      <p:sp>
        <p:nvSpPr>
          <p:cNvPr id="11" name="TextBox 10">
            <a:extLst>
              <a:ext uri="{FF2B5EF4-FFF2-40B4-BE49-F238E27FC236}">
                <a16:creationId xmlns:a16="http://schemas.microsoft.com/office/drawing/2014/main" id="{8684D070-D005-42A0-89CB-3C786DE55495}"/>
              </a:ext>
            </a:extLst>
          </p:cNvPr>
          <p:cNvSpPr txBox="1"/>
          <p:nvPr/>
        </p:nvSpPr>
        <p:spPr>
          <a:xfrm>
            <a:off x="2284640" y="3334887"/>
            <a:ext cx="1999371" cy="461665"/>
          </a:xfrm>
          <a:prstGeom prst="rect">
            <a:avLst/>
          </a:prstGeom>
          <a:noFill/>
        </p:spPr>
        <p:txBody>
          <a:bodyPr wrap="square" rtlCol="0">
            <a:spAutoFit/>
          </a:bodyPr>
          <a:lstStyle/>
          <a:p>
            <a:r>
              <a:rPr lang="en-IN" sz="2400" b="1" dirty="0">
                <a:solidFill>
                  <a:srgbClr val="002060"/>
                </a:solidFill>
              </a:rPr>
              <a:t>False  </a:t>
            </a:r>
          </a:p>
        </p:txBody>
      </p:sp>
      <p:sp>
        <p:nvSpPr>
          <p:cNvPr id="12" name="TextBox 11">
            <a:extLst>
              <a:ext uri="{FF2B5EF4-FFF2-40B4-BE49-F238E27FC236}">
                <a16:creationId xmlns:a16="http://schemas.microsoft.com/office/drawing/2014/main" id="{3D7DFA28-1FFD-4A34-BE4C-111163B97098}"/>
              </a:ext>
            </a:extLst>
          </p:cNvPr>
          <p:cNvSpPr txBox="1"/>
          <p:nvPr/>
        </p:nvSpPr>
        <p:spPr>
          <a:xfrm>
            <a:off x="6864044" y="4365006"/>
            <a:ext cx="1999371" cy="461665"/>
          </a:xfrm>
          <a:prstGeom prst="rect">
            <a:avLst/>
          </a:prstGeom>
          <a:noFill/>
        </p:spPr>
        <p:txBody>
          <a:bodyPr wrap="square" rtlCol="0">
            <a:spAutoFit/>
          </a:bodyPr>
          <a:lstStyle/>
          <a:p>
            <a:r>
              <a:rPr lang="en-IN" sz="2400" b="1" dirty="0">
                <a:solidFill>
                  <a:srgbClr val="002060"/>
                </a:solidFill>
              </a:rPr>
              <a:t>True  </a:t>
            </a:r>
          </a:p>
        </p:txBody>
      </p:sp>
    </p:spTree>
    <p:extLst>
      <p:ext uri="{BB962C8B-B14F-4D97-AF65-F5344CB8AC3E}">
        <p14:creationId xmlns:p14="http://schemas.microsoft.com/office/powerpoint/2010/main" val="32400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076605" y="1"/>
            <a:ext cx="924395" cy="611875"/>
          </a:xfrm>
          <a:prstGeom prst="rect">
            <a:avLst/>
          </a:prstGeom>
          <a:noFill/>
          <a:ln>
            <a:noFill/>
          </a:ln>
        </p:spPr>
      </p:pic>
      <p:sp>
        <p:nvSpPr>
          <p:cNvPr id="91" name="Google Shape;91;p6"/>
          <p:cNvSpPr txBox="1"/>
          <p:nvPr/>
        </p:nvSpPr>
        <p:spPr>
          <a:xfrm>
            <a:off x="1347505" y="130126"/>
            <a:ext cx="6516225" cy="780900"/>
          </a:xfrm>
          <a:prstGeom prst="rect">
            <a:avLst/>
          </a:prstGeom>
          <a:noFill/>
          <a:ln>
            <a:noFill/>
          </a:ln>
        </p:spPr>
        <p:txBody>
          <a:bodyPr spcFirstLastPara="1" wrap="square" lIns="68569" tIns="68569" rIns="68569" bIns="68569" anchor="t" anchorCtr="0">
            <a:noAutofit/>
          </a:bodyPr>
          <a:lstStyle/>
          <a:p>
            <a:pPr>
              <a:buClr>
                <a:srgbClr val="000000"/>
              </a:buClr>
              <a:buSzPts val="2200"/>
            </a:pPr>
            <a:r>
              <a:rPr lang="en-IN" sz="2400" b="1" dirty="0">
                <a:solidFill>
                  <a:srgbClr val="FF0000"/>
                </a:solidFill>
              </a:rPr>
              <a:t>S</a:t>
            </a:r>
            <a:r>
              <a:rPr lang="en" sz="2400" b="1" dirty="0">
                <a:solidFill>
                  <a:srgbClr val="FF0000"/>
                </a:solidFill>
              </a:rPr>
              <a:t>tate true and false</a:t>
            </a:r>
            <a:endParaRPr sz="2400" b="1" dirty="0">
              <a:solidFill>
                <a:srgbClr val="FF0000"/>
              </a:solidFill>
            </a:endParaRPr>
          </a:p>
        </p:txBody>
      </p:sp>
      <p:sp>
        <p:nvSpPr>
          <p:cNvPr id="92" name="Google Shape;92;p6"/>
          <p:cNvSpPr txBox="1"/>
          <p:nvPr/>
        </p:nvSpPr>
        <p:spPr>
          <a:xfrm>
            <a:off x="496093" y="547661"/>
            <a:ext cx="8219048" cy="4522681"/>
          </a:xfrm>
          <a:prstGeom prst="rect">
            <a:avLst/>
          </a:prstGeom>
          <a:noFill/>
          <a:ln>
            <a:noFill/>
          </a:ln>
        </p:spPr>
        <p:txBody>
          <a:bodyPr spcFirstLastPara="1" wrap="square" lIns="68569" tIns="68569" rIns="68569" bIns="68569" anchor="t" anchorCtr="0">
            <a:noAutofit/>
          </a:bodyPr>
          <a:lstStyle/>
          <a:p>
            <a:pPr marL="514350" indent="-514350">
              <a:buSzPct val="95000"/>
              <a:buFont typeface="+mj-lt"/>
              <a:buAutoNum type="arabicPeriod" startAt="5"/>
            </a:pPr>
            <a:r>
              <a:rPr lang="en-US" sz="3500" dirty="0">
                <a:latin typeface="Calibri" pitchFamily="34" charset="0"/>
                <a:ea typeface="Calibri"/>
                <a:cs typeface="Calibri" pitchFamily="34" charset="0"/>
                <a:sym typeface="Calibri"/>
              </a:rPr>
              <a:t>Word 2016 is a word processor.</a:t>
            </a:r>
          </a:p>
          <a:p>
            <a:pPr marL="514350" indent="-514350">
              <a:buSzPct val="95000"/>
              <a:buFont typeface="+mj-lt"/>
              <a:buAutoNum type="arabicPeriod" startAt="5"/>
            </a:pPr>
            <a:r>
              <a:rPr lang="en-US" sz="3500" dirty="0">
                <a:latin typeface="Calibri" pitchFamily="34" charset="0"/>
                <a:ea typeface="Calibri"/>
                <a:cs typeface="Calibri" pitchFamily="34" charset="0"/>
                <a:sym typeface="Calibri"/>
              </a:rPr>
              <a:t>Find button is present in the Home group of Editing tab.           </a:t>
            </a:r>
          </a:p>
          <a:p>
            <a:pPr marL="514350" indent="-514350">
              <a:buSzPct val="95000"/>
              <a:buFont typeface="+mj-lt"/>
              <a:buAutoNum type="arabicPeriod" startAt="5"/>
            </a:pPr>
            <a:r>
              <a:rPr lang="en-US" sz="3500" dirty="0">
                <a:latin typeface="Calibri" pitchFamily="34" charset="0"/>
                <a:ea typeface="Calibri"/>
                <a:cs typeface="Calibri" pitchFamily="34" charset="0"/>
                <a:sym typeface="Calibri"/>
              </a:rPr>
              <a:t>Header and footer is used to place information on top and bottom of every page.</a:t>
            </a:r>
          </a:p>
          <a:p>
            <a:pPr marL="514350" indent="-514350">
              <a:buSzPct val="95000"/>
              <a:buFont typeface="+mj-lt"/>
              <a:buAutoNum type="arabicPeriod" startAt="5"/>
            </a:pPr>
            <a:r>
              <a:rPr lang="en-US" sz="3500" dirty="0">
                <a:latin typeface="Calibri" pitchFamily="34" charset="0"/>
                <a:ea typeface="Calibri"/>
                <a:cs typeface="Calibri" pitchFamily="34" charset="0"/>
                <a:sym typeface="Calibri"/>
              </a:rPr>
              <a:t>Line spacing is the amount of space above or below a paragraph.</a:t>
            </a:r>
          </a:p>
        </p:txBody>
      </p:sp>
      <p:sp>
        <p:nvSpPr>
          <p:cNvPr id="9" name="TextBox 8">
            <a:extLst>
              <a:ext uri="{FF2B5EF4-FFF2-40B4-BE49-F238E27FC236}">
                <a16:creationId xmlns:a16="http://schemas.microsoft.com/office/drawing/2014/main" id="{1C14A2B6-11A2-4260-82B0-FAA5284FB177}"/>
              </a:ext>
            </a:extLst>
          </p:cNvPr>
          <p:cNvSpPr txBox="1"/>
          <p:nvPr/>
        </p:nvSpPr>
        <p:spPr>
          <a:xfrm>
            <a:off x="6715770" y="680193"/>
            <a:ext cx="1999371" cy="461665"/>
          </a:xfrm>
          <a:prstGeom prst="rect">
            <a:avLst/>
          </a:prstGeom>
          <a:noFill/>
        </p:spPr>
        <p:txBody>
          <a:bodyPr wrap="square" rtlCol="0">
            <a:spAutoFit/>
          </a:bodyPr>
          <a:lstStyle/>
          <a:p>
            <a:r>
              <a:rPr lang="en-IN" sz="2400" b="1" dirty="0">
                <a:solidFill>
                  <a:srgbClr val="002060"/>
                </a:solidFill>
              </a:rPr>
              <a:t>True   </a:t>
            </a:r>
          </a:p>
        </p:txBody>
      </p:sp>
      <p:sp>
        <p:nvSpPr>
          <p:cNvPr id="10" name="TextBox 9">
            <a:extLst>
              <a:ext uri="{FF2B5EF4-FFF2-40B4-BE49-F238E27FC236}">
                <a16:creationId xmlns:a16="http://schemas.microsoft.com/office/drawing/2014/main" id="{188F91E2-7CA7-4805-B66A-4C2559DCC521}"/>
              </a:ext>
            </a:extLst>
          </p:cNvPr>
          <p:cNvSpPr txBox="1"/>
          <p:nvPr/>
        </p:nvSpPr>
        <p:spPr>
          <a:xfrm>
            <a:off x="3605931" y="1808613"/>
            <a:ext cx="1999371" cy="461665"/>
          </a:xfrm>
          <a:prstGeom prst="rect">
            <a:avLst/>
          </a:prstGeom>
          <a:noFill/>
        </p:spPr>
        <p:txBody>
          <a:bodyPr wrap="square" rtlCol="0">
            <a:spAutoFit/>
          </a:bodyPr>
          <a:lstStyle/>
          <a:p>
            <a:r>
              <a:rPr lang="en-IN" sz="2400" b="1" dirty="0">
                <a:solidFill>
                  <a:srgbClr val="002060"/>
                </a:solidFill>
              </a:rPr>
              <a:t>False  </a:t>
            </a:r>
          </a:p>
        </p:txBody>
      </p:sp>
      <p:sp>
        <p:nvSpPr>
          <p:cNvPr id="11" name="TextBox 10">
            <a:extLst>
              <a:ext uri="{FF2B5EF4-FFF2-40B4-BE49-F238E27FC236}">
                <a16:creationId xmlns:a16="http://schemas.microsoft.com/office/drawing/2014/main" id="{8684D070-D005-42A0-89CB-3C786DE55495}"/>
              </a:ext>
            </a:extLst>
          </p:cNvPr>
          <p:cNvSpPr txBox="1"/>
          <p:nvPr/>
        </p:nvSpPr>
        <p:spPr>
          <a:xfrm>
            <a:off x="2284640" y="3334887"/>
            <a:ext cx="1999371" cy="461665"/>
          </a:xfrm>
          <a:prstGeom prst="rect">
            <a:avLst/>
          </a:prstGeom>
          <a:noFill/>
        </p:spPr>
        <p:txBody>
          <a:bodyPr wrap="square" rtlCol="0">
            <a:spAutoFit/>
          </a:bodyPr>
          <a:lstStyle/>
          <a:p>
            <a:r>
              <a:rPr lang="en-IN" sz="2400" b="1" dirty="0">
                <a:solidFill>
                  <a:srgbClr val="002060"/>
                </a:solidFill>
              </a:rPr>
              <a:t>True </a:t>
            </a:r>
          </a:p>
        </p:txBody>
      </p:sp>
      <p:sp>
        <p:nvSpPr>
          <p:cNvPr id="12" name="TextBox 11">
            <a:extLst>
              <a:ext uri="{FF2B5EF4-FFF2-40B4-BE49-F238E27FC236}">
                <a16:creationId xmlns:a16="http://schemas.microsoft.com/office/drawing/2014/main" id="{3D7DFA28-1FFD-4A34-BE4C-111163B97098}"/>
              </a:ext>
            </a:extLst>
          </p:cNvPr>
          <p:cNvSpPr txBox="1"/>
          <p:nvPr/>
        </p:nvSpPr>
        <p:spPr>
          <a:xfrm>
            <a:off x="6864044" y="4365006"/>
            <a:ext cx="1999371" cy="461665"/>
          </a:xfrm>
          <a:prstGeom prst="rect">
            <a:avLst/>
          </a:prstGeom>
          <a:noFill/>
        </p:spPr>
        <p:txBody>
          <a:bodyPr wrap="square" rtlCol="0">
            <a:spAutoFit/>
          </a:bodyPr>
          <a:lstStyle/>
          <a:p>
            <a:r>
              <a:rPr lang="en-IN" sz="2400" b="1" dirty="0">
                <a:solidFill>
                  <a:srgbClr val="002060"/>
                </a:solidFill>
              </a:rPr>
              <a:t>False   </a:t>
            </a:r>
          </a:p>
        </p:txBody>
      </p:sp>
    </p:spTree>
    <p:extLst>
      <p:ext uri="{BB962C8B-B14F-4D97-AF65-F5344CB8AC3E}">
        <p14:creationId xmlns:p14="http://schemas.microsoft.com/office/powerpoint/2010/main" val="6760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076605" y="1"/>
            <a:ext cx="924395" cy="611875"/>
          </a:xfrm>
          <a:prstGeom prst="rect">
            <a:avLst/>
          </a:prstGeom>
          <a:noFill/>
          <a:ln>
            <a:noFill/>
          </a:ln>
        </p:spPr>
      </p:pic>
      <p:sp>
        <p:nvSpPr>
          <p:cNvPr id="92" name="Google Shape;92;p6"/>
          <p:cNvSpPr txBox="1"/>
          <p:nvPr/>
        </p:nvSpPr>
        <p:spPr>
          <a:xfrm>
            <a:off x="675168" y="301126"/>
            <a:ext cx="6724439" cy="4664279"/>
          </a:xfrm>
          <a:prstGeom prst="rect">
            <a:avLst/>
          </a:prstGeom>
          <a:noFill/>
          <a:ln>
            <a:noFill/>
          </a:ln>
        </p:spPr>
        <p:txBody>
          <a:bodyPr spcFirstLastPara="1" wrap="square" lIns="68569" tIns="68569" rIns="68569" bIns="68569" anchor="t" anchorCtr="0">
            <a:noAutofit/>
          </a:bodyPr>
          <a:lstStyle/>
          <a:p>
            <a:pPr fontAlgn="base"/>
            <a:r>
              <a:rPr lang="en-IN" sz="2000" b="1" u="sng" dirty="0">
                <a:solidFill>
                  <a:srgbClr val="373D3F"/>
                </a:solidFill>
                <a:latin typeface="Calibri" panose="020F0502020204030204" pitchFamily="34" charset="0"/>
                <a:ea typeface="Times New Roman" panose="02020603050405020304" pitchFamily="18" charset="0"/>
                <a:cs typeface="Calibri" panose="020F0502020204030204" pitchFamily="34" charset="0"/>
              </a:rPr>
              <a:t>Answer in one word or one sentence.</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1. What is line spacing?</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Ans) The vertical distance between successive lines of the text in a document.</a:t>
            </a:r>
            <a:endParaRPr lang="en-IN"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2. What are the three icons present on top of Stickers panel?.</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Ans) Stickers, Textures and Add Stickers.</a:t>
            </a:r>
            <a:endParaRPr lang="en-IN"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3. Write the shortcut key to add ruler to measure the picture in Paint 3D.</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Ans) Ctrl + R</a:t>
            </a:r>
          </a:p>
          <a:p>
            <a:pPr fontAlgn="base"/>
            <a:r>
              <a:rPr lang="en-IN" sz="2000" dirty="0">
                <a:latin typeface="Calibri" panose="020F0502020204030204" pitchFamily="34" charset="0"/>
                <a:ea typeface="Times New Roman" panose="02020603050405020304" pitchFamily="18" charset="0"/>
                <a:cs typeface="Calibri" panose="020F0502020204030204" pitchFamily="34" charset="0"/>
              </a:rPr>
              <a:t>4. </a:t>
            </a:r>
            <a:r>
              <a:rPr lang="en-IN"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What are the six 3D shapes to make 3D models in Paint 3D</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Ans) Square, sphere, cylinder, capsule, cone and doughnut</a:t>
            </a:r>
          </a:p>
          <a:p>
            <a:pPr fontAlgn="base"/>
            <a:r>
              <a:rPr lang="en-IN" sz="2000" dirty="0">
                <a:solidFill>
                  <a:srgbClr val="373D3F"/>
                </a:solidFill>
                <a:latin typeface="Calibri" panose="020F0502020204030204" pitchFamily="34" charset="0"/>
                <a:ea typeface="Times New Roman" panose="02020603050405020304" pitchFamily="18" charset="0"/>
                <a:cs typeface="Calibri" panose="020F0502020204030204" pitchFamily="34" charset="0"/>
              </a:rPr>
              <a:t>5. In which orientation document is printed width wise?</a:t>
            </a:r>
            <a:endParaRPr lang="en-IN" sz="2000"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Ans) Landscape orientation</a:t>
            </a:r>
            <a:endParaRPr lang="en-IN"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fontAlgn="base"/>
            <a:endParaRPr lang="en-IN"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fontAlgn="base"/>
            <a:endParaRPr lang="en-IN"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49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
                                            <p:txEl>
                                              <p:pRg st="2" end="2"/>
                                            </p:txEl>
                                          </p:spTgt>
                                        </p:tgtEl>
                                        <p:attrNameLst>
                                          <p:attrName>style.visibility</p:attrName>
                                        </p:attrNameLst>
                                      </p:cBhvr>
                                      <p:to>
                                        <p:strVal val="visible"/>
                                      </p:to>
                                    </p:set>
                                    <p:anim calcmode="lin" valueType="num">
                                      <p:cBhvr additive="base">
                                        <p:cTn id="7" dur="500" fill="hold"/>
                                        <p:tgtEl>
                                          <p:spTgt spid="9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
                                            <p:txEl>
                                              <p:pRg st="4" end="4"/>
                                            </p:txEl>
                                          </p:spTgt>
                                        </p:tgtEl>
                                        <p:attrNameLst>
                                          <p:attrName>style.visibility</p:attrName>
                                        </p:attrNameLst>
                                      </p:cBhvr>
                                      <p:to>
                                        <p:strVal val="visible"/>
                                      </p:to>
                                    </p:set>
                                    <p:anim calcmode="lin" valueType="num">
                                      <p:cBhvr additive="base">
                                        <p:cTn id="13" dur="500" fill="hold"/>
                                        <p:tgtEl>
                                          <p:spTgt spid="9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
                                            <p:txEl>
                                              <p:pRg st="6" end="6"/>
                                            </p:txEl>
                                          </p:spTgt>
                                        </p:tgtEl>
                                        <p:attrNameLst>
                                          <p:attrName>style.visibility</p:attrName>
                                        </p:attrNameLst>
                                      </p:cBhvr>
                                      <p:to>
                                        <p:strVal val="visible"/>
                                      </p:to>
                                    </p:set>
                                    <p:anim calcmode="lin" valueType="num">
                                      <p:cBhvr additive="base">
                                        <p:cTn id="19" dur="500" fill="hold"/>
                                        <p:tgtEl>
                                          <p:spTgt spid="9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
                                            <p:txEl>
                                              <p:pRg st="7" end="7"/>
                                            </p:txEl>
                                          </p:spTgt>
                                        </p:tgtEl>
                                        <p:attrNameLst>
                                          <p:attrName>style.visibility</p:attrName>
                                        </p:attrNameLst>
                                      </p:cBhvr>
                                      <p:to>
                                        <p:strVal val="visible"/>
                                      </p:to>
                                    </p:set>
                                    <p:anim calcmode="lin" valueType="num">
                                      <p:cBhvr additive="base">
                                        <p:cTn id="25" dur="500" fill="hold"/>
                                        <p:tgtEl>
                                          <p:spTgt spid="9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
                                            <p:txEl>
                                              <p:pRg st="8" end="8"/>
                                            </p:txEl>
                                          </p:spTgt>
                                        </p:tgtEl>
                                        <p:attrNameLst>
                                          <p:attrName>style.visibility</p:attrName>
                                        </p:attrNameLst>
                                      </p:cBhvr>
                                      <p:to>
                                        <p:strVal val="visible"/>
                                      </p:to>
                                    </p:set>
                                    <p:anim calcmode="lin" valueType="num">
                                      <p:cBhvr additive="base">
                                        <p:cTn id="31" dur="500" fill="hold"/>
                                        <p:tgtEl>
                                          <p:spTgt spid="9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
                                            <p:txEl>
                                              <p:pRg st="9" end="9"/>
                                            </p:txEl>
                                          </p:spTgt>
                                        </p:tgtEl>
                                        <p:attrNameLst>
                                          <p:attrName>style.visibility</p:attrName>
                                        </p:attrNameLst>
                                      </p:cBhvr>
                                      <p:to>
                                        <p:strVal val="visible"/>
                                      </p:to>
                                    </p:set>
                                    <p:anim calcmode="lin" valueType="num">
                                      <p:cBhvr additive="base">
                                        <p:cTn id="37" dur="500" fill="hold"/>
                                        <p:tgtEl>
                                          <p:spTgt spid="9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
                                            <p:txEl>
                                              <p:pRg st="10" end="10"/>
                                            </p:txEl>
                                          </p:spTgt>
                                        </p:tgtEl>
                                        <p:attrNameLst>
                                          <p:attrName>style.visibility</p:attrName>
                                        </p:attrNameLst>
                                      </p:cBhvr>
                                      <p:to>
                                        <p:strVal val="visible"/>
                                      </p:to>
                                    </p:set>
                                    <p:anim calcmode="lin" valueType="num">
                                      <p:cBhvr additive="base">
                                        <p:cTn id="43" dur="500" fill="hold"/>
                                        <p:tgtEl>
                                          <p:spTgt spid="9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611875"/>
          </a:xfrm>
          <a:prstGeom prst="rect">
            <a:avLst/>
          </a:prstGeom>
          <a:noFill/>
          <a:ln>
            <a:noFill/>
          </a:ln>
        </p:spPr>
      </p:pic>
      <p:sp>
        <p:nvSpPr>
          <p:cNvPr id="2" name="Content Placeholder 1"/>
          <p:cNvSpPr>
            <a:spLocks noGrp="1"/>
          </p:cNvSpPr>
          <p:nvPr>
            <p:ph idx="1"/>
          </p:nvPr>
        </p:nvSpPr>
        <p:spPr>
          <a:xfrm>
            <a:off x="0" y="-78698"/>
            <a:ext cx="9601200" cy="4913919"/>
          </a:xfrm>
        </p:spPr>
        <p:txBody>
          <a:bodyPr>
            <a:normAutofit/>
          </a:bodyPr>
          <a:lstStyle/>
          <a:p>
            <a:pPr marL="0" indent="0">
              <a:lnSpc>
                <a:spcPct val="150000"/>
              </a:lnSpc>
              <a:buNone/>
            </a:pPr>
            <a:r>
              <a:rPr lang="en-IN" b="1" dirty="0">
                <a:solidFill>
                  <a:srgbClr val="FF0000"/>
                </a:solidFill>
              </a:rPr>
              <a:t>Tick the correct answer:-</a:t>
            </a:r>
          </a:p>
          <a:p>
            <a:pPr marL="385763" indent="-385763">
              <a:lnSpc>
                <a:spcPct val="150000"/>
              </a:lnSpc>
              <a:buFont typeface="+mj-lt"/>
              <a:buAutoNum type="arabicPeriod"/>
            </a:pPr>
            <a:endParaRPr lang="en-IN" b="1" dirty="0"/>
          </a:p>
          <a:p>
            <a:pPr marL="385763" indent="-385763">
              <a:lnSpc>
                <a:spcPct val="150000"/>
              </a:lnSpc>
              <a:buFont typeface="+mj-lt"/>
              <a:buAutoNum type="arabicPeriod"/>
            </a:pPr>
            <a:r>
              <a:rPr lang="en-IN" b="1" dirty="0"/>
              <a:t>We can quickly set Tabs by using the ______ button?		        		  (Tab view/ Tab selector/ Tab orientation)</a:t>
            </a:r>
          </a:p>
          <a:p>
            <a:pPr marL="385763" indent="-385763">
              <a:lnSpc>
                <a:spcPct val="150000"/>
              </a:lnSpc>
              <a:buFont typeface="+mj-lt"/>
              <a:buAutoNum type="arabicPeriod"/>
            </a:pPr>
            <a:r>
              <a:rPr lang="en-IN" b="1" dirty="0"/>
              <a:t>Line and paragraph spacing button is present in ______ group?                   (paragraph / line/ space) </a:t>
            </a:r>
          </a:p>
          <a:p>
            <a:pPr marL="385763" indent="-385763">
              <a:lnSpc>
                <a:spcPct val="150000"/>
              </a:lnSpc>
              <a:buFont typeface="+mj-lt"/>
              <a:buAutoNum type="arabicPeriod"/>
            </a:pPr>
            <a:r>
              <a:rPr lang="en-IN" b="1" dirty="0"/>
              <a:t>Format painter button is present in _______ group ( home/ ribbon/ clipboard).</a:t>
            </a:r>
            <a:endParaRPr lang="en-IN" dirty="0"/>
          </a:p>
          <a:p>
            <a:pPr marL="385763" indent="-385763">
              <a:lnSpc>
                <a:spcPct val="150000"/>
              </a:lnSpc>
              <a:buFont typeface="+mj-lt"/>
              <a:buAutoNum type="arabicPeriod"/>
            </a:pPr>
            <a:r>
              <a:rPr lang="en-IN" b="1" dirty="0"/>
              <a:t>In _____ box, we type the text that we want to search. ( find what/ find next/ find new?</a:t>
            </a:r>
          </a:p>
          <a:p>
            <a:pPr marL="385763" indent="-385763">
              <a:lnSpc>
                <a:spcPct val="150000"/>
              </a:lnSpc>
              <a:buFont typeface="+mj-lt"/>
              <a:buAutoNum type="arabicPeriod"/>
            </a:pPr>
            <a:r>
              <a:rPr lang="en-IN" b="1" dirty="0"/>
              <a:t>Using _____ in Microsoft Paint 3D is similar to using a sticker. (format/ texture/ effects)</a:t>
            </a:r>
          </a:p>
          <a:p>
            <a:pPr marL="0" indent="0">
              <a:lnSpc>
                <a:spcPct val="150000"/>
              </a:lnSpc>
              <a:buNone/>
            </a:pPr>
            <a:endParaRPr lang="en-IN" b="1" dirty="0"/>
          </a:p>
          <a:p>
            <a:pPr marL="0" indent="0">
              <a:lnSpc>
                <a:spcPct val="150000"/>
              </a:lnSpc>
              <a:buNone/>
            </a:pPr>
            <a:endParaRPr lang="en-IN" b="1" dirty="0"/>
          </a:p>
          <a:p>
            <a:pPr marL="385763" indent="-385763">
              <a:lnSpc>
                <a:spcPct val="150000"/>
              </a:lnSpc>
              <a:buFont typeface="+mj-lt"/>
              <a:buAutoNum type="arabicPeriod" startAt="7"/>
            </a:pPr>
            <a:endParaRPr lang="en-IN" b="1" dirty="0"/>
          </a:p>
          <a:p>
            <a:pPr marL="385763" indent="-385763">
              <a:lnSpc>
                <a:spcPct val="150000"/>
              </a:lnSpc>
              <a:buFont typeface="+mj-lt"/>
              <a:buAutoNum type="arabicPeriod" startAt="7"/>
            </a:pPr>
            <a:endParaRPr lang="en-IN" b="1" dirty="0"/>
          </a:p>
          <a:p>
            <a:pPr marL="385763" indent="-385763">
              <a:lnSpc>
                <a:spcPct val="150000"/>
              </a:lnSpc>
              <a:buFont typeface="+mj-lt"/>
              <a:buAutoNum type="arabicPeriod" startAt="7"/>
            </a:pPr>
            <a:endParaRPr lang="en-IN" b="1" dirty="0"/>
          </a:p>
          <a:p>
            <a:pPr marL="0" indent="0">
              <a:buNone/>
            </a:pPr>
            <a:endParaRPr lang="en-IN" b="1" dirty="0">
              <a:solidFill>
                <a:srgbClr val="FF0000"/>
              </a:solidFill>
            </a:endParaRPr>
          </a:p>
        </p:txBody>
      </p:sp>
      <p:sp>
        <p:nvSpPr>
          <p:cNvPr id="4" name="TextBox 3"/>
          <p:cNvSpPr txBox="1"/>
          <p:nvPr/>
        </p:nvSpPr>
        <p:spPr>
          <a:xfrm>
            <a:off x="2368108" y="1071356"/>
            <a:ext cx="453838" cy="461665"/>
          </a:xfrm>
          <a:prstGeom prst="rect">
            <a:avLst/>
          </a:prstGeom>
          <a:noFill/>
        </p:spPr>
        <p:txBody>
          <a:bodyPr wrap="square" rtlCol="0">
            <a:spAutoFit/>
          </a:bodyPr>
          <a:lstStyle/>
          <a:p>
            <a:r>
              <a:rPr lang="en-IN" sz="2400" b="1" dirty="0">
                <a:solidFill>
                  <a:srgbClr val="FF0000"/>
                </a:solidFill>
              </a:rPr>
              <a:t>√</a:t>
            </a:r>
          </a:p>
        </p:txBody>
      </p:sp>
      <p:sp>
        <p:nvSpPr>
          <p:cNvPr id="6" name="TextBox 5"/>
          <p:cNvSpPr txBox="1"/>
          <p:nvPr/>
        </p:nvSpPr>
        <p:spPr>
          <a:xfrm>
            <a:off x="3298774" y="973102"/>
            <a:ext cx="453838" cy="461665"/>
          </a:xfrm>
          <a:prstGeom prst="rect">
            <a:avLst/>
          </a:prstGeom>
          <a:noFill/>
        </p:spPr>
        <p:txBody>
          <a:bodyPr wrap="square" rtlCol="0">
            <a:spAutoFit/>
          </a:bodyPr>
          <a:lstStyle/>
          <a:p>
            <a:endParaRPr lang="en-IN" sz="2400" b="1" dirty="0">
              <a:solidFill>
                <a:srgbClr val="FF0000"/>
              </a:solidFill>
            </a:endParaRPr>
          </a:p>
        </p:txBody>
      </p:sp>
      <p:sp>
        <p:nvSpPr>
          <p:cNvPr id="7" name="TextBox 6"/>
          <p:cNvSpPr txBox="1"/>
          <p:nvPr/>
        </p:nvSpPr>
        <p:spPr>
          <a:xfrm>
            <a:off x="750052" y="1916596"/>
            <a:ext cx="453838" cy="461665"/>
          </a:xfrm>
          <a:prstGeom prst="rect">
            <a:avLst/>
          </a:prstGeom>
          <a:noFill/>
        </p:spPr>
        <p:txBody>
          <a:bodyPr wrap="square" rtlCol="0">
            <a:spAutoFit/>
          </a:bodyPr>
          <a:lstStyle/>
          <a:p>
            <a:r>
              <a:rPr lang="en-IN" sz="2400" b="1" dirty="0">
                <a:solidFill>
                  <a:srgbClr val="FF0000"/>
                </a:solidFill>
              </a:rPr>
              <a:t>√</a:t>
            </a:r>
          </a:p>
        </p:txBody>
      </p:sp>
      <p:sp>
        <p:nvSpPr>
          <p:cNvPr id="8" name="TextBox 7"/>
          <p:cNvSpPr txBox="1"/>
          <p:nvPr/>
        </p:nvSpPr>
        <p:spPr>
          <a:xfrm>
            <a:off x="7940110" y="2198937"/>
            <a:ext cx="453838" cy="461665"/>
          </a:xfrm>
          <a:prstGeom prst="rect">
            <a:avLst/>
          </a:prstGeom>
          <a:noFill/>
        </p:spPr>
        <p:txBody>
          <a:bodyPr wrap="square" rtlCol="0">
            <a:spAutoFit/>
          </a:bodyPr>
          <a:lstStyle/>
          <a:p>
            <a:r>
              <a:rPr lang="en-IN" sz="2400" b="1" dirty="0">
                <a:solidFill>
                  <a:srgbClr val="FF0000"/>
                </a:solidFill>
              </a:rPr>
              <a:t>√</a:t>
            </a:r>
          </a:p>
        </p:txBody>
      </p:sp>
      <p:sp>
        <p:nvSpPr>
          <p:cNvPr id="9" name="TextBox 8"/>
          <p:cNvSpPr txBox="1"/>
          <p:nvPr/>
        </p:nvSpPr>
        <p:spPr>
          <a:xfrm>
            <a:off x="7080423" y="2660602"/>
            <a:ext cx="453838" cy="461665"/>
          </a:xfrm>
          <a:prstGeom prst="rect">
            <a:avLst/>
          </a:prstGeom>
          <a:noFill/>
        </p:spPr>
        <p:txBody>
          <a:bodyPr wrap="square" rtlCol="0">
            <a:spAutoFit/>
          </a:bodyPr>
          <a:lstStyle/>
          <a:p>
            <a:r>
              <a:rPr lang="en-IN" sz="2400" b="1" dirty="0">
                <a:solidFill>
                  <a:srgbClr val="FF0000"/>
                </a:solidFill>
              </a:rPr>
              <a:t>√</a:t>
            </a:r>
          </a:p>
        </p:txBody>
      </p:sp>
      <p:sp>
        <p:nvSpPr>
          <p:cNvPr id="10" name="TextBox 9"/>
          <p:cNvSpPr txBox="1"/>
          <p:nvPr/>
        </p:nvSpPr>
        <p:spPr>
          <a:xfrm>
            <a:off x="6155391" y="3878210"/>
            <a:ext cx="453838" cy="461665"/>
          </a:xfrm>
          <a:prstGeom prst="rect">
            <a:avLst/>
          </a:prstGeom>
          <a:noFill/>
        </p:spPr>
        <p:txBody>
          <a:bodyPr wrap="square" rtlCol="0">
            <a:spAutoFit/>
          </a:bodyPr>
          <a:lstStyle/>
          <a:p>
            <a:endParaRPr lang="en-IN" sz="2400" b="1" dirty="0">
              <a:solidFill>
                <a:srgbClr val="FF0000"/>
              </a:solidFill>
            </a:endParaRPr>
          </a:p>
        </p:txBody>
      </p:sp>
      <p:sp>
        <p:nvSpPr>
          <p:cNvPr id="11" name="TextBox 10">
            <a:extLst>
              <a:ext uri="{FF2B5EF4-FFF2-40B4-BE49-F238E27FC236}">
                <a16:creationId xmlns:a16="http://schemas.microsoft.com/office/drawing/2014/main" id="{C2F3CE71-F26E-4FAC-B31F-9270CB83D1C4}"/>
              </a:ext>
            </a:extLst>
          </p:cNvPr>
          <p:cNvSpPr txBox="1"/>
          <p:nvPr/>
        </p:nvSpPr>
        <p:spPr>
          <a:xfrm>
            <a:off x="8393948" y="3559483"/>
            <a:ext cx="453838" cy="461665"/>
          </a:xfrm>
          <a:prstGeom prst="rect">
            <a:avLst/>
          </a:prstGeom>
          <a:noFill/>
        </p:spPr>
        <p:txBody>
          <a:bodyPr wrap="square" rtlCol="0">
            <a:spAutoFit/>
          </a:bodyPr>
          <a:lstStyle/>
          <a:p>
            <a:r>
              <a:rPr lang="en-IN" sz="2400" b="1" dirty="0">
                <a:solidFill>
                  <a:srgbClr val="FF0000"/>
                </a:solidFill>
              </a:rPr>
              <a:t>√</a:t>
            </a:r>
          </a:p>
        </p:txBody>
      </p:sp>
    </p:spTree>
    <p:extLst>
      <p:ext uri="{BB962C8B-B14F-4D97-AF65-F5344CB8AC3E}">
        <p14:creationId xmlns:p14="http://schemas.microsoft.com/office/powerpoint/2010/main" val="18344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nodePh="1">
                                  <p:stCondLst>
                                    <p:cond delay="0"/>
                                  </p:stCondLst>
                                  <p:endCondLst>
                                    <p:cond evt="begin" delay="0">
                                      <p:tn val="41"/>
                                    </p:cond>
                                  </p:end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additive="base">
                                        <p:cTn id="6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nodePh="1">
                                  <p:stCondLst>
                                    <p:cond delay="0"/>
                                  </p:stCondLst>
                                  <p:endCondLst>
                                    <p:cond evt="begin" delay="0">
                                      <p:tn val="65"/>
                                    </p:cond>
                                  </p:end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0" end="0"/>
                                            </p:txEl>
                                          </p:spTgt>
                                        </p:tgtEl>
                                        <p:attrNameLst>
                                          <p:attrName>style.visibility</p:attrName>
                                        </p:attrNameLst>
                                      </p:cBhvr>
                                      <p:to>
                                        <p:strVal val="visible"/>
                                      </p:to>
                                    </p:set>
                                    <p:anim calcmode="lin" valueType="num">
                                      <p:cBhvr additive="base">
                                        <p:cTn id="7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OUTCOME:</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US" sz="2000" b="1" dirty="0">
                <a:latin typeface="Calibri" pitchFamily="34" charset="0"/>
                <a:cs typeface="Calibri" pitchFamily="34" charset="0"/>
              </a:rPr>
              <a:t>Students will be able to revise </a:t>
            </a:r>
            <a:r>
              <a:rPr lang="en-US" sz="2000" b="1">
                <a:latin typeface="Calibri" pitchFamily="34" charset="0"/>
                <a:cs typeface="Calibri" pitchFamily="34" charset="0"/>
              </a:rPr>
              <a:t>the chapter.</a:t>
            </a: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lvl="0">
              <a:buSzPts val="1400"/>
            </a:pPr>
            <a:endParaRPr sz="24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dirty="0">
                <a:solidFill>
                  <a:srgbClr val="FF0000"/>
                </a:solidFill>
                <a:latin typeface="Arial"/>
                <a:ea typeface="Arial"/>
                <a:cs typeface="Arial"/>
                <a:sym typeface="Arial"/>
              </a:rPr>
              <a:t>HOMEWORK :</a:t>
            </a:r>
            <a:endParaRPr sz="2200" b="1" i="0" u="none" strike="noStrike" cap="none" dirty="0">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GB" sz="3200" b="0" i="0" u="none" strike="noStrike" dirty="0">
                <a:solidFill>
                  <a:srgbClr val="000000"/>
                </a:solidFill>
                <a:effectLst/>
                <a:latin typeface="Calibri" panose="020F0502020204030204" pitchFamily="34" charset="0"/>
              </a:rPr>
              <a:t>Learn </a:t>
            </a:r>
            <a:r>
              <a:rPr lang="en-GB" sz="3200" b="0" i="0" u="none" strike="noStrike" dirty="0" err="1">
                <a:solidFill>
                  <a:srgbClr val="000000"/>
                </a:solidFill>
                <a:effectLst/>
                <a:latin typeface="Calibri" panose="020F0502020204030204" pitchFamily="34" charset="0"/>
              </a:rPr>
              <a:t>ch</a:t>
            </a:r>
            <a:r>
              <a:rPr lang="en-GB" sz="3200" b="0" i="0" u="none" strike="noStrike" dirty="0">
                <a:solidFill>
                  <a:srgbClr val="000000"/>
                </a:solidFill>
                <a:effectLst/>
                <a:latin typeface="Calibri" panose="020F0502020204030204" pitchFamily="34" charset="0"/>
              </a:rPr>
              <a:t> - 3 and  4</a:t>
            </a:r>
            <a:endParaRPr sz="4000" b="1" i="0" u="none" strike="noStrike" cap="none" dirty="0">
              <a:solidFill>
                <a:srgbClr val="000000"/>
              </a:solidFill>
              <a:latin typeface="Calibri" pitchFamily="34" charset="0"/>
              <a:ea typeface="Calibri"/>
              <a:cs typeface="Calibri" pitchFamily="34" charset="0"/>
              <a:sym typeface="Calibri"/>
            </a:endParaRPr>
          </a:p>
        </p:txBody>
      </p:sp>
    </p:spTree>
    <p:extLst>
      <p:ext uri="{BB962C8B-B14F-4D97-AF65-F5344CB8AC3E}">
        <p14:creationId xmlns:p14="http://schemas.microsoft.com/office/powerpoint/2010/main" val="347097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98" name="Google Shape;98;p7"/>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409</Words>
  <Application>Microsoft Office PowerPoint</Application>
  <PresentationFormat>On-screen Show (16:9)</PresentationFormat>
  <Paragraphs>63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20</cp:revision>
  <dcterms:modified xsi:type="dcterms:W3CDTF">2022-02-05T07:04:53Z</dcterms:modified>
</cp:coreProperties>
</file>