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Lobster"/>
      <p:regular r:id="rId59"/>
    </p:embeddedFont>
    <p:embeddedFont>
      <p:font typeface="Lato"/>
      <p:regular r:id="rId60"/>
      <p:bold r:id="rId61"/>
      <p:italic r:id="rId62"/>
      <p:boldItalic r:id="rId63"/>
    </p:embeddedFont>
    <p:embeddedFont>
      <p:font typeface="Pacifico"/>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65" roundtripDataSignature="AMtx7mifHkqUTrqgfLb61Ed8SGOGdmv/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5.xml"/><Relationship Id="rId64" Type="http://schemas.openxmlformats.org/officeDocument/2006/relationships/font" Target="fonts/Pacifico-regular.fntdata"/><Relationship Id="rId63" Type="http://schemas.openxmlformats.org/officeDocument/2006/relationships/font" Target="fonts/Lato-boldItalic.fntdata"/><Relationship Id="rId22" Type="http://schemas.openxmlformats.org/officeDocument/2006/relationships/slide" Target="slides/slide17.xml"/><Relationship Id="rId21" Type="http://schemas.openxmlformats.org/officeDocument/2006/relationships/slide" Target="slides/slide16.xml"/><Relationship Id="rId65"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a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Lobster-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6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6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5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 name="Google Shape;13;p5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6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6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6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6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6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6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6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6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3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5" name="Google Shape;55;p1"/>
          <p:cNvSpPr/>
          <p:nvPr/>
        </p:nvSpPr>
        <p:spPr>
          <a:xfrm>
            <a:off x="0" y="0"/>
            <a:ext cx="9144000" cy="25725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
          <p:cNvSpPr/>
          <p:nvPr/>
        </p:nvSpPr>
        <p:spPr>
          <a:xfrm rot="-156123">
            <a:off x="2153842" y="1143655"/>
            <a:ext cx="4546388" cy="3211212"/>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
          <p:cNvSpPr/>
          <p:nvPr/>
        </p:nvSpPr>
        <p:spPr>
          <a:xfrm>
            <a:off x="2306212" y="991287"/>
            <a:ext cx="4546500" cy="3211200"/>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 name="Google Shape;58;p1"/>
          <p:cNvGrpSpPr/>
          <p:nvPr/>
        </p:nvGrpSpPr>
        <p:grpSpPr>
          <a:xfrm rot="-468310">
            <a:off x="2168327" y="409261"/>
            <a:ext cx="4751973" cy="3919667"/>
            <a:chOff x="2163483" y="869692"/>
            <a:chExt cx="4752144" cy="3649071"/>
          </a:xfrm>
        </p:grpSpPr>
        <p:sp>
          <p:nvSpPr>
            <p:cNvPr id="59" name="Google Shape;59;p1"/>
            <p:cNvSpPr/>
            <p:nvPr/>
          </p:nvSpPr>
          <p:spPr>
            <a:xfrm rot="231561">
              <a:off x="2266400" y="1158111"/>
              <a:ext cx="4546310" cy="321129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
            <p:cNvSpPr txBox="1"/>
            <p:nvPr/>
          </p:nvSpPr>
          <p:spPr>
            <a:xfrm rot="243039">
              <a:off x="2562041" y="1006712"/>
              <a:ext cx="3992172" cy="318406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 sz="3400" u="none" cap="none" strike="noStrike">
                  <a:solidFill>
                    <a:srgbClr val="980000"/>
                  </a:solidFill>
                  <a:latin typeface="Lato"/>
                  <a:ea typeface="Lato"/>
                  <a:cs typeface="Lato"/>
                  <a:sym typeface="Lato"/>
                </a:rPr>
                <a:t>ODM Public School</a:t>
              </a:r>
              <a:r>
                <a:rPr b="1" i="0" lang="en" sz="2300" u="none" cap="none" strike="noStrike">
                  <a:solidFill>
                    <a:srgbClr val="980000"/>
                  </a:solidFill>
                  <a:latin typeface="Lato"/>
                  <a:ea typeface="Lato"/>
                  <a:cs typeface="Lato"/>
                  <a:sym typeface="Lato"/>
                </a:rPr>
                <a:t> </a:t>
              </a:r>
              <a:r>
                <a:rPr b="0" i="0" lang="en" sz="2900" u="none" cap="none" strike="noStrike">
                  <a:solidFill>
                    <a:srgbClr val="434343"/>
                  </a:solidFill>
                  <a:latin typeface="Lato"/>
                  <a:ea typeface="Lato"/>
                  <a:cs typeface="Lato"/>
                  <a:sym typeface="Lato"/>
                </a:rPr>
                <a:t>welcomes you to the</a:t>
              </a:r>
              <a:r>
                <a:rPr lang="en" sz="2900">
                  <a:solidFill>
                    <a:srgbClr val="434343"/>
                  </a:solidFill>
                  <a:latin typeface="Lato"/>
                  <a:ea typeface="Lato"/>
                  <a:cs typeface="Lato"/>
                  <a:sym typeface="Lato"/>
                </a:rPr>
                <a:t> Mid Term </a:t>
              </a:r>
              <a:r>
                <a:rPr b="0" i="0" lang="en" sz="2900" u="none" cap="none" strike="noStrike">
                  <a:solidFill>
                    <a:srgbClr val="434343"/>
                  </a:solidFill>
                  <a:latin typeface="Lato"/>
                  <a:ea typeface="Lato"/>
                  <a:cs typeface="Lato"/>
                  <a:sym typeface="Lato"/>
                </a:rPr>
                <a:t>Parents Teachers Meet 2023 Class - III B</a:t>
              </a:r>
              <a:endParaRPr b="0" i="0" sz="2900" u="none" cap="none" strike="noStrike">
                <a:solidFill>
                  <a:srgbClr val="43434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434343"/>
                  </a:solidFill>
                  <a:latin typeface="Lato"/>
                  <a:ea typeface="Lato"/>
                  <a:cs typeface="Lato"/>
                  <a:sym typeface="Lato"/>
                </a:rPr>
                <a:t>Class Teacher - </a:t>
              </a:r>
              <a:r>
                <a:rPr lang="en" sz="2900">
                  <a:solidFill>
                    <a:srgbClr val="434343"/>
                  </a:solidFill>
                  <a:latin typeface="Lato"/>
                  <a:ea typeface="Lato"/>
                  <a:cs typeface="Lato"/>
                  <a:sym typeface="Lato"/>
                </a:rPr>
                <a:t>Sumitamayee Sahoo</a:t>
              </a:r>
              <a:endParaRPr b="0" i="0" sz="2900" u="none" cap="none" strike="noStrike">
                <a:solidFill>
                  <a:srgbClr val="434343"/>
                </a:solidFill>
                <a:latin typeface="Lato"/>
                <a:ea typeface="Lato"/>
                <a:cs typeface="Lato"/>
                <a:sym typeface="Lato"/>
              </a:endParaRPr>
            </a:p>
          </p:txBody>
        </p:sp>
      </p:grpSp>
      <p:pic>
        <p:nvPicPr>
          <p:cNvPr id="61" name="Google Shape;61;p1"/>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8" name="Shape 158"/>
        <p:cNvGrpSpPr/>
        <p:nvPr/>
      </p:nvGrpSpPr>
      <p:grpSpPr>
        <a:xfrm>
          <a:off x="0" y="0"/>
          <a:ext cx="0" cy="0"/>
          <a:chOff x="0" y="0"/>
          <a:chExt cx="0" cy="0"/>
        </a:xfrm>
      </p:grpSpPr>
      <p:pic>
        <p:nvPicPr>
          <p:cNvPr id="159" name="Google Shape;159;p10"/>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60" name="Google Shape;160;p10"/>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700"/>
              <a:buFont typeface="Arial"/>
              <a:buNone/>
            </a:pPr>
            <a:r>
              <a:rPr b="0" i="0" lang="en" sz="4700" u="none" cap="none" strike="noStrike">
                <a:solidFill>
                  <a:srgbClr val="4C1130"/>
                </a:solidFill>
                <a:latin typeface="Pacifico"/>
                <a:ea typeface="Pacifico"/>
                <a:cs typeface="Pacifico"/>
                <a:sym typeface="Pacifico"/>
              </a:rPr>
              <a:t>Sincere</a:t>
            </a:r>
            <a:endParaRPr b="0" i="0" sz="47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sp>
        <p:nvSpPr>
          <p:cNvPr id="161" name="Google Shape;161;p10"/>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0"/>
          <p:cNvSpPr/>
          <p:nvPr/>
        </p:nvSpPr>
        <p:spPr>
          <a:xfrm rot="240484">
            <a:off x="2474056" y="1089884"/>
            <a:ext cx="4196293" cy="2963536"/>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p10"/>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64" name="Google Shape;164;p10"/>
          <p:cNvSpPr txBox="1"/>
          <p:nvPr/>
        </p:nvSpPr>
        <p:spPr>
          <a:xfrm>
            <a:off x="52600" y="2208875"/>
            <a:ext cx="2148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4C1130"/>
                </a:solidFill>
                <a:latin typeface="Impact"/>
                <a:ea typeface="Impact"/>
                <a:cs typeface="Impact"/>
                <a:sym typeface="Impact"/>
              </a:rPr>
              <a:t>ANWESHA BARIK</a:t>
            </a:r>
            <a:endParaRPr b="0" i="0" sz="3300" u="none" cap="none" strike="noStrike">
              <a:solidFill>
                <a:srgbClr val="000000"/>
              </a:solidFill>
              <a:latin typeface="Arial"/>
              <a:ea typeface="Arial"/>
              <a:cs typeface="Arial"/>
              <a:sym typeface="Arial"/>
            </a:endParaRPr>
          </a:p>
        </p:txBody>
      </p:sp>
      <p:sp>
        <p:nvSpPr>
          <p:cNvPr id="165" name="Google Shape;165;p10"/>
          <p:cNvSpPr txBox="1"/>
          <p:nvPr/>
        </p:nvSpPr>
        <p:spPr>
          <a:xfrm>
            <a:off x="7165125" y="1308500"/>
            <a:ext cx="1578300" cy="309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Lobster"/>
                <a:ea typeface="Lobster"/>
                <a:cs typeface="Lobster"/>
                <a:sym typeface="Lobster"/>
              </a:rPr>
              <a:t>She is a good girl with sincerity, but has to build up confidence to grow and excel.</a:t>
            </a:r>
            <a:endParaRPr b="0" i="0" sz="2300" u="none" cap="none" strike="noStrike">
              <a:solidFill>
                <a:srgbClr val="000000"/>
              </a:solidFill>
              <a:latin typeface="Lobster"/>
              <a:ea typeface="Lobster"/>
              <a:cs typeface="Lobster"/>
              <a:sym typeface="Lobster"/>
            </a:endParaRPr>
          </a:p>
        </p:txBody>
      </p:sp>
      <p:pic>
        <p:nvPicPr>
          <p:cNvPr id="166" name="Google Shape;166;p10"/>
          <p:cNvPicPr preferRelativeResize="0"/>
          <p:nvPr/>
        </p:nvPicPr>
        <p:blipFill rotWithShape="1">
          <a:blip r:embed="rId5">
            <a:alphaModFix/>
          </a:blip>
          <a:srcRect b="0" l="0" r="0" t="0"/>
          <a:stretch/>
        </p:blipFill>
        <p:spPr>
          <a:xfrm>
            <a:off x="3615087" y="1377298"/>
            <a:ext cx="1914250" cy="2497699"/>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1"/>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Pacifico"/>
                <a:ea typeface="Pacifico"/>
                <a:cs typeface="Pacifico"/>
                <a:sym typeface="Pacifico"/>
              </a:rPr>
              <a:t>Hard Working</a:t>
            </a:r>
            <a:endParaRPr b="0" i="0" sz="34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pic>
        <p:nvPicPr>
          <p:cNvPr id="172" name="Google Shape;172;p1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73" name="Google Shape;173;p11"/>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 name="Google Shape;174;p11"/>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75" name="Google Shape;175;p11"/>
          <p:cNvSpPr txBox="1"/>
          <p:nvPr/>
        </p:nvSpPr>
        <p:spPr>
          <a:xfrm>
            <a:off x="126225" y="2122800"/>
            <a:ext cx="27684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Impact"/>
                <a:ea typeface="Impact"/>
                <a:cs typeface="Impact"/>
                <a:sym typeface="Impact"/>
              </a:rPr>
              <a:t>ARADHYA SINGH</a:t>
            </a:r>
            <a:endParaRPr b="0" i="0" sz="3100" u="none" cap="none" strike="noStrike">
              <a:solidFill>
                <a:srgbClr val="000000"/>
              </a:solidFill>
              <a:latin typeface="Arial"/>
              <a:ea typeface="Arial"/>
              <a:cs typeface="Arial"/>
              <a:sym typeface="Arial"/>
            </a:endParaRPr>
          </a:p>
        </p:txBody>
      </p:sp>
      <p:sp>
        <p:nvSpPr>
          <p:cNvPr id="176" name="Google Shape;176;p11"/>
          <p:cNvSpPr txBox="1"/>
          <p:nvPr/>
        </p:nvSpPr>
        <p:spPr>
          <a:xfrm>
            <a:off x="6523525" y="1287450"/>
            <a:ext cx="1924800" cy="267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Lobster"/>
                <a:ea typeface="Lobster"/>
                <a:cs typeface="Lobster"/>
                <a:sym typeface="Lobster"/>
              </a:rPr>
              <a:t>She is a hard working girl with the ability of excelling well just a little care and push and she will do great.</a:t>
            </a:r>
            <a:endParaRPr b="0" i="0" sz="2400" u="none" cap="none" strike="noStrike">
              <a:solidFill>
                <a:srgbClr val="000000"/>
              </a:solidFill>
              <a:latin typeface="Lobster"/>
              <a:ea typeface="Lobster"/>
              <a:cs typeface="Lobster"/>
              <a:sym typeface="Lobster"/>
            </a:endParaRPr>
          </a:p>
        </p:txBody>
      </p:sp>
      <p:pic>
        <p:nvPicPr>
          <p:cNvPr id="177" name="Google Shape;177;p11"/>
          <p:cNvPicPr preferRelativeResize="0"/>
          <p:nvPr/>
        </p:nvPicPr>
        <p:blipFill rotWithShape="1">
          <a:blip r:embed="rId5">
            <a:alphaModFix/>
          </a:blip>
          <a:srcRect b="0" l="0" r="0" t="0"/>
          <a:stretch/>
        </p:blipFill>
        <p:spPr>
          <a:xfrm>
            <a:off x="3307399" y="920350"/>
            <a:ext cx="2490350" cy="34164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2"/>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Pacifico"/>
                <a:ea typeface="Pacifico"/>
                <a:cs typeface="Pacifico"/>
                <a:sym typeface="Pacifico"/>
              </a:rPr>
              <a:t>Capable </a:t>
            </a:r>
            <a:endParaRPr b="0" i="0" sz="4300" u="none" cap="none" strike="noStrike">
              <a:solidFill>
                <a:srgbClr val="4C1130"/>
              </a:solidFill>
              <a:latin typeface="Pacifico"/>
              <a:ea typeface="Pacifico"/>
              <a:cs typeface="Pacifico"/>
              <a:sym typeface="Pacifico"/>
            </a:endParaRPr>
          </a:p>
        </p:txBody>
      </p:sp>
      <p:pic>
        <p:nvPicPr>
          <p:cNvPr id="183" name="Google Shape;183;p1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84" name="Google Shape;184;p12"/>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 name="Google Shape;185;p12"/>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86" name="Google Shape;186;p12"/>
          <p:cNvSpPr txBox="1"/>
          <p:nvPr/>
        </p:nvSpPr>
        <p:spPr>
          <a:xfrm>
            <a:off x="52575" y="2122800"/>
            <a:ext cx="30000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0" i="0" lang="en" sz="3100" u="none" cap="none" strike="noStrike">
                <a:solidFill>
                  <a:srgbClr val="4C1130"/>
                </a:solidFill>
                <a:latin typeface="Impact"/>
                <a:ea typeface="Impact"/>
                <a:cs typeface="Impact"/>
                <a:sym typeface="Impact"/>
              </a:rPr>
              <a:t>ARPITA SATAPATHY</a:t>
            </a:r>
            <a:endParaRPr b="0" i="0" sz="3300" u="none" cap="none" strike="noStrike">
              <a:solidFill>
                <a:srgbClr val="4C1130"/>
              </a:solidFill>
              <a:latin typeface="Impact"/>
              <a:ea typeface="Impact"/>
              <a:cs typeface="Impact"/>
              <a:sym typeface="Impact"/>
            </a:endParaRPr>
          </a:p>
        </p:txBody>
      </p:sp>
      <p:sp>
        <p:nvSpPr>
          <p:cNvPr id="187" name="Google Shape;187;p12"/>
          <p:cNvSpPr txBox="1"/>
          <p:nvPr/>
        </p:nvSpPr>
        <p:spPr>
          <a:xfrm>
            <a:off x="7049425" y="1077075"/>
            <a:ext cx="1882800" cy="357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lang="en" sz="2000">
                <a:solidFill>
                  <a:schemeClr val="dk1"/>
                </a:solidFill>
                <a:latin typeface="Lobster"/>
                <a:ea typeface="Lobster"/>
                <a:cs typeface="Lobster"/>
                <a:sym typeface="Lobster"/>
              </a:rPr>
              <a:t>She is a determined child just needs a little push, hard work &amp; concentration in SST  &amp; Science</a:t>
            </a:r>
            <a:r>
              <a:rPr lang="en" sz="2600">
                <a:solidFill>
                  <a:schemeClr val="dk1"/>
                </a:solidFill>
                <a:latin typeface="Lobster"/>
                <a:ea typeface="Lobster"/>
                <a:cs typeface="Lobster"/>
                <a:sym typeface="Lobster"/>
              </a:rPr>
              <a:t>.</a:t>
            </a:r>
            <a:r>
              <a:rPr b="0" i="0" lang="en" sz="2000" u="none" cap="none" strike="noStrike">
                <a:solidFill>
                  <a:srgbClr val="000000"/>
                </a:solidFill>
                <a:latin typeface="Lobster"/>
                <a:ea typeface="Lobster"/>
                <a:cs typeface="Lobster"/>
                <a:sym typeface="Lobster"/>
              </a:rPr>
              <a:t> </a:t>
            </a:r>
            <a:r>
              <a:rPr lang="en" sz="2000">
                <a:latin typeface="Lobster"/>
                <a:ea typeface="Lobster"/>
                <a:cs typeface="Lobster"/>
                <a:sym typeface="Lobster"/>
              </a:rPr>
              <a:t>J</a:t>
            </a:r>
            <a:r>
              <a:rPr b="0" i="0" lang="en" sz="2000" u="none" cap="none" strike="noStrike">
                <a:solidFill>
                  <a:srgbClr val="000000"/>
                </a:solidFill>
                <a:latin typeface="Lobster"/>
                <a:ea typeface="Lobster"/>
                <a:cs typeface="Lobster"/>
                <a:sym typeface="Lobster"/>
              </a:rPr>
              <a:t>ust a little </a:t>
            </a:r>
            <a:r>
              <a:rPr lang="en" sz="2000">
                <a:latin typeface="Lobster"/>
                <a:ea typeface="Lobster"/>
                <a:cs typeface="Lobster"/>
                <a:sym typeface="Lobster"/>
              </a:rPr>
              <a:t>hardwork a</a:t>
            </a:r>
            <a:r>
              <a:rPr b="0" i="0" lang="en" sz="2000" u="none" cap="none" strike="noStrike">
                <a:solidFill>
                  <a:srgbClr val="000000"/>
                </a:solidFill>
                <a:latin typeface="Lobster"/>
                <a:ea typeface="Lobster"/>
                <a:cs typeface="Lobster"/>
                <a:sym typeface="Lobster"/>
              </a:rPr>
              <a:t>nd care will help her to grow and do better.</a:t>
            </a:r>
            <a:endParaRPr b="0" i="0" sz="2000" u="none" cap="none" strike="noStrike">
              <a:solidFill>
                <a:srgbClr val="000000"/>
              </a:solidFill>
              <a:latin typeface="Lobster"/>
              <a:ea typeface="Lobster"/>
              <a:cs typeface="Lobster"/>
              <a:sym typeface="Lobster"/>
            </a:endParaRPr>
          </a:p>
        </p:txBody>
      </p:sp>
      <p:pic>
        <p:nvPicPr>
          <p:cNvPr id="188" name="Google Shape;188;p12"/>
          <p:cNvPicPr preferRelativeResize="0"/>
          <p:nvPr/>
        </p:nvPicPr>
        <p:blipFill rotWithShape="1">
          <a:blip r:embed="rId5">
            <a:alphaModFix/>
          </a:blip>
          <a:srcRect b="26806" l="23840" r="41259" t="38308"/>
          <a:stretch/>
        </p:blipFill>
        <p:spPr>
          <a:xfrm>
            <a:off x="3630600" y="1376336"/>
            <a:ext cx="1882800" cy="250916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3"/>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300"/>
              <a:buFont typeface="Arial"/>
              <a:buNone/>
            </a:pPr>
            <a:r>
              <a:rPr b="0" i="0" lang="en" sz="5300" u="none" cap="none" strike="noStrike">
                <a:solidFill>
                  <a:srgbClr val="4C1130"/>
                </a:solidFill>
                <a:latin typeface="Pacifico"/>
                <a:ea typeface="Pacifico"/>
                <a:cs typeface="Pacifico"/>
                <a:sym typeface="Pacifico"/>
              </a:rPr>
              <a:t>Curious</a:t>
            </a:r>
            <a:endParaRPr b="0" i="0" sz="53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pic>
        <p:nvPicPr>
          <p:cNvPr id="194" name="Google Shape;194;p1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95" name="Google Shape;195;p13"/>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p13"/>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97" name="Google Shape;197;p13"/>
          <p:cNvSpPr txBox="1"/>
          <p:nvPr/>
        </p:nvSpPr>
        <p:spPr>
          <a:xfrm>
            <a:off x="147250" y="1966925"/>
            <a:ext cx="2042700" cy="226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4C1130"/>
                </a:solidFill>
                <a:latin typeface="Impact"/>
                <a:ea typeface="Impact"/>
                <a:cs typeface="Impact"/>
                <a:sym typeface="Impact"/>
              </a:rPr>
              <a:t>ARYA ADIPTA SAHU</a:t>
            </a:r>
            <a:endParaRPr b="0" i="0" sz="4200" u="none" cap="none" strike="noStrike">
              <a:solidFill>
                <a:srgbClr val="000000"/>
              </a:solidFill>
              <a:latin typeface="Arial"/>
              <a:ea typeface="Arial"/>
              <a:cs typeface="Arial"/>
              <a:sym typeface="Arial"/>
            </a:endParaRPr>
          </a:p>
        </p:txBody>
      </p:sp>
      <p:sp>
        <p:nvSpPr>
          <p:cNvPr id="198" name="Google Shape;198;p13"/>
          <p:cNvSpPr txBox="1"/>
          <p:nvPr/>
        </p:nvSpPr>
        <p:spPr>
          <a:xfrm>
            <a:off x="6954050" y="1316225"/>
            <a:ext cx="2042700" cy="3564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He is a </a:t>
            </a:r>
            <a:r>
              <a:rPr lang="en" sz="2200">
                <a:latin typeface="Lobster"/>
                <a:ea typeface="Lobster"/>
                <a:cs typeface="Lobster"/>
                <a:sym typeface="Lobster"/>
              </a:rPr>
              <a:t>active </a:t>
            </a:r>
            <a:r>
              <a:rPr b="0" i="0" lang="en" sz="2200" u="none" cap="none" strike="noStrike">
                <a:solidFill>
                  <a:srgbClr val="000000"/>
                </a:solidFill>
                <a:latin typeface="Lobster"/>
                <a:ea typeface="Lobster"/>
                <a:cs typeface="Lobster"/>
                <a:sym typeface="Lobster"/>
              </a:rPr>
              <a:t>boy with good studies, just a little bit of care in Lan</a:t>
            </a:r>
            <a:r>
              <a:rPr lang="en" sz="2200">
                <a:latin typeface="Lobster"/>
                <a:ea typeface="Lobster"/>
                <a:cs typeface="Lobster"/>
                <a:sym typeface="Lobster"/>
              </a:rPr>
              <a:t>guage </a:t>
            </a:r>
            <a:r>
              <a:rPr b="0" i="0" lang="en" sz="2200" u="none" cap="none" strike="noStrike">
                <a:solidFill>
                  <a:srgbClr val="000000"/>
                </a:solidFill>
                <a:latin typeface="Lobster"/>
                <a:ea typeface="Lobster"/>
                <a:cs typeface="Lobster"/>
                <a:sym typeface="Lobster"/>
              </a:rPr>
              <a:t>will make him confident and he will grow better.</a:t>
            </a:r>
            <a:endParaRPr b="0" i="0" sz="2200" u="none" cap="none" strike="noStrike">
              <a:solidFill>
                <a:srgbClr val="000000"/>
              </a:solidFill>
              <a:latin typeface="Lobster"/>
              <a:ea typeface="Lobster"/>
              <a:cs typeface="Lobster"/>
              <a:sym typeface="Lobster"/>
            </a:endParaRPr>
          </a:p>
        </p:txBody>
      </p:sp>
      <p:pic>
        <p:nvPicPr>
          <p:cNvPr id="199" name="Google Shape;199;p13"/>
          <p:cNvPicPr preferRelativeResize="0"/>
          <p:nvPr/>
        </p:nvPicPr>
        <p:blipFill rotWithShape="1">
          <a:blip r:embed="rId5">
            <a:alphaModFix/>
          </a:blip>
          <a:srcRect b="0" l="0" r="0" t="0"/>
          <a:stretch/>
        </p:blipFill>
        <p:spPr>
          <a:xfrm>
            <a:off x="3358503" y="1244325"/>
            <a:ext cx="2208250" cy="2654849"/>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4C1130"/>
                </a:solidFill>
                <a:latin typeface="Pacifico"/>
                <a:ea typeface="Pacifico"/>
                <a:cs typeface="Pacifico"/>
                <a:sym typeface="Pacifico"/>
              </a:rPr>
              <a:t>Ambitious</a:t>
            </a:r>
            <a:r>
              <a:rPr b="0" i="0" lang="en" sz="2900" u="none" cap="none" strike="noStrike">
                <a:solidFill>
                  <a:srgbClr val="4C1130"/>
                </a:solidFill>
                <a:latin typeface="Pacifico"/>
                <a:ea typeface="Pacifico"/>
                <a:cs typeface="Pacifico"/>
                <a:sym typeface="Pacifico"/>
              </a:rPr>
              <a:t> </a:t>
            </a:r>
            <a:endParaRPr b="0" i="0" sz="1900" u="none" cap="none" strike="noStrike">
              <a:solidFill>
                <a:srgbClr val="4C1130"/>
              </a:solidFill>
              <a:latin typeface="Impact"/>
              <a:ea typeface="Impact"/>
              <a:cs typeface="Impact"/>
              <a:sym typeface="Impact"/>
            </a:endParaRPr>
          </a:p>
        </p:txBody>
      </p:sp>
      <p:pic>
        <p:nvPicPr>
          <p:cNvPr id="205" name="Google Shape;205;p1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06" name="Google Shape;206;p14"/>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 name="Google Shape;207;p14"/>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08" name="Google Shape;208;p14"/>
          <p:cNvSpPr txBox="1"/>
          <p:nvPr/>
        </p:nvSpPr>
        <p:spPr>
          <a:xfrm>
            <a:off x="536450" y="2127925"/>
            <a:ext cx="15783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4C1130"/>
                </a:solidFill>
                <a:latin typeface="Impact"/>
                <a:ea typeface="Impact"/>
                <a:cs typeface="Impact"/>
                <a:sym typeface="Impact"/>
              </a:rPr>
              <a:t>ATHARV JHA</a:t>
            </a:r>
            <a:endParaRPr b="0" i="0" sz="3200" u="none" cap="none" strike="noStrike">
              <a:solidFill>
                <a:srgbClr val="000000"/>
              </a:solidFill>
              <a:latin typeface="Arial"/>
              <a:ea typeface="Arial"/>
              <a:cs typeface="Arial"/>
              <a:sym typeface="Arial"/>
            </a:endParaRPr>
          </a:p>
        </p:txBody>
      </p:sp>
      <p:sp>
        <p:nvSpPr>
          <p:cNvPr id="209" name="Google Shape;209;p14"/>
          <p:cNvSpPr txBox="1"/>
          <p:nvPr/>
        </p:nvSpPr>
        <p:spPr>
          <a:xfrm>
            <a:off x="6786475" y="1098125"/>
            <a:ext cx="1672500" cy="32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He is a focused child with confidence and sincerity in the things that he does. He has done well and will continue with that.</a:t>
            </a:r>
            <a:endParaRPr b="0" i="0" sz="2200" u="none" cap="none" strike="noStrike">
              <a:solidFill>
                <a:srgbClr val="000000"/>
              </a:solidFill>
              <a:latin typeface="Lobster"/>
              <a:ea typeface="Lobster"/>
              <a:cs typeface="Lobster"/>
              <a:sym typeface="Lobster"/>
            </a:endParaRPr>
          </a:p>
        </p:txBody>
      </p:sp>
      <p:pic>
        <p:nvPicPr>
          <p:cNvPr id="210" name="Google Shape;210;p14"/>
          <p:cNvPicPr preferRelativeResize="0"/>
          <p:nvPr/>
        </p:nvPicPr>
        <p:blipFill rotWithShape="1">
          <a:blip r:embed="rId5">
            <a:alphaModFix/>
          </a:blip>
          <a:srcRect b="0" l="0" r="0" t="0"/>
          <a:stretch/>
        </p:blipFill>
        <p:spPr>
          <a:xfrm>
            <a:off x="3309587" y="904575"/>
            <a:ext cx="2524821" cy="32292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5"/>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en" sz="5000" u="none" cap="none" strike="noStrike">
                <a:solidFill>
                  <a:srgbClr val="4C1130"/>
                </a:solidFill>
                <a:latin typeface="Pacifico"/>
                <a:ea typeface="Pacifico"/>
                <a:cs typeface="Pacifico"/>
                <a:sym typeface="Pacifico"/>
              </a:rPr>
              <a:t>Amiable </a:t>
            </a:r>
            <a:endParaRPr b="0" i="0" sz="50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pic>
        <p:nvPicPr>
          <p:cNvPr id="216" name="Google Shape;216;p1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17" name="Google Shape;217;p15"/>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p15"/>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19" name="Google Shape;219;p15"/>
          <p:cNvSpPr txBox="1"/>
          <p:nvPr/>
        </p:nvSpPr>
        <p:spPr>
          <a:xfrm>
            <a:off x="178825" y="2271975"/>
            <a:ext cx="20637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4C1130"/>
                </a:solidFill>
                <a:latin typeface="Impact"/>
                <a:ea typeface="Impact"/>
                <a:cs typeface="Impact"/>
                <a:sym typeface="Impact"/>
              </a:rPr>
              <a:t>AVNI THAKUR</a:t>
            </a:r>
            <a:endParaRPr b="0" i="0" sz="4400" u="none" cap="none" strike="noStrike">
              <a:solidFill>
                <a:srgbClr val="4C1130"/>
              </a:solidFill>
              <a:latin typeface="Impact"/>
              <a:ea typeface="Impact"/>
              <a:cs typeface="Impact"/>
              <a:sym typeface="Impact"/>
            </a:endParaRPr>
          </a:p>
        </p:txBody>
      </p:sp>
      <p:sp>
        <p:nvSpPr>
          <p:cNvPr id="220" name="Google Shape;220;p15"/>
          <p:cNvSpPr txBox="1"/>
          <p:nvPr/>
        </p:nvSpPr>
        <p:spPr>
          <a:xfrm>
            <a:off x="6365750" y="1013975"/>
            <a:ext cx="23646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She is a friendly girl and very empathetic towards others. She just needs to be focused and practice well in order to excel in her studies, which she will definitely do by working hard.</a:t>
            </a:r>
            <a:endParaRPr b="0" i="0" sz="2200" u="none" cap="none" strike="noStrike">
              <a:solidFill>
                <a:srgbClr val="000000"/>
              </a:solidFill>
              <a:latin typeface="Lobster"/>
              <a:ea typeface="Lobster"/>
              <a:cs typeface="Lobster"/>
              <a:sym typeface="Lobster"/>
            </a:endParaRPr>
          </a:p>
        </p:txBody>
      </p:sp>
      <p:pic>
        <p:nvPicPr>
          <p:cNvPr id="221" name="Google Shape;221;p15"/>
          <p:cNvPicPr preferRelativeResize="0"/>
          <p:nvPr/>
        </p:nvPicPr>
        <p:blipFill>
          <a:blip r:embed="rId5">
            <a:alphaModFix/>
          </a:blip>
          <a:stretch>
            <a:fillRect/>
          </a:stretch>
        </p:blipFill>
        <p:spPr>
          <a:xfrm>
            <a:off x="3021196" y="0"/>
            <a:ext cx="3101609" cy="5143501"/>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6"/>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900"/>
              <a:buFont typeface="Arial"/>
              <a:buNone/>
            </a:pPr>
            <a:r>
              <a:rPr b="0" i="0" lang="en" sz="4900" u="none" cap="none" strike="noStrike">
                <a:solidFill>
                  <a:srgbClr val="4C1130"/>
                </a:solidFill>
                <a:latin typeface="Pacifico"/>
                <a:ea typeface="Pacifico"/>
                <a:cs typeface="Pacifico"/>
                <a:sym typeface="Pacifico"/>
              </a:rPr>
              <a:t>Diligent</a:t>
            </a:r>
            <a:endParaRPr b="0" i="0" sz="49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pic>
        <p:nvPicPr>
          <p:cNvPr id="227" name="Google Shape;227;p1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28" name="Google Shape;228;p16"/>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 name="Google Shape;229;p16"/>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30" name="Google Shape;230;p16"/>
          <p:cNvSpPr txBox="1"/>
          <p:nvPr/>
        </p:nvSpPr>
        <p:spPr>
          <a:xfrm>
            <a:off x="168300" y="1863750"/>
            <a:ext cx="17061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rgbClr val="4C1130"/>
                </a:solidFill>
                <a:latin typeface="Impact"/>
                <a:ea typeface="Impact"/>
                <a:cs typeface="Impact"/>
                <a:sym typeface="Impact"/>
              </a:rPr>
              <a:t>AYESHA NAYAK</a:t>
            </a:r>
            <a:endParaRPr b="0" i="0" sz="3700" u="none" cap="none" strike="noStrike">
              <a:solidFill>
                <a:srgbClr val="000000"/>
              </a:solidFill>
              <a:latin typeface="Arial"/>
              <a:ea typeface="Arial"/>
              <a:cs typeface="Arial"/>
              <a:sym typeface="Arial"/>
            </a:endParaRPr>
          </a:p>
        </p:txBody>
      </p:sp>
      <p:sp>
        <p:nvSpPr>
          <p:cNvPr id="231" name="Google Shape;231;p16"/>
          <p:cNvSpPr txBox="1"/>
          <p:nvPr/>
        </p:nvSpPr>
        <p:spPr>
          <a:xfrm>
            <a:off x="6576100" y="1203300"/>
            <a:ext cx="2324700" cy="28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Lobster"/>
                <a:ea typeface="Lobster"/>
                <a:cs typeface="Lobster"/>
                <a:sym typeface="Lobster"/>
              </a:rPr>
              <a:t>She is a sincere and hard working girl, who stays focused, just a little push is required </a:t>
            </a:r>
            <a:r>
              <a:rPr lang="en" sz="2100">
                <a:latin typeface="Lobster"/>
                <a:ea typeface="Lobster"/>
                <a:cs typeface="Lobster"/>
                <a:sym typeface="Lobster"/>
              </a:rPr>
              <a:t>a</a:t>
            </a:r>
            <a:r>
              <a:rPr b="0" i="0" lang="en" sz="2100" u="none" cap="none" strike="noStrike">
                <a:solidFill>
                  <a:srgbClr val="000000"/>
                </a:solidFill>
                <a:latin typeface="Lobster"/>
                <a:ea typeface="Lobster"/>
                <a:cs typeface="Lobster"/>
                <a:sym typeface="Lobster"/>
              </a:rPr>
              <a:t>nd then she would grow well.</a:t>
            </a:r>
            <a:endParaRPr b="0" i="0" sz="2100" u="none" cap="none" strike="noStrike">
              <a:solidFill>
                <a:srgbClr val="000000"/>
              </a:solidFill>
              <a:latin typeface="Lobster"/>
              <a:ea typeface="Lobster"/>
              <a:cs typeface="Lobster"/>
              <a:sym typeface="Lobster"/>
            </a:endParaRPr>
          </a:p>
        </p:txBody>
      </p:sp>
      <p:pic>
        <p:nvPicPr>
          <p:cNvPr id="232" name="Google Shape;232;p16"/>
          <p:cNvPicPr preferRelativeResize="0"/>
          <p:nvPr/>
        </p:nvPicPr>
        <p:blipFill rotWithShape="1">
          <a:blip r:embed="rId5">
            <a:alphaModFix/>
          </a:blip>
          <a:srcRect b="0" l="12890" r="21872" t="20325"/>
          <a:stretch/>
        </p:blipFill>
        <p:spPr>
          <a:xfrm>
            <a:off x="3323113" y="1036088"/>
            <a:ext cx="2497613" cy="305037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7"/>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4C1130"/>
                </a:solidFill>
                <a:latin typeface="Pacifico"/>
                <a:ea typeface="Pacifico"/>
                <a:cs typeface="Pacifico"/>
                <a:sym typeface="Pacifico"/>
              </a:rPr>
              <a:t>Courteous</a:t>
            </a:r>
            <a:endParaRPr b="0" i="0" sz="42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pic>
        <p:nvPicPr>
          <p:cNvPr id="238" name="Google Shape;238;p1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39" name="Google Shape;239;p17"/>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 name="Google Shape;240;p17"/>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41" name="Google Shape;241;p17"/>
          <p:cNvSpPr txBox="1"/>
          <p:nvPr/>
        </p:nvSpPr>
        <p:spPr>
          <a:xfrm>
            <a:off x="7091500" y="1445225"/>
            <a:ext cx="20703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Lobster"/>
                <a:ea typeface="Lobster"/>
                <a:cs typeface="Lobster"/>
                <a:sym typeface="Lobster"/>
              </a:rPr>
              <a:t>He is a sincere boy who completes his work perfectly, </a:t>
            </a:r>
            <a:r>
              <a:rPr lang="en" sz="1900">
                <a:latin typeface="Lobster"/>
                <a:ea typeface="Lobster"/>
                <a:cs typeface="Lobster"/>
                <a:sym typeface="Lobster"/>
              </a:rPr>
              <a:t>just keep going.</a:t>
            </a:r>
            <a:endParaRPr b="0" i="0" sz="1900" u="none" cap="none" strike="noStrike">
              <a:solidFill>
                <a:srgbClr val="000000"/>
              </a:solidFill>
              <a:latin typeface="Lobster"/>
              <a:ea typeface="Lobster"/>
              <a:cs typeface="Lobster"/>
              <a:sym typeface="Lobster"/>
            </a:endParaRPr>
          </a:p>
        </p:txBody>
      </p:sp>
      <p:sp>
        <p:nvSpPr>
          <p:cNvPr id="242" name="Google Shape;242;p17"/>
          <p:cNvSpPr txBox="1"/>
          <p:nvPr/>
        </p:nvSpPr>
        <p:spPr>
          <a:xfrm>
            <a:off x="178800" y="2198350"/>
            <a:ext cx="3000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4C1130"/>
                </a:solidFill>
                <a:latin typeface="Impact"/>
                <a:ea typeface="Impact"/>
                <a:cs typeface="Impact"/>
                <a:sym typeface="Impact"/>
              </a:rPr>
              <a:t>AYUSHMAN BARAL</a:t>
            </a:r>
            <a:endParaRPr b="0" i="0" sz="3300" u="none" cap="none" strike="noStrike">
              <a:solidFill>
                <a:srgbClr val="000000"/>
              </a:solidFill>
              <a:latin typeface="Arial"/>
              <a:ea typeface="Arial"/>
              <a:cs typeface="Arial"/>
              <a:sym typeface="Arial"/>
            </a:endParaRPr>
          </a:p>
        </p:txBody>
      </p:sp>
      <p:pic>
        <p:nvPicPr>
          <p:cNvPr id="243" name="Google Shape;243;p17"/>
          <p:cNvPicPr preferRelativeResize="0"/>
          <p:nvPr/>
        </p:nvPicPr>
        <p:blipFill rotWithShape="1">
          <a:blip r:embed="rId5">
            <a:alphaModFix/>
          </a:blip>
          <a:srcRect b="0" l="0" r="0" t="0"/>
          <a:stretch/>
        </p:blipFill>
        <p:spPr>
          <a:xfrm>
            <a:off x="3252275" y="1156412"/>
            <a:ext cx="2534975" cy="2830675"/>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8"/>
          <p:cNvSpPr/>
          <p:nvPr/>
        </p:nvSpPr>
        <p:spPr>
          <a:xfrm>
            <a:off x="11394448" y="1029025"/>
            <a:ext cx="4285200" cy="33648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dk1"/>
                </a:solidFill>
                <a:latin typeface="Pacifico"/>
                <a:ea typeface="Pacifico"/>
                <a:cs typeface="Pacifico"/>
                <a:sym typeface="Pacifico"/>
              </a:rPr>
              <a:t>Amiable </a:t>
            </a:r>
            <a:endParaRPr b="0" i="0" sz="4000" u="none" cap="none" strike="noStrike">
              <a:solidFill>
                <a:schemeClr val="dk1"/>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9" name="Google Shape;249;p18"/>
          <p:cNvPicPr preferRelativeResize="0"/>
          <p:nvPr/>
        </p:nvPicPr>
        <p:blipFill rotWithShape="1">
          <a:blip r:embed="rId3">
            <a:alphaModFix/>
          </a:blip>
          <a:srcRect b="0" l="0" r="0" t="60663"/>
          <a:stretch/>
        </p:blipFill>
        <p:spPr>
          <a:xfrm>
            <a:off x="6197275" y="1029025"/>
            <a:ext cx="2764277" cy="3364800"/>
          </a:xfrm>
          <a:prstGeom prst="rect">
            <a:avLst/>
          </a:prstGeom>
          <a:noFill/>
          <a:ln>
            <a:noFill/>
          </a:ln>
        </p:spPr>
      </p:pic>
      <p:sp>
        <p:nvSpPr>
          <p:cNvPr id="250" name="Google Shape;250;p18"/>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p18"/>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52" name="Google Shape;252;p18"/>
          <p:cNvSpPr txBox="1"/>
          <p:nvPr/>
        </p:nvSpPr>
        <p:spPr>
          <a:xfrm>
            <a:off x="715162" y="2177300"/>
            <a:ext cx="3805200" cy="74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chemeClr val="dk1"/>
                </a:solidFill>
                <a:latin typeface="Impact"/>
                <a:ea typeface="Impact"/>
                <a:cs typeface="Impact"/>
                <a:sym typeface="Impact"/>
              </a:rPr>
              <a:t>BAKTULA NAVIKA</a:t>
            </a:r>
            <a:endParaRPr b="0" i="0" sz="3800" u="none" cap="none" strike="noStrike">
              <a:solidFill>
                <a:srgbClr val="000000"/>
              </a:solidFill>
              <a:latin typeface="Impact"/>
              <a:ea typeface="Impact"/>
              <a:cs typeface="Impact"/>
              <a:sym typeface="Impact"/>
            </a:endParaRPr>
          </a:p>
        </p:txBody>
      </p:sp>
      <p:pic>
        <p:nvPicPr>
          <p:cNvPr id="253" name="Google Shape;253;p18"/>
          <p:cNvPicPr preferRelativeResize="0"/>
          <p:nvPr/>
        </p:nvPicPr>
        <p:blipFill rotWithShape="1">
          <a:blip r:embed="rId5">
            <a:alphaModFix/>
          </a:blip>
          <a:srcRect b="0" l="0" r="0" t="0"/>
          <a:stretch/>
        </p:blipFill>
        <p:spPr>
          <a:xfrm>
            <a:off x="3368204" y="1029013"/>
            <a:ext cx="2312226" cy="3065076"/>
          </a:xfrm>
          <a:prstGeom prst="rect">
            <a:avLst/>
          </a:prstGeom>
          <a:noFill/>
          <a:ln>
            <a:noFill/>
          </a:ln>
          <a:effectLst>
            <a:outerShdw blurRad="228600" rotWithShape="0" algn="tl" dir="5400000" dist="50800">
              <a:srgbClr val="000000">
                <a:alpha val="54509"/>
              </a:srgbClr>
            </a:outerShdw>
          </a:effectLst>
        </p:spPr>
      </p:pic>
      <p:sp>
        <p:nvSpPr>
          <p:cNvPr id="254" name="Google Shape;254;p18"/>
          <p:cNvSpPr txBox="1"/>
          <p:nvPr/>
        </p:nvSpPr>
        <p:spPr>
          <a:xfrm>
            <a:off x="6281600" y="1171750"/>
            <a:ext cx="2640000" cy="29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Lobster"/>
              <a:ea typeface="Lobster"/>
              <a:cs typeface="Lobster"/>
              <a:sym typeface="Lobster"/>
            </a:endParaRPr>
          </a:p>
        </p:txBody>
      </p:sp>
      <p:sp>
        <p:nvSpPr>
          <p:cNvPr id="255" name="Google Shape;255;p18"/>
          <p:cNvSpPr txBox="1"/>
          <p:nvPr/>
        </p:nvSpPr>
        <p:spPr>
          <a:xfrm>
            <a:off x="6610825" y="800875"/>
            <a:ext cx="23121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lang="en" sz="2600">
                <a:latin typeface="Lobster"/>
                <a:ea typeface="Lobster"/>
                <a:cs typeface="Lobster"/>
                <a:sym typeface="Lobster"/>
              </a:rPr>
              <a:t>She is doing great in some </a:t>
            </a:r>
            <a:r>
              <a:rPr lang="en" sz="2600">
                <a:latin typeface="Lobster"/>
                <a:ea typeface="Lobster"/>
                <a:cs typeface="Lobster"/>
                <a:sym typeface="Lobster"/>
              </a:rPr>
              <a:t>subjects except Maths , Hindi </a:t>
            </a:r>
            <a:r>
              <a:rPr b="0" i="0" lang="en" sz="2600" u="none" cap="none" strike="noStrike">
                <a:solidFill>
                  <a:srgbClr val="000000"/>
                </a:solidFill>
                <a:latin typeface="Lobster"/>
                <a:ea typeface="Lobster"/>
                <a:cs typeface="Lobster"/>
                <a:sym typeface="Lobster"/>
              </a:rPr>
              <a:t>and will definitely do wonders in the upcoming exam.</a:t>
            </a:r>
            <a:endParaRPr b="0" i="0" sz="2600" u="none" cap="none" strike="noStrike">
              <a:solidFill>
                <a:srgbClr val="000000"/>
              </a:solidFill>
              <a:latin typeface="Lobster"/>
              <a:ea typeface="Lobster"/>
              <a:cs typeface="Lobster"/>
              <a:sym typeface="Lobs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9"/>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Pacifico"/>
                <a:ea typeface="Pacifico"/>
                <a:cs typeface="Pacifico"/>
                <a:sym typeface="Pacifico"/>
              </a:rPr>
              <a:t>Curious</a:t>
            </a:r>
            <a:endParaRPr b="0" i="0" sz="4500" u="none" cap="none" strike="noStrike">
              <a:solidFill>
                <a:schemeClr val="dk1"/>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p19"/>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62" name="Google Shape;262;p19"/>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3" name="Google Shape;263;p19"/>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64" name="Google Shape;264;p19"/>
          <p:cNvSpPr txBox="1"/>
          <p:nvPr/>
        </p:nvSpPr>
        <p:spPr>
          <a:xfrm>
            <a:off x="105200" y="1971450"/>
            <a:ext cx="22005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chemeClr val="dk1"/>
                </a:solidFill>
                <a:latin typeface="Impact"/>
                <a:ea typeface="Impact"/>
                <a:cs typeface="Impact"/>
                <a:sym typeface="Impact"/>
              </a:rPr>
              <a:t>BHABYARAJ BISOI</a:t>
            </a:r>
            <a:endParaRPr b="0" i="0" sz="3500" u="none" cap="none" strike="noStrike">
              <a:solidFill>
                <a:srgbClr val="000000"/>
              </a:solidFill>
              <a:latin typeface="Impact"/>
              <a:ea typeface="Impact"/>
              <a:cs typeface="Impact"/>
              <a:sym typeface="Impact"/>
            </a:endParaRPr>
          </a:p>
        </p:txBody>
      </p:sp>
      <p:sp>
        <p:nvSpPr>
          <p:cNvPr id="265" name="Google Shape;265;p19"/>
          <p:cNvSpPr txBox="1"/>
          <p:nvPr/>
        </p:nvSpPr>
        <p:spPr>
          <a:xfrm>
            <a:off x="6933725" y="1340050"/>
            <a:ext cx="2103600" cy="252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Lobster"/>
                <a:ea typeface="Lobster"/>
                <a:cs typeface="Lobster"/>
                <a:sym typeface="Lobster"/>
              </a:rPr>
              <a:t>He is a hard working boy with a nature of curiosity which got him with good result. He just needs a little patience and concentration to do great in his academics.</a:t>
            </a:r>
            <a:endParaRPr b="0" i="0" sz="2000" u="none" cap="none" strike="noStrike">
              <a:solidFill>
                <a:srgbClr val="000000"/>
              </a:solidFill>
              <a:latin typeface="Lobster"/>
              <a:ea typeface="Lobster"/>
              <a:cs typeface="Lobster"/>
              <a:sym typeface="Lobster"/>
            </a:endParaRPr>
          </a:p>
        </p:txBody>
      </p:sp>
      <p:pic>
        <p:nvPicPr>
          <p:cNvPr id="266" name="Google Shape;266;p19"/>
          <p:cNvPicPr preferRelativeResize="0"/>
          <p:nvPr/>
        </p:nvPicPr>
        <p:blipFill rotWithShape="1">
          <a:blip r:embed="rId5">
            <a:alphaModFix/>
          </a:blip>
          <a:srcRect b="0" l="0" r="0" t="0"/>
          <a:stretch/>
        </p:blipFill>
        <p:spPr>
          <a:xfrm>
            <a:off x="3519457" y="1187695"/>
            <a:ext cx="2200500" cy="282921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2"/>
          <p:cNvSpPr/>
          <p:nvPr/>
        </p:nvSpPr>
        <p:spPr>
          <a:xfrm>
            <a:off x="0" y="0"/>
            <a:ext cx="9144000" cy="25725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 name="Google Shape;67;p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pic>
        <p:nvPicPr>
          <p:cNvPr id="68" name="Google Shape;68;p2"/>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69" name="Google Shape;69;p2"/>
          <p:cNvSpPr/>
          <p:nvPr/>
        </p:nvSpPr>
        <p:spPr>
          <a:xfrm rot="-156123">
            <a:off x="2153842" y="1143655"/>
            <a:ext cx="4546388" cy="3211212"/>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
          <p:cNvSpPr/>
          <p:nvPr/>
        </p:nvSpPr>
        <p:spPr>
          <a:xfrm>
            <a:off x="2306212" y="991287"/>
            <a:ext cx="4546500" cy="3211200"/>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
          <p:cNvSpPr/>
          <p:nvPr/>
        </p:nvSpPr>
        <p:spPr>
          <a:xfrm rot="-236797">
            <a:off x="2298923" y="966127"/>
            <a:ext cx="4546181" cy="3211300"/>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4C1130"/>
                </a:solidFill>
                <a:latin typeface="Pacifico"/>
                <a:ea typeface="Pacifico"/>
                <a:cs typeface="Pacifico"/>
                <a:sym typeface="Pacifico"/>
              </a:rPr>
              <a:t>Subject Teachers</a:t>
            </a:r>
            <a:endParaRPr b="0" i="0" sz="30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4C1130"/>
                </a:solidFill>
                <a:latin typeface="Lobster"/>
                <a:ea typeface="Lobster"/>
                <a:cs typeface="Lobster"/>
                <a:sym typeface="Lobster"/>
              </a:rPr>
              <a:t>English - </a:t>
            </a:r>
            <a:r>
              <a:rPr lang="en" sz="2200">
                <a:solidFill>
                  <a:srgbClr val="4C1130"/>
                </a:solidFill>
                <a:latin typeface="Lobster"/>
                <a:ea typeface="Lobster"/>
                <a:cs typeface="Lobster"/>
                <a:sym typeface="Lobster"/>
              </a:rPr>
              <a:t>Pooja Ma’am</a:t>
            </a:r>
            <a:endParaRPr b="0" i="0" sz="2200" u="none" cap="none" strike="noStrike">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4C1130"/>
                </a:solidFill>
                <a:latin typeface="Lobster"/>
                <a:ea typeface="Lobster"/>
                <a:cs typeface="Lobster"/>
                <a:sym typeface="Lobster"/>
              </a:rPr>
              <a:t>Hindi - </a:t>
            </a:r>
            <a:r>
              <a:rPr lang="en" sz="2200">
                <a:solidFill>
                  <a:srgbClr val="4C1130"/>
                </a:solidFill>
                <a:latin typeface="Lobster"/>
                <a:ea typeface="Lobster"/>
                <a:cs typeface="Lobster"/>
                <a:sym typeface="Lobster"/>
              </a:rPr>
              <a:t>Rohini &amp; Bushra Ma’am</a:t>
            </a:r>
            <a:endParaRPr b="0" i="0" sz="2200" u="none" cap="none" strike="noStrike">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4C1130"/>
                </a:solidFill>
                <a:latin typeface="Lobster"/>
                <a:ea typeface="Lobster"/>
                <a:cs typeface="Lobster"/>
                <a:sym typeface="Lobster"/>
              </a:rPr>
              <a:t>Odia - </a:t>
            </a:r>
            <a:r>
              <a:rPr lang="en" sz="2200">
                <a:solidFill>
                  <a:srgbClr val="4C1130"/>
                </a:solidFill>
                <a:latin typeface="Lobster"/>
                <a:ea typeface="Lobster"/>
                <a:cs typeface="Lobster"/>
                <a:sym typeface="Lobster"/>
              </a:rPr>
              <a:t>Sumita Ma’am</a:t>
            </a:r>
            <a:endParaRPr b="0" i="0" sz="2200" u="none" cap="none" strike="noStrike">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4C1130"/>
                </a:solidFill>
                <a:latin typeface="Lobster"/>
                <a:ea typeface="Lobster"/>
                <a:cs typeface="Lobster"/>
                <a:sym typeface="Lobster"/>
              </a:rPr>
              <a:t>Maths - Gitabali</a:t>
            </a:r>
            <a:r>
              <a:rPr lang="en" sz="2200">
                <a:solidFill>
                  <a:srgbClr val="4C1130"/>
                </a:solidFill>
                <a:latin typeface="Lobster"/>
                <a:ea typeface="Lobster"/>
                <a:cs typeface="Lobster"/>
                <a:sym typeface="Lobster"/>
              </a:rPr>
              <a:t> Ma’am</a:t>
            </a:r>
            <a:endParaRPr b="0" i="0" sz="2200" u="none" cap="none" strike="noStrike">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4C1130"/>
                </a:solidFill>
                <a:latin typeface="Lobster"/>
                <a:ea typeface="Lobster"/>
                <a:cs typeface="Lobster"/>
                <a:sym typeface="Lobster"/>
              </a:rPr>
              <a:t>Science - Vandana M</a:t>
            </a:r>
            <a:r>
              <a:rPr lang="en" sz="2200">
                <a:solidFill>
                  <a:srgbClr val="4C1130"/>
                </a:solidFill>
                <a:latin typeface="Lobster"/>
                <a:ea typeface="Lobster"/>
                <a:cs typeface="Lobster"/>
                <a:sym typeface="Lobster"/>
              </a:rPr>
              <a:t>a’am</a:t>
            </a:r>
            <a:endParaRPr b="0" i="0" sz="2200" u="none" cap="none" strike="noStrike">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4C1130"/>
                </a:solidFill>
                <a:latin typeface="Lobster"/>
                <a:ea typeface="Lobster"/>
                <a:cs typeface="Lobster"/>
                <a:sym typeface="Lobster"/>
              </a:rPr>
              <a:t>Social Science - Mita </a:t>
            </a:r>
            <a:r>
              <a:rPr lang="en" sz="2200">
                <a:solidFill>
                  <a:srgbClr val="4C1130"/>
                </a:solidFill>
                <a:latin typeface="Lobster"/>
                <a:ea typeface="Lobster"/>
                <a:cs typeface="Lobster"/>
                <a:sym typeface="Lobster"/>
              </a:rPr>
              <a:t>Ma’am</a:t>
            </a:r>
            <a:endParaRPr b="0" i="0" sz="2200" u="none" cap="none" strike="noStrike">
              <a:solidFill>
                <a:srgbClr val="4C1130"/>
              </a:solidFill>
              <a:latin typeface="Lobster"/>
              <a:ea typeface="Lobster"/>
              <a:cs typeface="Lobster"/>
              <a:sym typeface="Lobst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0"/>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900"/>
              <a:buFont typeface="Arial"/>
              <a:buNone/>
            </a:pPr>
            <a:r>
              <a:rPr b="0" i="0" lang="en" sz="4900" u="none" cap="none" strike="noStrike">
                <a:solidFill>
                  <a:srgbClr val="000000"/>
                </a:solidFill>
                <a:latin typeface="Pacifico"/>
                <a:ea typeface="Pacifico"/>
                <a:cs typeface="Pacifico"/>
                <a:sym typeface="Pacifico"/>
              </a:rPr>
              <a:t>Intuitive</a:t>
            </a:r>
            <a:endParaRPr b="0" i="0" sz="4900" u="none" cap="none" strike="noStrike">
              <a:solidFill>
                <a:srgbClr val="000000"/>
              </a:solidFill>
              <a:latin typeface="Pacifico"/>
              <a:ea typeface="Pacifico"/>
              <a:cs typeface="Pacifico"/>
              <a:sym typeface="Pacifico"/>
            </a:endParaRPr>
          </a:p>
        </p:txBody>
      </p:sp>
      <p:pic>
        <p:nvPicPr>
          <p:cNvPr id="272" name="Google Shape;272;p20"/>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73" name="Google Shape;273;p20"/>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 name="Google Shape;274;p20"/>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75" name="Google Shape;275;p20"/>
          <p:cNvSpPr txBox="1"/>
          <p:nvPr/>
        </p:nvSpPr>
        <p:spPr>
          <a:xfrm>
            <a:off x="305025" y="2081725"/>
            <a:ext cx="24318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Impact"/>
                <a:ea typeface="Impact"/>
                <a:cs typeface="Impact"/>
                <a:sym typeface="Impact"/>
              </a:rPr>
              <a:t>BISWAASH SAHOO</a:t>
            </a:r>
            <a:endParaRPr b="0" i="0" sz="3500" u="none" cap="none" strike="noStrike">
              <a:solidFill>
                <a:srgbClr val="000000"/>
              </a:solidFill>
              <a:latin typeface="Arial"/>
              <a:ea typeface="Arial"/>
              <a:cs typeface="Arial"/>
              <a:sym typeface="Arial"/>
            </a:endParaRPr>
          </a:p>
        </p:txBody>
      </p:sp>
      <p:pic>
        <p:nvPicPr>
          <p:cNvPr id="276" name="Google Shape;276;p20"/>
          <p:cNvPicPr preferRelativeResize="0"/>
          <p:nvPr/>
        </p:nvPicPr>
        <p:blipFill rotWithShape="1">
          <a:blip r:embed="rId5">
            <a:alphaModFix/>
          </a:blip>
          <a:srcRect b="0" l="0" r="0" t="0"/>
          <a:stretch/>
        </p:blipFill>
        <p:spPr>
          <a:xfrm>
            <a:off x="3299463" y="927225"/>
            <a:ext cx="2544926" cy="3289052"/>
          </a:xfrm>
          <a:prstGeom prst="rect">
            <a:avLst/>
          </a:prstGeom>
          <a:noFill/>
          <a:ln>
            <a:noFill/>
          </a:ln>
          <a:effectLst>
            <a:outerShdw blurRad="228600" rotWithShape="0" algn="tl" dir="5400000" dist="50800">
              <a:srgbClr val="000000">
                <a:alpha val="54509"/>
              </a:srgbClr>
            </a:outerShdw>
          </a:effectLst>
        </p:spPr>
      </p:pic>
      <p:sp>
        <p:nvSpPr>
          <p:cNvPr id="277" name="Google Shape;277;p20"/>
          <p:cNvSpPr txBox="1"/>
          <p:nvPr/>
        </p:nvSpPr>
        <p:spPr>
          <a:xfrm>
            <a:off x="6523525" y="1108650"/>
            <a:ext cx="26379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Lobster"/>
                <a:ea typeface="Lobster"/>
                <a:cs typeface="Lobster"/>
                <a:sym typeface="Lobster"/>
              </a:rPr>
              <a:t>He is doing great in academics</a:t>
            </a:r>
            <a:r>
              <a:rPr lang="en" sz="3000">
                <a:latin typeface="Lobster"/>
                <a:ea typeface="Lobster"/>
                <a:cs typeface="Lobster"/>
                <a:sym typeface="Lobster"/>
              </a:rPr>
              <a:t> </a:t>
            </a:r>
            <a:r>
              <a:rPr lang="en" sz="3000">
                <a:solidFill>
                  <a:schemeClr val="dk1"/>
                </a:solidFill>
                <a:latin typeface="Lobster"/>
                <a:ea typeface="Lobster"/>
                <a:cs typeface="Lobster"/>
                <a:sym typeface="Lobster"/>
              </a:rPr>
              <a:t>and</a:t>
            </a:r>
            <a:r>
              <a:rPr lang="en" sz="2600">
                <a:solidFill>
                  <a:schemeClr val="dk1"/>
                </a:solidFill>
                <a:latin typeface="Lobster"/>
                <a:ea typeface="Lobster"/>
                <a:cs typeface="Lobster"/>
                <a:sym typeface="Lobster"/>
              </a:rPr>
              <a:t> </a:t>
            </a:r>
            <a:r>
              <a:rPr lang="en" sz="3000">
                <a:solidFill>
                  <a:schemeClr val="dk1"/>
                </a:solidFill>
                <a:latin typeface="Lobster"/>
                <a:ea typeface="Lobster"/>
                <a:cs typeface="Lobster"/>
                <a:sym typeface="Lobster"/>
              </a:rPr>
              <a:t>will definitely do wonders in the upcoming exam.</a:t>
            </a:r>
            <a:endParaRPr sz="3000">
              <a:solidFill>
                <a:schemeClr val="dk1"/>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3000"/>
              <a:buFont typeface="Arial"/>
              <a:buNone/>
            </a:pPr>
            <a:r>
              <a:t/>
            </a:r>
            <a:endParaRPr sz="3000">
              <a:latin typeface="Lobster"/>
              <a:ea typeface="Lobster"/>
              <a:cs typeface="Lobster"/>
              <a:sym typeface="Lobs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1"/>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500"/>
              <a:buFont typeface="Arial"/>
              <a:buNone/>
            </a:pPr>
            <a:r>
              <a:rPr b="0" i="0" lang="en" sz="5500" u="none" cap="none" strike="noStrike">
                <a:solidFill>
                  <a:srgbClr val="000000"/>
                </a:solidFill>
                <a:latin typeface="Pacifico"/>
                <a:ea typeface="Pacifico"/>
                <a:cs typeface="Pacifico"/>
                <a:sym typeface="Pacifico"/>
              </a:rPr>
              <a:t>Curious</a:t>
            </a:r>
            <a:endParaRPr b="0" i="0" sz="5500" u="none" cap="none" strike="noStrike">
              <a:solidFill>
                <a:srgbClr val="000000"/>
              </a:solidFill>
              <a:latin typeface="Pacifico"/>
              <a:ea typeface="Pacifico"/>
              <a:cs typeface="Pacifico"/>
              <a:sym typeface="Pacifico"/>
            </a:endParaRPr>
          </a:p>
        </p:txBody>
      </p:sp>
      <p:pic>
        <p:nvPicPr>
          <p:cNvPr id="283" name="Google Shape;283;p2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84" name="Google Shape;284;p21"/>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 name="Google Shape;285;p21"/>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86" name="Google Shape;286;p21"/>
          <p:cNvSpPr txBox="1"/>
          <p:nvPr/>
        </p:nvSpPr>
        <p:spPr>
          <a:xfrm>
            <a:off x="220900" y="2829450"/>
            <a:ext cx="2145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chemeClr val="dk1"/>
                </a:solidFill>
                <a:latin typeface="Impact"/>
                <a:ea typeface="Impact"/>
                <a:cs typeface="Impact"/>
                <a:sym typeface="Impact"/>
              </a:rPr>
              <a:t>BISWAJIT ROUT</a:t>
            </a:r>
            <a:endParaRPr b="0" i="0" sz="3800" u="none" cap="none" strike="noStrike">
              <a:solidFill>
                <a:srgbClr val="000000"/>
              </a:solidFill>
              <a:latin typeface="Impact"/>
              <a:ea typeface="Impact"/>
              <a:cs typeface="Impact"/>
              <a:sym typeface="Impact"/>
            </a:endParaRPr>
          </a:p>
        </p:txBody>
      </p:sp>
      <p:sp>
        <p:nvSpPr>
          <p:cNvPr id="287" name="Google Shape;287;p21"/>
          <p:cNvSpPr txBox="1"/>
          <p:nvPr/>
        </p:nvSpPr>
        <p:spPr>
          <a:xfrm>
            <a:off x="6849575" y="1192775"/>
            <a:ext cx="2311800" cy="274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Lobster"/>
                <a:ea typeface="Lobster"/>
                <a:cs typeface="Lobster"/>
                <a:sym typeface="Lobster"/>
              </a:rPr>
              <a:t>He is active and a curious boy </a:t>
            </a:r>
            <a:r>
              <a:rPr lang="en" sz="2400">
                <a:latin typeface="Lobster"/>
                <a:ea typeface="Lobster"/>
                <a:cs typeface="Lobster"/>
                <a:sym typeface="Lobster"/>
              </a:rPr>
              <a:t>. He</a:t>
            </a:r>
            <a:r>
              <a:rPr b="0" i="0" lang="en" sz="2400" u="none" cap="none" strike="noStrike">
                <a:solidFill>
                  <a:srgbClr val="000000"/>
                </a:solidFill>
                <a:latin typeface="Lobster"/>
                <a:ea typeface="Lobster"/>
                <a:cs typeface="Lobster"/>
                <a:sym typeface="Lobster"/>
              </a:rPr>
              <a:t> just needs to have focus in  </a:t>
            </a:r>
            <a:r>
              <a:rPr lang="en" sz="2400">
                <a:latin typeface="Lobster"/>
                <a:ea typeface="Lobster"/>
                <a:cs typeface="Lobster"/>
                <a:sym typeface="Lobster"/>
              </a:rPr>
              <a:t>MATHS &amp; SST . </a:t>
            </a:r>
            <a:r>
              <a:rPr b="0" i="0" lang="en" sz="2400" u="none" cap="none" strike="noStrike">
                <a:solidFill>
                  <a:srgbClr val="000000"/>
                </a:solidFill>
                <a:latin typeface="Lobster"/>
                <a:ea typeface="Lobster"/>
                <a:cs typeface="Lobster"/>
                <a:sym typeface="Lobster"/>
              </a:rPr>
              <a:t>A little practice will help him to score well.</a:t>
            </a:r>
            <a:endParaRPr b="0" i="0" sz="2400" u="none" cap="none" strike="noStrike">
              <a:solidFill>
                <a:srgbClr val="000000"/>
              </a:solidFill>
              <a:latin typeface="Lobster"/>
              <a:ea typeface="Lobster"/>
              <a:cs typeface="Lobster"/>
              <a:sym typeface="Lobster"/>
            </a:endParaRPr>
          </a:p>
        </p:txBody>
      </p:sp>
      <p:pic>
        <p:nvPicPr>
          <p:cNvPr id="288" name="Google Shape;288;p21"/>
          <p:cNvPicPr preferRelativeResize="0"/>
          <p:nvPr/>
        </p:nvPicPr>
        <p:blipFill rotWithShape="1">
          <a:blip r:embed="rId5">
            <a:alphaModFix/>
          </a:blip>
          <a:srcRect b="20750" l="0" r="0" t="20231"/>
          <a:stretch/>
        </p:blipFill>
        <p:spPr>
          <a:xfrm>
            <a:off x="3541938" y="1220800"/>
            <a:ext cx="2060125" cy="27019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2"/>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400"/>
              <a:buFont typeface="Arial"/>
              <a:buNone/>
            </a:pPr>
            <a:r>
              <a:rPr b="0" i="0" lang="en" sz="5400" u="none" cap="none" strike="noStrike">
                <a:solidFill>
                  <a:srgbClr val="000000"/>
                </a:solidFill>
                <a:latin typeface="Pacifico"/>
                <a:ea typeface="Pacifico"/>
                <a:cs typeface="Pacifico"/>
                <a:sym typeface="Pacifico"/>
              </a:rPr>
              <a:t>Reliable</a:t>
            </a:r>
            <a:endParaRPr b="0" i="0" sz="5400" u="none" cap="none" strike="noStrike">
              <a:solidFill>
                <a:srgbClr val="000000"/>
              </a:solidFill>
              <a:latin typeface="Pacifico"/>
              <a:ea typeface="Pacifico"/>
              <a:cs typeface="Pacifico"/>
              <a:sym typeface="Pacifico"/>
            </a:endParaRPr>
          </a:p>
        </p:txBody>
      </p:sp>
      <p:pic>
        <p:nvPicPr>
          <p:cNvPr id="294" name="Google Shape;294;p2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295" name="Google Shape;295;p22"/>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6" name="Google Shape;296;p22"/>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297" name="Google Shape;297;p22"/>
          <p:cNvSpPr txBox="1"/>
          <p:nvPr/>
        </p:nvSpPr>
        <p:spPr>
          <a:xfrm>
            <a:off x="147275" y="2020225"/>
            <a:ext cx="30000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chemeClr val="dk1"/>
                </a:solidFill>
                <a:latin typeface="Impact"/>
                <a:ea typeface="Impact"/>
                <a:cs typeface="Impact"/>
                <a:sym typeface="Impact"/>
              </a:rPr>
              <a:t>DEPTI DIBYANSHI</a:t>
            </a:r>
            <a:endParaRPr b="0" i="0" sz="3600" u="none" cap="none" strike="noStrike">
              <a:solidFill>
                <a:srgbClr val="000000"/>
              </a:solidFill>
              <a:latin typeface="Arial"/>
              <a:ea typeface="Arial"/>
              <a:cs typeface="Arial"/>
              <a:sym typeface="Arial"/>
            </a:endParaRPr>
          </a:p>
        </p:txBody>
      </p:sp>
      <p:sp>
        <p:nvSpPr>
          <p:cNvPr id="298" name="Google Shape;298;p22"/>
          <p:cNvSpPr txBox="1"/>
          <p:nvPr/>
        </p:nvSpPr>
        <p:spPr>
          <a:xfrm>
            <a:off x="6197275" y="1062075"/>
            <a:ext cx="2799300" cy="369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Lobster"/>
                <a:ea typeface="Lobster"/>
                <a:cs typeface="Lobster"/>
                <a:sym typeface="Lobster"/>
              </a:rPr>
              <a:t>She is a </a:t>
            </a:r>
            <a:r>
              <a:rPr lang="en" sz="2000">
                <a:latin typeface="Lobster"/>
                <a:ea typeface="Lobster"/>
                <a:cs typeface="Lobster"/>
                <a:sym typeface="Lobster"/>
              </a:rPr>
              <a:t>positive </a:t>
            </a:r>
            <a:r>
              <a:rPr b="0" i="0" lang="en" sz="2000" u="none" cap="none" strike="noStrike">
                <a:solidFill>
                  <a:srgbClr val="000000"/>
                </a:solidFill>
                <a:latin typeface="Lobster"/>
                <a:ea typeface="Lobster"/>
                <a:cs typeface="Lobster"/>
                <a:sym typeface="Lobster"/>
              </a:rPr>
              <a:t>girl with a lot of patience. She reads well </a:t>
            </a:r>
            <a:r>
              <a:rPr lang="en" sz="2000">
                <a:solidFill>
                  <a:schemeClr val="dk1"/>
                </a:solidFill>
                <a:latin typeface="Lobster"/>
                <a:ea typeface="Lobster"/>
                <a:cs typeface="Lobster"/>
                <a:sym typeface="Lobster"/>
              </a:rPr>
              <a:t>and</a:t>
            </a:r>
            <a:r>
              <a:rPr lang="en" sz="1600">
                <a:solidFill>
                  <a:schemeClr val="dk1"/>
                </a:solidFill>
                <a:latin typeface="Lobster"/>
                <a:ea typeface="Lobster"/>
                <a:cs typeface="Lobster"/>
                <a:sym typeface="Lobster"/>
              </a:rPr>
              <a:t> </a:t>
            </a:r>
            <a:r>
              <a:rPr lang="en" sz="2000">
                <a:solidFill>
                  <a:schemeClr val="dk1"/>
                </a:solidFill>
                <a:latin typeface="Lobster"/>
                <a:ea typeface="Lobster"/>
                <a:cs typeface="Lobster"/>
                <a:sym typeface="Lobster"/>
              </a:rPr>
              <a:t>will definitely do wonders in the upcoming exam and other activities too.</a:t>
            </a:r>
            <a:endParaRPr sz="2000">
              <a:solidFill>
                <a:schemeClr val="dk1"/>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000"/>
              <a:buFont typeface="Arial"/>
              <a:buNone/>
            </a:pPr>
            <a:r>
              <a:t/>
            </a:r>
            <a:endParaRPr sz="2000">
              <a:latin typeface="Lobster"/>
              <a:ea typeface="Lobster"/>
              <a:cs typeface="Lobster"/>
              <a:sym typeface="Lobster"/>
            </a:endParaRPr>
          </a:p>
        </p:txBody>
      </p:sp>
      <p:pic>
        <p:nvPicPr>
          <p:cNvPr id="299" name="Google Shape;299;p22"/>
          <p:cNvPicPr preferRelativeResize="0"/>
          <p:nvPr/>
        </p:nvPicPr>
        <p:blipFill rotWithShape="1">
          <a:blip r:embed="rId5">
            <a:alphaModFix/>
          </a:blip>
          <a:srcRect b="0" l="0" r="0" t="0"/>
          <a:stretch/>
        </p:blipFill>
        <p:spPr>
          <a:xfrm>
            <a:off x="3388525" y="1062063"/>
            <a:ext cx="2366700" cy="2998977"/>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3"/>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lang="en" sz="4500">
                <a:latin typeface="Pacifico"/>
                <a:ea typeface="Pacifico"/>
                <a:cs typeface="Pacifico"/>
                <a:sym typeface="Pacifico"/>
              </a:rPr>
              <a:t>Active</a:t>
            </a:r>
            <a:endParaRPr b="0" i="0" sz="4500" u="none" cap="none" strike="noStrike">
              <a:solidFill>
                <a:srgbClr val="000000"/>
              </a:solidFill>
              <a:latin typeface="Pacifico"/>
              <a:ea typeface="Pacifico"/>
              <a:cs typeface="Pacifico"/>
              <a:sym typeface="Pacifico"/>
            </a:endParaRPr>
          </a:p>
        </p:txBody>
      </p:sp>
      <p:pic>
        <p:nvPicPr>
          <p:cNvPr id="305" name="Google Shape;305;p2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06" name="Google Shape;306;p23"/>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7" name="Google Shape;307;p23"/>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08" name="Google Shape;308;p23"/>
          <p:cNvSpPr txBox="1"/>
          <p:nvPr/>
        </p:nvSpPr>
        <p:spPr>
          <a:xfrm>
            <a:off x="273500" y="2199900"/>
            <a:ext cx="2087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chemeClr val="dk1"/>
                </a:solidFill>
                <a:latin typeface="Impact"/>
                <a:ea typeface="Impact"/>
                <a:cs typeface="Impact"/>
                <a:sym typeface="Impact"/>
              </a:rPr>
              <a:t>DIVYANSH MOHAPATRA</a:t>
            </a:r>
            <a:endParaRPr b="0" i="0" sz="3200" u="none" cap="none" strike="noStrike">
              <a:solidFill>
                <a:srgbClr val="000000"/>
              </a:solidFill>
              <a:latin typeface="Impact"/>
              <a:ea typeface="Impact"/>
              <a:cs typeface="Impact"/>
              <a:sym typeface="Impact"/>
            </a:endParaRPr>
          </a:p>
        </p:txBody>
      </p:sp>
      <p:sp>
        <p:nvSpPr>
          <p:cNvPr id="309" name="Google Shape;309;p23"/>
          <p:cNvSpPr txBox="1"/>
          <p:nvPr/>
        </p:nvSpPr>
        <p:spPr>
          <a:xfrm>
            <a:off x="7081000" y="1213825"/>
            <a:ext cx="1935300" cy="214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lang="en" sz="2200">
                <a:solidFill>
                  <a:schemeClr val="dk1"/>
                </a:solidFill>
                <a:latin typeface="Lobster"/>
                <a:ea typeface="Lobster"/>
                <a:cs typeface="Lobster"/>
                <a:sym typeface="Lobster"/>
              </a:rPr>
              <a:t>H</a:t>
            </a:r>
            <a:r>
              <a:rPr lang="en" sz="2200">
                <a:solidFill>
                  <a:schemeClr val="dk1"/>
                </a:solidFill>
                <a:latin typeface="Lobster"/>
                <a:ea typeface="Lobster"/>
                <a:cs typeface="Lobster"/>
                <a:sym typeface="Lobster"/>
              </a:rPr>
              <a:t>e is active and a </a:t>
            </a:r>
            <a:r>
              <a:rPr b="0" i="0" lang="en" sz="2200" u="none" cap="none" strike="noStrike">
                <a:solidFill>
                  <a:srgbClr val="000000"/>
                </a:solidFill>
                <a:latin typeface="Lobster"/>
                <a:ea typeface="Lobster"/>
                <a:cs typeface="Lobster"/>
                <a:sym typeface="Lobster"/>
              </a:rPr>
              <a:t>hard working boy. He </a:t>
            </a:r>
            <a:r>
              <a:rPr lang="en" sz="2200">
                <a:latin typeface="Lobster"/>
                <a:ea typeface="Lobster"/>
                <a:cs typeface="Lobster"/>
                <a:sym typeface="Lobster"/>
              </a:rPr>
              <a:t>is doing well in academics. Just keep going.</a:t>
            </a:r>
            <a:endParaRPr b="0" i="0" sz="2200" u="none" cap="none" strike="noStrike">
              <a:solidFill>
                <a:srgbClr val="000000"/>
              </a:solidFill>
              <a:latin typeface="Lobster"/>
              <a:ea typeface="Lobster"/>
              <a:cs typeface="Lobster"/>
              <a:sym typeface="Lobster"/>
            </a:endParaRPr>
          </a:p>
        </p:txBody>
      </p:sp>
      <p:pic>
        <p:nvPicPr>
          <p:cNvPr id="310" name="Google Shape;310;p23"/>
          <p:cNvPicPr preferRelativeResize="0"/>
          <p:nvPr/>
        </p:nvPicPr>
        <p:blipFill rotWithShape="1">
          <a:blip r:embed="rId5">
            <a:alphaModFix/>
          </a:blip>
          <a:srcRect b="0" l="0" r="0" t="0"/>
          <a:stretch/>
        </p:blipFill>
        <p:spPr>
          <a:xfrm>
            <a:off x="3328299" y="1213225"/>
            <a:ext cx="2369826" cy="2717348"/>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4"/>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Pacifico"/>
                <a:ea typeface="Pacifico"/>
                <a:cs typeface="Pacifico"/>
                <a:sym typeface="Pacifico"/>
              </a:rPr>
              <a:t>Considerate</a:t>
            </a:r>
            <a:endParaRPr b="0" i="0" sz="4100" u="none" cap="none" strike="noStrike">
              <a:solidFill>
                <a:schemeClr val="dk1"/>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6" name="Google Shape;316;p2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17" name="Google Shape;317;p24"/>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8" name="Google Shape;318;p24"/>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19" name="Google Shape;319;p24"/>
          <p:cNvSpPr txBox="1"/>
          <p:nvPr/>
        </p:nvSpPr>
        <p:spPr>
          <a:xfrm>
            <a:off x="6428000" y="1508350"/>
            <a:ext cx="25146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Lobster"/>
                <a:ea typeface="Lobster"/>
                <a:cs typeface="Lobster"/>
                <a:sym typeface="Lobster"/>
              </a:rPr>
              <a:t>He is a well mannered boy and works hard to do great in his academics. </a:t>
            </a:r>
            <a:endParaRPr b="0" i="0" sz="2100" u="none" cap="none" strike="noStrike">
              <a:solidFill>
                <a:srgbClr val="000000"/>
              </a:solidFill>
              <a:latin typeface="Lobster"/>
              <a:ea typeface="Lobster"/>
              <a:cs typeface="Lobster"/>
              <a:sym typeface="Lobster"/>
            </a:endParaRPr>
          </a:p>
        </p:txBody>
      </p:sp>
      <p:sp>
        <p:nvSpPr>
          <p:cNvPr id="320" name="Google Shape;320;p24"/>
          <p:cNvSpPr txBox="1"/>
          <p:nvPr/>
        </p:nvSpPr>
        <p:spPr>
          <a:xfrm>
            <a:off x="136750" y="1802100"/>
            <a:ext cx="25791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en" sz="4400" u="none" cap="none" strike="noStrike">
                <a:solidFill>
                  <a:schemeClr val="dk1"/>
                </a:solidFill>
                <a:latin typeface="Impact"/>
                <a:ea typeface="Impact"/>
                <a:cs typeface="Impact"/>
                <a:sym typeface="Impact"/>
              </a:rPr>
              <a:t>DIVYANSU RAM</a:t>
            </a:r>
            <a:endParaRPr b="0" i="0" sz="4600" u="none" cap="none" strike="noStrike">
              <a:solidFill>
                <a:schemeClr val="dk1"/>
              </a:solidFill>
              <a:latin typeface="Impact"/>
              <a:ea typeface="Impact"/>
              <a:cs typeface="Impact"/>
              <a:sym typeface="Impact"/>
            </a:endParaRPr>
          </a:p>
        </p:txBody>
      </p:sp>
      <p:pic>
        <p:nvPicPr>
          <p:cNvPr id="321" name="Google Shape;321;p24"/>
          <p:cNvPicPr preferRelativeResize="0"/>
          <p:nvPr/>
        </p:nvPicPr>
        <p:blipFill>
          <a:blip r:embed="rId5">
            <a:alphaModFix/>
          </a:blip>
          <a:stretch>
            <a:fillRect/>
          </a:stretch>
        </p:blipFill>
        <p:spPr>
          <a:xfrm>
            <a:off x="3443388" y="956075"/>
            <a:ext cx="2293263" cy="3057676"/>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5"/>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0" i="0" lang="en" sz="3800" u="none" cap="none" strike="noStrike">
                <a:solidFill>
                  <a:srgbClr val="000000"/>
                </a:solidFill>
                <a:latin typeface="Pacifico"/>
                <a:ea typeface="Pacifico"/>
                <a:cs typeface="Pacifico"/>
                <a:sym typeface="Pacifico"/>
              </a:rPr>
              <a:t>Empathetic</a:t>
            </a:r>
            <a:endParaRPr b="0" i="0" sz="3800" u="none" cap="none" strike="noStrike">
              <a:solidFill>
                <a:srgbClr val="000000"/>
              </a:solidFill>
              <a:latin typeface="Pacifico"/>
              <a:ea typeface="Pacifico"/>
              <a:cs typeface="Pacifico"/>
              <a:sym typeface="Pacifico"/>
            </a:endParaRPr>
          </a:p>
        </p:txBody>
      </p:sp>
      <p:pic>
        <p:nvPicPr>
          <p:cNvPr id="327" name="Google Shape;327;p2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28" name="Google Shape;328;p25"/>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9" name="Google Shape;329;p25"/>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30" name="Google Shape;330;p25"/>
          <p:cNvSpPr txBox="1"/>
          <p:nvPr/>
        </p:nvSpPr>
        <p:spPr>
          <a:xfrm>
            <a:off x="231400" y="2574325"/>
            <a:ext cx="3000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chemeClr val="dk1"/>
                </a:solidFill>
                <a:latin typeface="Impact"/>
                <a:ea typeface="Impact"/>
                <a:cs typeface="Impact"/>
                <a:sym typeface="Impact"/>
              </a:rPr>
              <a:t>ELAKSHI PATTNAYAK</a:t>
            </a:r>
            <a:endParaRPr b="0" i="0" sz="3700" u="none" cap="none" strike="noStrike">
              <a:solidFill>
                <a:srgbClr val="000000"/>
              </a:solidFill>
              <a:latin typeface="Impact"/>
              <a:ea typeface="Impact"/>
              <a:cs typeface="Impact"/>
              <a:sym typeface="Impact"/>
            </a:endParaRPr>
          </a:p>
        </p:txBody>
      </p:sp>
      <p:sp>
        <p:nvSpPr>
          <p:cNvPr id="331" name="Google Shape;331;p25"/>
          <p:cNvSpPr txBox="1"/>
          <p:nvPr/>
        </p:nvSpPr>
        <p:spPr>
          <a:xfrm>
            <a:off x="7038925" y="1245375"/>
            <a:ext cx="1966800" cy="337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rgbClr val="000000"/>
                </a:solidFill>
                <a:latin typeface="Lobster"/>
                <a:ea typeface="Lobster"/>
                <a:cs typeface="Lobster"/>
                <a:sym typeface="Lobster"/>
              </a:rPr>
              <a:t>She is a well mannered girl with empathy towards others. She just needs a little bit of push in </a:t>
            </a:r>
            <a:r>
              <a:rPr lang="en" sz="1900">
                <a:latin typeface="Lobster"/>
                <a:ea typeface="Lobster"/>
                <a:cs typeface="Lobster"/>
                <a:sym typeface="Lobster"/>
              </a:rPr>
              <a:t>all subjects.</a:t>
            </a:r>
            <a:r>
              <a:rPr b="0" i="0" lang="en" sz="1900" u="none" cap="none" strike="noStrike">
                <a:solidFill>
                  <a:srgbClr val="000000"/>
                </a:solidFill>
                <a:latin typeface="Lobster"/>
                <a:ea typeface="Lobster"/>
                <a:cs typeface="Lobster"/>
                <a:sym typeface="Lobster"/>
              </a:rPr>
              <a:t> She will definitely do great with her hard work.</a:t>
            </a:r>
            <a:endParaRPr b="0" i="0" sz="1900" u="none" cap="none" strike="noStrike">
              <a:solidFill>
                <a:srgbClr val="000000"/>
              </a:solidFill>
              <a:latin typeface="Lobster"/>
              <a:ea typeface="Lobster"/>
              <a:cs typeface="Lobster"/>
              <a:sym typeface="Lobster"/>
            </a:endParaRPr>
          </a:p>
        </p:txBody>
      </p:sp>
      <p:pic>
        <p:nvPicPr>
          <p:cNvPr id="332" name="Google Shape;332;p25"/>
          <p:cNvPicPr preferRelativeResize="0"/>
          <p:nvPr/>
        </p:nvPicPr>
        <p:blipFill rotWithShape="1">
          <a:blip r:embed="rId5">
            <a:alphaModFix/>
          </a:blip>
          <a:srcRect b="34027" l="29106" r="29812" t="37787"/>
          <a:stretch/>
        </p:blipFill>
        <p:spPr>
          <a:xfrm>
            <a:off x="3157461" y="1325314"/>
            <a:ext cx="2545616" cy="249287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6"/>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Pacifico"/>
                <a:ea typeface="Pacifico"/>
                <a:cs typeface="Pacifico"/>
                <a:sym typeface="Pacifico"/>
              </a:rPr>
              <a:t>Hard Working</a:t>
            </a:r>
            <a:endParaRPr b="0" i="0" sz="3600" u="none" cap="none" strike="noStrike">
              <a:solidFill>
                <a:srgbClr val="000000"/>
              </a:solidFill>
              <a:latin typeface="Pacifico"/>
              <a:ea typeface="Pacifico"/>
              <a:cs typeface="Pacifico"/>
              <a:sym typeface="Pacifico"/>
            </a:endParaRPr>
          </a:p>
        </p:txBody>
      </p:sp>
      <p:pic>
        <p:nvPicPr>
          <p:cNvPr id="338" name="Google Shape;338;p2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39" name="Google Shape;339;p26"/>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0" name="Google Shape;340;p26"/>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41" name="Google Shape;341;p26"/>
          <p:cNvSpPr txBox="1"/>
          <p:nvPr/>
        </p:nvSpPr>
        <p:spPr>
          <a:xfrm>
            <a:off x="157775" y="2314050"/>
            <a:ext cx="25896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0" i="0" lang="en" sz="3900" u="none" cap="none" strike="noStrike">
                <a:solidFill>
                  <a:schemeClr val="dk1"/>
                </a:solidFill>
                <a:latin typeface="Impact"/>
                <a:ea typeface="Impact"/>
                <a:cs typeface="Impact"/>
                <a:sym typeface="Impact"/>
              </a:rPr>
              <a:t>HRIDUM MAHAPATRA</a:t>
            </a:r>
            <a:endParaRPr b="0" i="0" sz="4100" u="none" cap="none" strike="noStrike">
              <a:solidFill>
                <a:srgbClr val="000000"/>
              </a:solidFill>
              <a:latin typeface="Impact"/>
              <a:ea typeface="Impact"/>
              <a:cs typeface="Impact"/>
              <a:sym typeface="Impact"/>
            </a:endParaRPr>
          </a:p>
        </p:txBody>
      </p:sp>
      <p:sp>
        <p:nvSpPr>
          <p:cNvPr id="342" name="Google Shape;342;p26"/>
          <p:cNvSpPr txBox="1"/>
          <p:nvPr/>
        </p:nvSpPr>
        <p:spPr>
          <a:xfrm>
            <a:off x="6460400" y="1129675"/>
            <a:ext cx="2030100" cy="290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Lobster"/>
                <a:ea typeface="Lobster"/>
                <a:cs typeface="Lobster"/>
                <a:sym typeface="Lobster"/>
              </a:rPr>
              <a:t>He is a hard working boy with a lot of patience adding to his plus points. He just requires to work a bit harder to get ahead with his scores.</a:t>
            </a:r>
            <a:endParaRPr b="0" i="0" sz="2300" u="none" cap="none" strike="noStrike">
              <a:solidFill>
                <a:srgbClr val="000000"/>
              </a:solidFill>
              <a:latin typeface="Lobster"/>
              <a:ea typeface="Lobster"/>
              <a:cs typeface="Lobster"/>
              <a:sym typeface="Lobster"/>
            </a:endParaRPr>
          </a:p>
        </p:txBody>
      </p:sp>
      <p:pic>
        <p:nvPicPr>
          <p:cNvPr id="343" name="Google Shape;343;p26"/>
          <p:cNvPicPr preferRelativeResize="0"/>
          <p:nvPr/>
        </p:nvPicPr>
        <p:blipFill rotWithShape="1">
          <a:blip r:embed="rId5">
            <a:alphaModFix/>
          </a:blip>
          <a:srcRect b="0" l="0" r="0" t="0"/>
          <a:stretch/>
        </p:blipFill>
        <p:spPr>
          <a:xfrm>
            <a:off x="3581400" y="1200150"/>
            <a:ext cx="2030100" cy="27068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7"/>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rgbClr val="000000"/>
                </a:solidFill>
                <a:latin typeface="Pacifico"/>
                <a:ea typeface="Pacifico"/>
                <a:cs typeface="Pacifico"/>
                <a:sym typeface="Pacifico"/>
              </a:rPr>
              <a:t>Courteous</a:t>
            </a:r>
            <a:endParaRPr b="0" i="0" sz="4600" u="none" cap="none" strike="noStrike">
              <a:solidFill>
                <a:srgbClr val="000000"/>
              </a:solidFill>
              <a:latin typeface="Pacifico"/>
              <a:ea typeface="Pacifico"/>
              <a:cs typeface="Pacifico"/>
              <a:sym typeface="Pacifico"/>
            </a:endParaRPr>
          </a:p>
        </p:txBody>
      </p:sp>
      <p:pic>
        <p:nvPicPr>
          <p:cNvPr id="349" name="Google Shape;349;p2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50" name="Google Shape;350;p27"/>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 name="Google Shape;351;p27"/>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52" name="Google Shape;352;p27"/>
          <p:cNvSpPr txBox="1"/>
          <p:nvPr/>
        </p:nvSpPr>
        <p:spPr>
          <a:xfrm>
            <a:off x="241925" y="2282500"/>
            <a:ext cx="18639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Impact"/>
                <a:ea typeface="Impact"/>
                <a:cs typeface="Impact"/>
                <a:sym typeface="Impact"/>
              </a:rPr>
              <a:t>IPSITA SAHU</a:t>
            </a:r>
            <a:endParaRPr b="0" i="0" sz="4300" u="none" cap="none" strike="noStrike">
              <a:solidFill>
                <a:schemeClr val="dk1"/>
              </a:solidFill>
              <a:latin typeface="Impact"/>
              <a:ea typeface="Impact"/>
              <a:cs typeface="Impact"/>
              <a:sym typeface="Impact"/>
            </a:endParaRPr>
          </a:p>
        </p:txBody>
      </p:sp>
      <p:sp>
        <p:nvSpPr>
          <p:cNvPr id="353" name="Google Shape;353;p27"/>
          <p:cNvSpPr txBox="1"/>
          <p:nvPr/>
        </p:nvSpPr>
        <p:spPr>
          <a:xfrm>
            <a:off x="6449875" y="1213825"/>
            <a:ext cx="2408700" cy="30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Lobster"/>
                <a:ea typeface="Lobster"/>
                <a:cs typeface="Lobster"/>
                <a:sym typeface="Lobster"/>
              </a:rPr>
              <a:t>She is well behaved girl with a good attitude to all types of situations. But she needs to practice well </a:t>
            </a:r>
            <a:r>
              <a:rPr lang="en" sz="2100">
                <a:latin typeface="Lobster"/>
                <a:ea typeface="Lobster"/>
                <a:cs typeface="Lobster"/>
                <a:sym typeface="Lobster"/>
              </a:rPr>
              <a:t>in Science &amp; Maths,</a:t>
            </a:r>
            <a:r>
              <a:rPr b="0" i="0" lang="en" sz="2100" u="none" cap="none" strike="noStrike">
                <a:solidFill>
                  <a:srgbClr val="000000"/>
                </a:solidFill>
                <a:latin typeface="Lobster"/>
                <a:ea typeface="Lobster"/>
                <a:cs typeface="Lobster"/>
                <a:sym typeface="Lobster"/>
              </a:rPr>
              <a:t>with a little patience and concentration she can do it. </a:t>
            </a:r>
            <a:endParaRPr b="0" i="0" sz="2100" u="none" cap="none" strike="noStrike">
              <a:solidFill>
                <a:srgbClr val="000000"/>
              </a:solidFill>
              <a:latin typeface="Lobster"/>
              <a:ea typeface="Lobster"/>
              <a:cs typeface="Lobster"/>
              <a:sym typeface="Lobster"/>
            </a:endParaRPr>
          </a:p>
        </p:txBody>
      </p:sp>
      <p:pic>
        <p:nvPicPr>
          <p:cNvPr id="354" name="Google Shape;354;p27"/>
          <p:cNvPicPr preferRelativeResize="0"/>
          <p:nvPr/>
        </p:nvPicPr>
        <p:blipFill rotWithShape="1">
          <a:blip r:embed="rId5">
            <a:alphaModFix/>
          </a:blip>
          <a:srcRect b="37842" l="11651" r="46421" t="30583"/>
          <a:stretch/>
        </p:blipFill>
        <p:spPr>
          <a:xfrm>
            <a:off x="3678088" y="1192725"/>
            <a:ext cx="1787575" cy="2692701"/>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8"/>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000000"/>
                </a:solidFill>
                <a:latin typeface="Pacifico"/>
                <a:ea typeface="Pacifico"/>
                <a:cs typeface="Pacifico"/>
                <a:sym typeface="Pacifico"/>
              </a:rPr>
              <a:t>Affectionate</a:t>
            </a:r>
            <a:endParaRPr b="0" i="0" sz="3500" u="none" cap="none" strike="noStrike">
              <a:solidFill>
                <a:srgbClr val="000000"/>
              </a:solidFill>
              <a:latin typeface="Pacifico"/>
              <a:ea typeface="Pacifico"/>
              <a:cs typeface="Pacifico"/>
              <a:sym typeface="Pacifico"/>
            </a:endParaRPr>
          </a:p>
        </p:txBody>
      </p:sp>
      <p:pic>
        <p:nvPicPr>
          <p:cNvPr id="360" name="Google Shape;360;p28"/>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61" name="Google Shape;361;p28"/>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2" name="Google Shape;362;p28"/>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63" name="Google Shape;363;p28"/>
          <p:cNvSpPr txBox="1"/>
          <p:nvPr/>
        </p:nvSpPr>
        <p:spPr>
          <a:xfrm>
            <a:off x="199850" y="2387100"/>
            <a:ext cx="30000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chemeClr val="dk1"/>
                </a:solidFill>
                <a:latin typeface="Impact"/>
                <a:ea typeface="Impact"/>
                <a:cs typeface="Impact"/>
                <a:sym typeface="Impact"/>
              </a:rPr>
              <a:t>MANISH PADHIARY</a:t>
            </a:r>
            <a:endParaRPr b="0" i="0" sz="3600" u="none" cap="none" strike="noStrike">
              <a:solidFill>
                <a:srgbClr val="000000"/>
              </a:solidFill>
              <a:latin typeface="Impact"/>
              <a:ea typeface="Impact"/>
              <a:cs typeface="Impact"/>
              <a:sym typeface="Impact"/>
            </a:endParaRPr>
          </a:p>
        </p:txBody>
      </p:sp>
      <p:sp>
        <p:nvSpPr>
          <p:cNvPr id="364" name="Google Shape;364;p28"/>
          <p:cNvSpPr txBox="1"/>
          <p:nvPr/>
        </p:nvSpPr>
        <p:spPr>
          <a:xfrm>
            <a:off x="6860100" y="908800"/>
            <a:ext cx="2103900" cy="23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Lobster"/>
                <a:ea typeface="Lobster"/>
                <a:cs typeface="Lobster"/>
                <a:sym typeface="Lobster"/>
              </a:rPr>
              <a:t>He is a very affectionate boy who likes everybody and everything around him. He just needs to blend his affectionate quality with hard work and then he will do great with his scores.</a:t>
            </a:r>
            <a:endParaRPr b="0" i="0" sz="2100" u="none" cap="none" strike="noStrike">
              <a:solidFill>
                <a:srgbClr val="000000"/>
              </a:solidFill>
              <a:latin typeface="Lobster"/>
              <a:ea typeface="Lobster"/>
              <a:cs typeface="Lobster"/>
              <a:sym typeface="Lobster"/>
            </a:endParaRPr>
          </a:p>
        </p:txBody>
      </p:sp>
      <p:pic>
        <p:nvPicPr>
          <p:cNvPr id="365" name="Google Shape;365;p28"/>
          <p:cNvPicPr preferRelativeResize="0"/>
          <p:nvPr/>
        </p:nvPicPr>
        <p:blipFill rotWithShape="1">
          <a:blip r:embed="rId5">
            <a:alphaModFix/>
          </a:blip>
          <a:srcRect b="0" l="0" r="0" t="0"/>
          <a:stretch/>
        </p:blipFill>
        <p:spPr>
          <a:xfrm>
            <a:off x="3461425" y="1151650"/>
            <a:ext cx="2103900" cy="274046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0"/>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000000"/>
                </a:solidFill>
                <a:latin typeface="Pacifico"/>
                <a:ea typeface="Pacifico"/>
                <a:cs typeface="Pacifico"/>
                <a:sym typeface="Pacifico"/>
              </a:rPr>
              <a:t>Sincere</a:t>
            </a:r>
            <a:endParaRPr b="0" i="0" sz="4500" u="none" cap="none" strike="noStrike">
              <a:solidFill>
                <a:srgbClr val="000000"/>
              </a:solidFill>
              <a:latin typeface="Pacifico"/>
              <a:ea typeface="Pacifico"/>
              <a:cs typeface="Pacifico"/>
              <a:sym typeface="Pacifico"/>
            </a:endParaRPr>
          </a:p>
        </p:txBody>
      </p:sp>
      <p:pic>
        <p:nvPicPr>
          <p:cNvPr id="371" name="Google Shape;371;p30"/>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72" name="Google Shape;372;p30"/>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3" name="Google Shape;373;p30"/>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74" name="Google Shape;374;p30"/>
          <p:cNvSpPr txBox="1"/>
          <p:nvPr/>
        </p:nvSpPr>
        <p:spPr>
          <a:xfrm>
            <a:off x="326075" y="2282475"/>
            <a:ext cx="1779600" cy="150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chemeClr val="dk1"/>
                </a:solidFill>
                <a:latin typeface="Impact"/>
                <a:ea typeface="Impact"/>
                <a:cs typeface="Impact"/>
                <a:sym typeface="Impact"/>
              </a:rPr>
              <a:t>MAYAN PANDA</a:t>
            </a:r>
            <a:endParaRPr b="0" i="0" sz="4500" u="none" cap="none" strike="noStrike">
              <a:solidFill>
                <a:srgbClr val="000000"/>
              </a:solidFill>
              <a:latin typeface="Impact"/>
              <a:ea typeface="Impact"/>
              <a:cs typeface="Impact"/>
              <a:sym typeface="Impact"/>
            </a:endParaRPr>
          </a:p>
        </p:txBody>
      </p:sp>
      <p:sp>
        <p:nvSpPr>
          <p:cNvPr id="375" name="Google Shape;375;p30"/>
          <p:cNvSpPr txBox="1"/>
          <p:nvPr/>
        </p:nvSpPr>
        <p:spPr>
          <a:xfrm>
            <a:off x="6954775" y="1150725"/>
            <a:ext cx="1861800" cy="3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Lobster"/>
                <a:ea typeface="Lobster"/>
                <a:cs typeface="Lobster"/>
                <a:sym typeface="Lobster"/>
              </a:rPr>
              <a:t>He is a well mannered</a:t>
            </a:r>
            <a:r>
              <a:rPr lang="en" sz="2300">
                <a:latin typeface="Lobster"/>
                <a:ea typeface="Lobster"/>
                <a:cs typeface="Lobster"/>
                <a:sym typeface="Lobster"/>
              </a:rPr>
              <a:t>,</a:t>
            </a:r>
            <a:r>
              <a:rPr b="0" i="0" lang="en" sz="2300" u="none" cap="none" strike="noStrike">
                <a:solidFill>
                  <a:srgbClr val="000000"/>
                </a:solidFill>
                <a:latin typeface="Lobster"/>
                <a:ea typeface="Lobster"/>
                <a:cs typeface="Lobster"/>
                <a:sym typeface="Lobster"/>
              </a:rPr>
              <a:t> sincere and a hard working </a:t>
            </a:r>
            <a:r>
              <a:rPr lang="en" sz="2300">
                <a:latin typeface="Lobster"/>
                <a:ea typeface="Lobster"/>
                <a:cs typeface="Lobster"/>
                <a:sym typeface="Lobster"/>
              </a:rPr>
              <a:t>boy</a:t>
            </a:r>
            <a:r>
              <a:rPr b="0" i="0" lang="en" sz="2300" u="none" cap="none" strike="noStrike">
                <a:solidFill>
                  <a:srgbClr val="000000"/>
                </a:solidFill>
                <a:latin typeface="Lobster"/>
                <a:ea typeface="Lobster"/>
                <a:cs typeface="Lobster"/>
                <a:sym typeface="Lobster"/>
              </a:rPr>
              <a:t>. He is focused in his studies. If he stays focused he will do wonders in academics.</a:t>
            </a:r>
            <a:endParaRPr b="0" i="0" sz="2300" u="none" cap="none" strike="noStrike">
              <a:solidFill>
                <a:srgbClr val="000000"/>
              </a:solidFill>
              <a:latin typeface="Lobster"/>
              <a:ea typeface="Lobster"/>
              <a:cs typeface="Lobster"/>
              <a:sym typeface="Lobster"/>
            </a:endParaRPr>
          </a:p>
        </p:txBody>
      </p:sp>
      <p:pic>
        <p:nvPicPr>
          <p:cNvPr id="376" name="Google Shape;376;p30"/>
          <p:cNvPicPr preferRelativeResize="0"/>
          <p:nvPr/>
        </p:nvPicPr>
        <p:blipFill rotWithShape="1">
          <a:blip r:embed="rId5">
            <a:alphaModFix/>
          </a:blip>
          <a:srcRect b="0" l="0" r="0" t="0"/>
          <a:stretch/>
        </p:blipFill>
        <p:spPr>
          <a:xfrm>
            <a:off x="3541438" y="1224700"/>
            <a:ext cx="1977575" cy="26941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75" name="Shape 75"/>
        <p:cNvGrpSpPr/>
        <p:nvPr/>
      </p:nvGrpSpPr>
      <p:grpSpPr>
        <a:xfrm>
          <a:off x="0" y="0"/>
          <a:ext cx="0" cy="0"/>
          <a:chOff x="0" y="0"/>
          <a:chExt cx="0" cy="0"/>
        </a:xfrm>
      </p:grpSpPr>
      <p:pic>
        <p:nvPicPr>
          <p:cNvPr id="76" name="Google Shape;76;p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77" name="Google Shape;77;p3"/>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400"/>
              <a:buFont typeface="Arial"/>
              <a:buNone/>
            </a:pPr>
            <a:r>
              <a:rPr b="0" i="0" lang="en" sz="5400" u="none" cap="none" strike="noStrike">
                <a:solidFill>
                  <a:srgbClr val="4C1130"/>
                </a:solidFill>
                <a:latin typeface="Pacifico"/>
                <a:ea typeface="Pacifico"/>
                <a:cs typeface="Pacifico"/>
                <a:sym typeface="Pacifico"/>
              </a:rPr>
              <a:t>Awesome</a:t>
            </a:r>
            <a:r>
              <a:rPr b="0" i="0" lang="en" sz="2100" u="none" cap="none" strike="noStrike">
                <a:solidFill>
                  <a:srgbClr val="4C1130"/>
                </a:solidFill>
                <a:latin typeface="Impact"/>
                <a:ea typeface="Impact"/>
                <a:cs typeface="Impact"/>
                <a:sym typeface="Impact"/>
              </a:rPr>
              <a:t> </a:t>
            </a:r>
            <a:endParaRPr b="0" i="0" sz="2100" u="none" cap="none" strike="noStrike">
              <a:solidFill>
                <a:srgbClr val="4C113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Impact"/>
              <a:ea typeface="Impact"/>
              <a:cs typeface="Impact"/>
              <a:sym typeface="Impact"/>
            </a:endParaRPr>
          </a:p>
        </p:txBody>
      </p:sp>
      <p:sp>
        <p:nvSpPr>
          <p:cNvPr id="78" name="Google Shape;78;p3"/>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rot="-5639341">
            <a:off x="2474194" y="1079657"/>
            <a:ext cx="4196065" cy="2963397"/>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0" name="Google Shape;80;p3"/>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81" name="Google Shape;81;p3"/>
          <p:cNvSpPr txBox="1"/>
          <p:nvPr/>
        </p:nvSpPr>
        <p:spPr>
          <a:xfrm>
            <a:off x="6491950" y="1013975"/>
            <a:ext cx="21459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Lobster"/>
                <a:ea typeface="Lobster"/>
                <a:cs typeface="Lobster"/>
                <a:sym typeface="Lobster"/>
              </a:rPr>
              <a:t>She is a determined child and a hard worker, just needs a little push in </a:t>
            </a:r>
            <a:r>
              <a:rPr lang="en" sz="2600">
                <a:latin typeface="Lobster"/>
                <a:ea typeface="Lobster"/>
                <a:cs typeface="Lobster"/>
                <a:sym typeface="Lobster"/>
              </a:rPr>
              <a:t>Math</a:t>
            </a:r>
            <a:r>
              <a:rPr b="0" i="0" lang="en" sz="2600" u="none" cap="none" strike="noStrike">
                <a:solidFill>
                  <a:srgbClr val="000000"/>
                </a:solidFill>
                <a:latin typeface="Lobster"/>
                <a:ea typeface="Lobster"/>
                <a:cs typeface="Lobster"/>
                <a:sym typeface="Lobster"/>
              </a:rPr>
              <a:t> and she will rock.</a:t>
            </a:r>
            <a:endParaRPr b="0" i="0" sz="2600" u="none" cap="none" strike="noStrike">
              <a:solidFill>
                <a:srgbClr val="000000"/>
              </a:solidFill>
              <a:latin typeface="Lobster"/>
              <a:ea typeface="Lobster"/>
              <a:cs typeface="Lobster"/>
              <a:sym typeface="Lobster"/>
            </a:endParaRPr>
          </a:p>
        </p:txBody>
      </p:sp>
      <p:sp>
        <p:nvSpPr>
          <p:cNvPr id="82" name="Google Shape;82;p3"/>
          <p:cNvSpPr txBox="1"/>
          <p:nvPr/>
        </p:nvSpPr>
        <p:spPr>
          <a:xfrm>
            <a:off x="52575" y="2046000"/>
            <a:ext cx="30000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Impact"/>
                <a:ea typeface="Impact"/>
                <a:cs typeface="Impact"/>
                <a:sym typeface="Impact"/>
              </a:rPr>
              <a:t>Aakanksha Nayak</a:t>
            </a:r>
            <a:endParaRPr b="0" i="0" sz="3300" u="none" cap="none" strike="noStrike">
              <a:solidFill>
                <a:srgbClr val="000000"/>
              </a:solidFill>
              <a:latin typeface="Arial"/>
              <a:ea typeface="Arial"/>
              <a:cs typeface="Arial"/>
              <a:sym typeface="Arial"/>
            </a:endParaRPr>
          </a:p>
        </p:txBody>
      </p:sp>
      <p:pic>
        <p:nvPicPr>
          <p:cNvPr id="83" name="Google Shape;83;p3"/>
          <p:cNvPicPr preferRelativeResize="0"/>
          <p:nvPr/>
        </p:nvPicPr>
        <p:blipFill rotWithShape="1">
          <a:blip r:embed="rId5">
            <a:alphaModFix/>
          </a:blip>
          <a:srcRect b="0" l="0" r="0" t="0"/>
          <a:stretch/>
        </p:blipFill>
        <p:spPr>
          <a:xfrm>
            <a:off x="3345801" y="1157025"/>
            <a:ext cx="2430900" cy="2905299"/>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1"/>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000000"/>
                </a:solidFill>
                <a:latin typeface="Pacifico"/>
                <a:ea typeface="Pacifico"/>
                <a:cs typeface="Pacifico"/>
                <a:sym typeface="Pacifico"/>
              </a:rPr>
              <a:t>Affectionate</a:t>
            </a:r>
            <a:endParaRPr b="0" i="0" sz="4200" u="none" cap="none" strike="noStrike">
              <a:solidFill>
                <a:srgbClr val="000000"/>
              </a:solidFill>
              <a:latin typeface="Pacifico"/>
              <a:ea typeface="Pacifico"/>
              <a:cs typeface="Pacifico"/>
              <a:sym typeface="Pacifico"/>
            </a:endParaRPr>
          </a:p>
        </p:txBody>
      </p:sp>
      <p:pic>
        <p:nvPicPr>
          <p:cNvPr id="382" name="Google Shape;382;p3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83" name="Google Shape;383;p31"/>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4" name="Google Shape;384;p31"/>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85" name="Google Shape;385;p31"/>
          <p:cNvSpPr txBox="1"/>
          <p:nvPr/>
        </p:nvSpPr>
        <p:spPr>
          <a:xfrm>
            <a:off x="336600" y="2471825"/>
            <a:ext cx="22950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chemeClr val="dk1"/>
                </a:solidFill>
                <a:latin typeface="Impact"/>
                <a:ea typeface="Impact"/>
                <a:cs typeface="Impact"/>
                <a:sym typeface="Impact"/>
              </a:rPr>
              <a:t>MAYANK TRIPATHY</a:t>
            </a:r>
            <a:endParaRPr b="0" i="0" sz="4300" u="none" cap="none" strike="noStrike">
              <a:solidFill>
                <a:srgbClr val="000000"/>
              </a:solidFill>
              <a:latin typeface="Impact"/>
              <a:ea typeface="Impact"/>
              <a:cs typeface="Impact"/>
              <a:sym typeface="Impact"/>
            </a:endParaRPr>
          </a:p>
        </p:txBody>
      </p:sp>
      <p:sp>
        <p:nvSpPr>
          <p:cNvPr id="386" name="Google Shape;386;p31"/>
          <p:cNvSpPr txBox="1"/>
          <p:nvPr/>
        </p:nvSpPr>
        <p:spPr>
          <a:xfrm>
            <a:off x="6376250" y="950875"/>
            <a:ext cx="2490900" cy="3032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Lobster"/>
                <a:ea typeface="Lobster"/>
                <a:cs typeface="Lobster"/>
                <a:sym typeface="Lobster"/>
              </a:rPr>
              <a:t>He is a very </a:t>
            </a:r>
            <a:r>
              <a:rPr lang="en" sz="2300">
                <a:latin typeface="Lobster"/>
                <a:ea typeface="Lobster"/>
                <a:cs typeface="Lobster"/>
                <a:sym typeface="Lobster"/>
              </a:rPr>
              <a:t>cooperative boy </a:t>
            </a:r>
            <a:r>
              <a:rPr b="0" i="0" lang="en" sz="2300" u="none" cap="none" strike="noStrike">
                <a:solidFill>
                  <a:srgbClr val="000000"/>
                </a:solidFill>
                <a:latin typeface="Lobster"/>
                <a:ea typeface="Lobster"/>
                <a:cs typeface="Lobster"/>
                <a:sym typeface="Lobster"/>
              </a:rPr>
              <a:t>with the quality of empathy in him. He just needs to focus on </a:t>
            </a:r>
            <a:r>
              <a:rPr lang="en" sz="2300">
                <a:latin typeface="Lobster"/>
                <a:ea typeface="Lobster"/>
                <a:cs typeface="Lobster"/>
                <a:sym typeface="Lobster"/>
              </a:rPr>
              <a:t>Hindi a</a:t>
            </a:r>
            <a:r>
              <a:rPr b="0" i="0" lang="en" sz="2300" u="none" cap="none" strike="noStrike">
                <a:solidFill>
                  <a:srgbClr val="000000"/>
                </a:solidFill>
                <a:latin typeface="Lobster"/>
                <a:ea typeface="Lobster"/>
                <a:cs typeface="Lobster"/>
                <a:sym typeface="Lobster"/>
              </a:rPr>
              <a:t>nd he will </a:t>
            </a:r>
            <a:r>
              <a:rPr lang="en" sz="2300">
                <a:latin typeface="Lobster"/>
                <a:ea typeface="Lobster"/>
                <a:cs typeface="Lobster"/>
                <a:sym typeface="Lobster"/>
              </a:rPr>
              <a:t>do good </a:t>
            </a:r>
            <a:r>
              <a:rPr b="0" i="0" lang="en" sz="2300" u="none" cap="none" strike="noStrike">
                <a:solidFill>
                  <a:srgbClr val="000000"/>
                </a:solidFill>
                <a:latin typeface="Lobster"/>
                <a:ea typeface="Lobster"/>
                <a:cs typeface="Lobster"/>
                <a:sym typeface="Lobster"/>
              </a:rPr>
              <a:t>in academics.</a:t>
            </a:r>
            <a:endParaRPr b="0" i="0" sz="2300" u="none" cap="none" strike="noStrike">
              <a:solidFill>
                <a:srgbClr val="000000"/>
              </a:solidFill>
              <a:latin typeface="Lobster"/>
              <a:ea typeface="Lobster"/>
              <a:cs typeface="Lobster"/>
              <a:sym typeface="Lobster"/>
            </a:endParaRPr>
          </a:p>
        </p:txBody>
      </p:sp>
      <p:pic>
        <p:nvPicPr>
          <p:cNvPr id="387" name="Google Shape;387;p31"/>
          <p:cNvPicPr preferRelativeResize="0"/>
          <p:nvPr/>
        </p:nvPicPr>
        <p:blipFill rotWithShape="1">
          <a:blip r:embed="rId5">
            <a:alphaModFix/>
          </a:blip>
          <a:srcRect b="0" l="0" r="0" t="0"/>
          <a:stretch/>
        </p:blipFill>
        <p:spPr>
          <a:xfrm>
            <a:off x="3491400" y="894075"/>
            <a:ext cx="2215251" cy="341215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2"/>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0" i="0" lang="en" sz="5100" u="none" cap="none" strike="noStrike">
                <a:solidFill>
                  <a:srgbClr val="000000"/>
                </a:solidFill>
                <a:latin typeface="Pacifico"/>
                <a:ea typeface="Pacifico"/>
                <a:cs typeface="Pacifico"/>
                <a:sym typeface="Pacifico"/>
              </a:rPr>
              <a:t>Awesome</a:t>
            </a:r>
            <a:endParaRPr b="0" i="0" sz="5100" u="none" cap="none" strike="noStrike">
              <a:solidFill>
                <a:srgbClr val="000000"/>
              </a:solidFill>
              <a:latin typeface="Pacifico"/>
              <a:ea typeface="Pacifico"/>
              <a:cs typeface="Pacifico"/>
              <a:sym typeface="Pacifico"/>
            </a:endParaRPr>
          </a:p>
        </p:txBody>
      </p:sp>
      <p:pic>
        <p:nvPicPr>
          <p:cNvPr id="393" name="Google Shape;393;p3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394" name="Google Shape;394;p32"/>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5" name="Google Shape;395;p32"/>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396" name="Google Shape;396;p32"/>
          <p:cNvSpPr txBox="1"/>
          <p:nvPr/>
        </p:nvSpPr>
        <p:spPr>
          <a:xfrm>
            <a:off x="189350" y="1833000"/>
            <a:ext cx="24318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chemeClr val="dk1"/>
                </a:solidFill>
                <a:latin typeface="Impact"/>
                <a:ea typeface="Impact"/>
                <a:cs typeface="Impact"/>
                <a:sym typeface="Impact"/>
              </a:rPr>
              <a:t>MONISHA NAYAK</a:t>
            </a:r>
            <a:endParaRPr b="0" i="0" sz="4400" u="none" cap="none" strike="noStrike">
              <a:solidFill>
                <a:schemeClr val="dk1"/>
              </a:solidFill>
              <a:latin typeface="Impact"/>
              <a:ea typeface="Impact"/>
              <a:cs typeface="Impact"/>
              <a:sym typeface="Impact"/>
            </a:endParaRPr>
          </a:p>
        </p:txBody>
      </p:sp>
      <p:sp>
        <p:nvSpPr>
          <p:cNvPr id="397" name="Google Shape;397;p32"/>
          <p:cNvSpPr txBox="1"/>
          <p:nvPr/>
        </p:nvSpPr>
        <p:spPr>
          <a:xfrm>
            <a:off x="6302625" y="1056050"/>
            <a:ext cx="2082600" cy="325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Lobster"/>
                <a:ea typeface="Lobster"/>
                <a:cs typeface="Lobster"/>
                <a:sym typeface="Lobster"/>
              </a:rPr>
              <a:t>She is a good girl and a very sincere one. She keeps herself focused and works hard to achieve the best.</a:t>
            </a:r>
            <a:endParaRPr b="0" i="0" sz="2600" u="none" cap="none" strike="noStrike">
              <a:solidFill>
                <a:srgbClr val="000000"/>
              </a:solidFill>
              <a:latin typeface="Lobster"/>
              <a:ea typeface="Lobster"/>
              <a:cs typeface="Lobster"/>
              <a:sym typeface="Lobster"/>
            </a:endParaRPr>
          </a:p>
        </p:txBody>
      </p:sp>
      <p:pic>
        <p:nvPicPr>
          <p:cNvPr id="398" name="Google Shape;398;p32"/>
          <p:cNvPicPr preferRelativeResize="0"/>
          <p:nvPr/>
        </p:nvPicPr>
        <p:blipFill rotWithShape="1">
          <a:blip r:embed="rId5">
            <a:alphaModFix/>
          </a:blip>
          <a:srcRect b="0" l="0" r="0" t="0"/>
          <a:stretch/>
        </p:blipFill>
        <p:spPr>
          <a:xfrm>
            <a:off x="3468770" y="920250"/>
            <a:ext cx="2334375" cy="311252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3"/>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0" i="0" lang="en" sz="5100" u="none" cap="none" strike="noStrike">
                <a:solidFill>
                  <a:srgbClr val="000000"/>
                </a:solidFill>
                <a:latin typeface="Pacifico"/>
                <a:ea typeface="Pacifico"/>
                <a:cs typeface="Pacifico"/>
                <a:sym typeface="Pacifico"/>
              </a:rPr>
              <a:t>Curious</a:t>
            </a:r>
            <a:endParaRPr b="0" i="0" sz="5100" u="none" cap="none" strike="noStrike">
              <a:solidFill>
                <a:srgbClr val="000000"/>
              </a:solidFill>
              <a:latin typeface="Pacifico"/>
              <a:ea typeface="Pacifico"/>
              <a:cs typeface="Pacifico"/>
              <a:sym typeface="Pacifico"/>
            </a:endParaRPr>
          </a:p>
        </p:txBody>
      </p:sp>
      <p:pic>
        <p:nvPicPr>
          <p:cNvPr id="404" name="Google Shape;404;p3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05" name="Google Shape;405;p33"/>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6" name="Google Shape;406;p33"/>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07" name="Google Shape;407;p33"/>
          <p:cNvSpPr txBox="1"/>
          <p:nvPr/>
        </p:nvSpPr>
        <p:spPr>
          <a:xfrm>
            <a:off x="73625" y="2418650"/>
            <a:ext cx="24318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chemeClr val="dk1"/>
                </a:solidFill>
                <a:latin typeface="Impact"/>
                <a:ea typeface="Impact"/>
                <a:cs typeface="Impact"/>
                <a:sym typeface="Impact"/>
              </a:rPr>
              <a:t>MUBASHIR ZAID ALAM</a:t>
            </a:r>
            <a:endParaRPr b="0" i="0" sz="4200" u="none" cap="none" strike="noStrike">
              <a:solidFill>
                <a:schemeClr val="dk1"/>
              </a:solidFill>
              <a:latin typeface="Impact"/>
              <a:ea typeface="Impact"/>
              <a:cs typeface="Impact"/>
              <a:sym typeface="Impact"/>
            </a:endParaRPr>
          </a:p>
        </p:txBody>
      </p:sp>
      <p:sp>
        <p:nvSpPr>
          <p:cNvPr id="408" name="Google Shape;408;p33"/>
          <p:cNvSpPr txBox="1"/>
          <p:nvPr/>
        </p:nvSpPr>
        <p:spPr>
          <a:xfrm>
            <a:off x="7112550" y="1151550"/>
            <a:ext cx="1578300" cy="372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Lobster"/>
                <a:ea typeface="Lobster"/>
                <a:cs typeface="Lobster"/>
                <a:sym typeface="Lobster"/>
              </a:rPr>
              <a:t>He is a </a:t>
            </a:r>
            <a:r>
              <a:rPr lang="en" sz="2000">
                <a:latin typeface="Lobster"/>
                <a:ea typeface="Lobster"/>
                <a:cs typeface="Lobster"/>
                <a:sym typeface="Lobster"/>
              </a:rPr>
              <a:t>over</a:t>
            </a:r>
            <a:r>
              <a:rPr b="0" i="0" lang="en" sz="2000" u="none" cap="none" strike="noStrike">
                <a:solidFill>
                  <a:srgbClr val="000000"/>
                </a:solidFill>
                <a:latin typeface="Lobster"/>
                <a:ea typeface="Lobster"/>
                <a:cs typeface="Lobster"/>
                <a:sym typeface="Lobster"/>
              </a:rPr>
              <a:t> active and curious boy. He needs to build up concentration so that he can perform well in the upcoming exam</a:t>
            </a:r>
            <a:r>
              <a:rPr lang="en" sz="2000">
                <a:latin typeface="Lobster"/>
                <a:ea typeface="Lobster"/>
                <a:cs typeface="Lobster"/>
                <a:sym typeface="Lobster"/>
              </a:rPr>
              <a:t> .</a:t>
            </a:r>
            <a:endParaRPr b="0" i="0" sz="2000" u="none" cap="none" strike="noStrike">
              <a:solidFill>
                <a:srgbClr val="000000"/>
              </a:solidFill>
              <a:latin typeface="Lobster"/>
              <a:ea typeface="Lobster"/>
              <a:cs typeface="Lobster"/>
              <a:sym typeface="Lobster"/>
            </a:endParaRPr>
          </a:p>
        </p:txBody>
      </p:sp>
      <p:pic>
        <p:nvPicPr>
          <p:cNvPr id="409" name="Google Shape;409;p33"/>
          <p:cNvPicPr preferRelativeResize="0"/>
          <p:nvPr/>
        </p:nvPicPr>
        <p:blipFill rotWithShape="1">
          <a:blip r:embed="rId5">
            <a:alphaModFix/>
          </a:blip>
          <a:srcRect b="0" l="0" r="0" t="0"/>
          <a:stretch/>
        </p:blipFill>
        <p:spPr>
          <a:xfrm>
            <a:off x="3467401" y="1151551"/>
            <a:ext cx="2209200" cy="28404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4"/>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0" i="0" lang="en" sz="3800" u="none" cap="none" strike="noStrike">
                <a:solidFill>
                  <a:srgbClr val="000000"/>
                </a:solidFill>
                <a:latin typeface="Pacifico"/>
                <a:ea typeface="Pacifico"/>
                <a:cs typeface="Pacifico"/>
                <a:sym typeface="Pacifico"/>
              </a:rPr>
              <a:t>Resourceful</a:t>
            </a:r>
            <a:endParaRPr b="0" i="0" sz="3800" u="none" cap="none" strike="noStrike">
              <a:solidFill>
                <a:srgbClr val="000000"/>
              </a:solidFill>
              <a:latin typeface="Pacifico"/>
              <a:ea typeface="Pacifico"/>
              <a:cs typeface="Pacifico"/>
              <a:sym typeface="Pacifico"/>
            </a:endParaRPr>
          </a:p>
        </p:txBody>
      </p:sp>
      <p:pic>
        <p:nvPicPr>
          <p:cNvPr id="415" name="Google Shape;415;p3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16" name="Google Shape;416;p34"/>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7" name="Google Shape;417;p34"/>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18" name="Google Shape;418;p34"/>
          <p:cNvSpPr txBox="1"/>
          <p:nvPr/>
        </p:nvSpPr>
        <p:spPr>
          <a:xfrm>
            <a:off x="168300" y="2745300"/>
            <a:ext cx="30000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0" i="0" lang="en" sz="3900" u="none" cap="none" strike="noStrike">
                <a:solidFill>
                  <a:schemeClr val="dk1"/>
                </a:solidFill>
                <a:latin typeface="Impact"/>
                <a:ea typeface="Impact"/>
                <a:cs typeface="Impact"/>
                <a:sym typeface="Impact"/>
              </a:rPr>
              <a:t>OJOSWEE MOHAPATRA</a:t>
            </a:r>
            <a:endParaRPr b="0" i="0" sz="4100" u="none" cap="none" strike="noStrike">
              <a:solidFill>
                <a:srgbClr val="000000"/>
              </a:solidFill>
              <a:latin typeface="Impact"/>
              <a:ea typeface="Impact"/>
              <a:cs typeface="Impact"/>
              <a:sym typeface="Impact"/>
            </a:endParaRPr>
          </a:p>
        </p:txBody>
      </p:sp>
      <p:sp>
        <p:nvSpPr>
          <p:cNvPr id="419" name="Google Shape;419;p34"/>
          <p:cNvSpPr txBox="1"/>
          <p:nvPr/>
        </p:nvSpPr>
        <p:spPr>
          <a:xfrm>
            <a:off x="6534025" y="1213825"/>
            <a:ext cx="26274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She is a very empathetic, resourceful and hard working girl. She is also very responsible when it comes to academics. She takes care of her work and that is why she is rocking.</a:t>
            </a:r>
            <a:endParaRPr b="0" i="0" sz="2200" u="none" cap="none" strike="noStrike">
              <a:solidFill>
                <a:srgbClr val="000000"/>
              </a:solidFill>
              <a:latin typeface="Lobster"/>
              <a:ea typeface="Lobster"/>
              <a:cs typeface="Lobster"/>
              <a:sym typeface="Lobster"/>
            </a:endParaRPr>
          </a:p>
        </p:txBody>
      </p:sp>
      <p:pic>
        <p:nvPicPr>
          <p:cNvPr id="420" name="Google Shape;420;p34"/>
          <p:cNvPicPr preferRelativeResize="0"/>
          <p:nvPr/>
        </p:nvPicPr>
        <p:blipFill rotWithShape="1">
          <a:blip r:embed="rId5">
            <a:alphaModFix/>
          </a:blip>
          <a:srcRect b="0" l="0" r="0" t="0"/>
          <a:stretch/>
        </p:blipFill>
        <p:spPr>
          <a:xfrm>
            <a:off x="3476419" y="1005169"/>
            <a:ext cx="2191150" cy="2817201"/>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5"/>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 sz="2700" u="none" cap="none" strike="noStrike">
                <a:solidFill>
                  <a:srgbClr val="000000"/>
                </a:solidFill>
                <a:latin typeface="Pacifico"/>
                <a:ea typeface="Pacifico"/>
                <a:cs typeface="Pacifico"/>
                <a:sym typeface="Pacifico"/>
              </a:rPr>
              <a:t>Hard Working</a:t>
            </a:r>
            <a:endParaRPr b="0" i="0" sz="2700" u="none" cap="none" strike="noStrike">
              <a:solidFill>
                <a:srgbClr val="000000"/>
              </a:solidFill>
              <a:latin typeface="Pacifico"/>
              <a:ea typeface="Pacifico"/>
              <a:cs typeface="Pacifico"/>
              <a:sym typeface="Pacifico"/>
            </a:endParaRPr>
          </a:p>
        </p:txBody>
      </p:sp>
      <p:pic>
        <p:nvPicPr>
          <p:cNvPr id="426" name="Google Shape;426;p3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27" name="Google Shape;427;p35"/>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8" name="Google Shape;428;p35"/>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29" name="Google Shape;429;p35"/>
          <p:cNvSpPr txBox="1"/>
          <p:nvPr/>
        </p:nvSpPr>
        <p:spPr>
          <a:xfrm>
            <a:off x="0" y="2324550"/>
            <a:ext cx="3000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chemeClr val="dk1"/>
                </a:solidFill>
                <a:latin typeface="Impact"/>
                <a:ea typeface="Impact"/>
                <a:cs typeface="Impact"/>
                <a:sym typeface="Impact"/>
              </a:rPr>
              <a:t>OM PRAKASH ACHARYA</a:t>
            </a:r>
            <a:endParaRPr b="0" i="0" sz="3800" u="none" cap="none" strike="noStrike">
              <a:solidFill>
                <a:schemeClr val="dk1"/>
              </a:solidFill>
              <a:latin typeface="Impact"/>
              <a:ea typeface="Impact"/>
              <a:cs typeface="Impact"/>
              <a:sym typeface="Impact"/>
            </a:endParaRPr>
          </a:p>
        </p:txBody>
      </p:sp>
      <p:sp>
        <p:nvSpPr>
          <p:cNvPr id="430" name="Google Shape;430;p35"/>
          <p:cNvSpPr txBox="1"/>
          <p:nvPr/>
        </p:nvSpPr>
        <p:spPr>
          <a:xfrm>
            <a:off x="6986325" y="1203300"/>
            <a:ext cx="1956300" cy="310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Lobster"/>
                <a:ea typeface="Lobster"/>
                <a:cs typeface="Lobster"/>
                <a:sym typeface="Lobster"/>
              </a:rPr>
              <a:t>He is a very </a:t>
            </a:r>
            <a:r>
              <a:rPr lang="en" sz="2000">
                <a:latin typeface="Lobster"/>
                <a:ea typeface="Lobster"/>
                <a:cs typeface="Lobster"/>
                <a:sym typeface="Lobster"/>
              </a:rPr>
              <a:t>active bo</a:t>
            </a:r>
            <a:r>
              <a:rPr b="0" i="0" lang="en" sz="2000" u="none" cap="none" strike="noStrike">
                <a:solidFill>
                  <a:srgbClr val="000000"/>
                </a:solidFill>
                <a:latin typeface="Lobster"/>
                <a:ea typeface="Lobster"/>
                <a:cs typeface="Lobster"/>
                <a:sym typeface="Lobster"/>
              </a:rPr>
              <a:t>y so, he needs to focus and concentrate to improve his scores in </a:t>
            </a:r>
            <a:r>
              <a:rPr lang="en" sz="2000">
                <a:latin typeface="Lobster"/>
                <a:ea typeface="Lobster"/>
                <a:cs typeface="Lobster"/>
                <a:sym typeface="Lobster"/>
              </a:rPr>
              <a:t>English ,</a:t>
            </a:r>
            <a:r>
              <a:rPr b="0" i="0" lang="en" sz="2000" u="none" cap="none" strike="noStrike">
                <a:solidFill>
                  <a:srgbClr val="000000"/>
                </a:solidFill>
                <a:latin typeface="Lobster"/>
                <a:ea typeface="Lobster"/>
                <a:cs typeface="Lobster"/>
                <a:sym typeface="Lobster"/>
              </a:rPr>
              <a:t>which he will definitely do with care and motivation.</a:t>
            </a:r>
            <a:endParaRPr b="0" i="0" sz="2000" u="none" cap="none" strike="noStrike">
              <a:solidFill>
                <a:srgbClr val="000000"/>
              </a:solidFill>
              <a:latin typeface="Lobster"/>
              <a:ea typeface="Lobster"/>
              <a:cs typeface="Lobster"/>
              <a:sym typeface="Lobster"/>
            </a:endParaRPr>
          </a:p>
        </p:txBody>
      </p:sp>
      <p:pic>
        <p:nvPicPr>
          <p:cNvPr id="431" name="Google Shape;431;p35"/>
          <p:cNvPicPr preferRelativeResize="0"/>
          <p:nvPr/>
        </p:nvPicPr>
        <p:blipFill rotWithShape="1">
          <a:blip r:embed="rId5">
            <a:alphaModFix/>
          </a:blip>
          <a:srcRect b="15971" l="20838" r="9629" t="14497"/>
          <a:stretch/>
        </p:blipFill>
        <p:spPr>
          <a:xfrm>
            <a:off x="3515063" y="1203300"/>
            <a:ext cx="2114174" cy="2818925"/>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6"/>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000000"/>
                </a:solidFill>
                <a:latin typeface="Pacifico"/>
                <a:ea typeface="Pacifico"/>
                <a:cs typeface="Pacifico"/>
                <a:sym typeface="Pacifico"/>
              </a:rPr>
              <a:t>Curious</a:t>
            </a:r>
            <a:endParaRPr b="0" i="0" sz="4200" u="none" cap="none" strike="noStrike">
              <a:solidFill>
                <a:srgbClr val="000000"/>
              </a:solidFill>
              <a:latin typeface="Pacifico"/>
              <a:ea typeface="Pacifico"/>
              <a:cs typeface="Pacifico"/>
              <a:sym typeface="Pacifico"/>
            </a:endParaRPr>
          </a:p>
        </p:txBody>
      </p:sp>
      <p:pic>
        <p:nvPicPr>
          <p:cNvPr id="437" name="Google Shape;437;p3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38" name="Google Shape;438;p36"/>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p36"/>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40" name="Google Shape;440;p36"/>
          <p:cNvSpPr txBox="1"/>
          <p:nvPr/>
        </p:nvSpPr>
        <p:spPr>
          <a:xfrm>
            <a:off x="0" y="1535675"/>
            <a:ext cx="2379300" cy="221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en" sz="4400" u="none" cap="none" strike="noStrike">
                <a:solidFill>
                  <a:schemeClr val="dk1"/>
                </a:solidFill>
                <a:latin typeface="Impact"/>
                <a:ea typeface="Impact"/>
                <a:cs typeface="Impact"/>
                <a:sym typeface="Impact"/>
              </a:rPr>
              <a:t>OMM SAI SHREE BEURA</a:t>
            </a:r>
            <a:endParaRPr b="0" i="0" sz="4600" u="none" cap="none" strike="noStrike">
              <a:solidFill>
                <a:srgbClr val="000000"/>
              </a:solidFill>
              <a:latin typeface="Impact"/>
              <a:ea typeface="Impact"/>
              <a:cs typeface="Impact"/>
              <a:sym typeface="Impact"/>
            </a:endParaRPr>
          </a:p>
        </p:txBody>
      </p:sp>
      <p:sp>
        <p:nvSpPr>
          <p:cNvPr id="441" name="Google Shape;441;p36"/>
          <p:cNvSpPr txBox="1"/>
          <p:nvPr/>
        </p:nvSpPr>
        <p:spPr>
          <a:xfrm>
            <a:off x="6534025" y="1003450"/>
            <a:ext cx="2051100" cy="370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500" u="none" cap="none" strike="noStrike">
                <a:solidFill>
                  <a:srgbClr val="000000"/>
                </a:solidFill>
                <a:latin typeface="Lobster"/>
                <a:ea typeface="Lobster"/>
                <a:cs typeface="Lobster"/>
                <a:sym typeface="Lobster"/>
              </a:rPr>
              <a:t>He is a well mannered boy and works hard to do great in his academics.</a:t>
            </a:r>
            <a:r>
              <a:rPr b="0" i="0" lang="en" sz="2100" u="none" cap="none" strike="noStrike">
                <a:solidFill>
                  <a:srgbClr val="000000"/>
                </a:solidFill>
                <a:latin typeface="Lobster"/>
                <a:ea typeface="Lobster"/>
                <a:cs typeface="Lobster"/>
                <a:sym typeface="Lobster"/>
              </a:rPr>
              <a:t> </a:t>
            </a:r>
            <a:r>
              <a:rPr b="0" i="0" lang="en" sz="2500" u="none" cap="none" strike="noStrike">
                <a:solidFill>
                  <a:srgbClr val="000000"/>
                </a:solidFill>
                <a:latin typeface="Lobster"/>
                <a:ea typeface="Lobster"/>
                <a:cs typeface="Lobster"/>
                <a:sym typeface="Lobster"/>
              </a:rPr>
              <a:t>Just keep</a:t>
            </a:r>
            <a:r>
              <a:rPr lang="en" sz="2500">
                <a:latin typeface="Lobster"/>
                <a:ea typeface="Lobster"/>
                <a:cs typeface="Lobster"/>
                <a:sym typeface="Lobster"/>
              </a:rPr>
              <a:t> going.</a:t>
            </a:r>
            <a:endParaRPr b="0" i="0" sz="2700" u="none" cap="none" strike="noStrike">
              <a:solidFill>
                <a:srgbClr val="000000"/>
              </a:solidFill>
              <a:latin typeface="Arial"/>
              <a:ea typeface="Arial"/>
              <a:cs typeface="Arial"/>
              <a:sym typeface="Arial"/>
            </a:endParaRPr>
          </a:p>
        </p:txBody>
      </p:sp>
      <p:pic>
        <p:nvPicPr>
          <p:cNvPr id="442" name="Google Shape;442;p36"/>
          <p:cNvPicPr preferRelativeResize="0"/>
          <p:nvPr/>
        </p:nvPicPr>
        <p:blipFill rotWithShape="1">
          <a:blip r:embed="rId5">
            <a:alphaModFix/>
          </a:blip>
          <a:srcRect b="0" l="0" r="0" t="0"/>
          <a:stretch/>
        </p:blipFill>
        <p:spPr>
          <a:xfrm>
            <a:off x="3424251" y="878225"/>
            <a:ext cx="2402514" cy="3250768"/>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7"/>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000000"/>
                </a:solidFill>
                <a:latin typeface="Pacifico"/>
                <a:ea typeface="Pacifico"/>
                <a:cs typeface="Pacifico"/>
                <a:sym typeface="Pacifico"/>
              </a:rPr>
              <a:t>Hard Working</a:t>
            </a:r>
            <a:endParaRPr b="0" i="0" sz="3300" u="none" cap="none" strike="noStrike">
              <a:solidFill>
                <a:srgbClr val="000000"/>
              </a:solidFill>
              <a:latin typeface="Pacifico"/>
              <a:ea typeface="Pacifico"/>
              <a:cs typeface="Pacifico"/>
              <a:sym typeface="Pacifico"/>
            </a:endParaRPr>
          </a:p>
        </p:txBody>
      </p:sp>
      <p:pic>
        <p:nvPicPr>
          <p:cNvPr id="448" name="Google Shape;448;p3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49" name="Google Shape;449;p37"/>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0" name="Google Shape;450;p37"/>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51" name="Google Shape;451;p37"/>
          <p:cNvSpPr txBox="1"/>
          <p:nvPr/>
        </p:nvSpPr>
        <p:spPr>
          <a:xfrm>
            <a:off x="231400" y="1760875"/>
            <a:ext cx="2148000" cy="160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chemeClr val="dk1"/>
                </a:solidFill>
                <a:latin typeface="Impact"/>
                <a:ea typeface="Impact"/>
                <a:cs typeface="Impact"/>
                <a:sym typeface="Impact"/>
              </a:rPr>
              <a:t>PINAKI RATH</a:t>
            </a:r>
            <a:endParaRPr b="0" i="0" sz="4800" u="none" cap="none" strike="noStrike">
              <a:solidFill>
                <a:srgbClr val="000000"/>
              </a:solidFill>
              <a:latin typeface="Impact"/>
              <a:ea typeface="Impact"/>
              <a:cs typeface="Impact"/>
              <a:sym typeface="Impact"/>
            </a:endParaRPr>
          </a:p>
        </p:txBody>
      </p:sp>
      <p:sp>
        <p:nvSpPr>
          <p:cNvPr id="452" name="Google Shape;452;p37"/>
          <p:cNvSpPr txBox="1"/>
          <p:nvPr/>
        </p:nvSpPr>
        <p:spPr>
          <a:xfrm>
            <a:off x="6660250" y="866725"/>
            <a:ext cx="2290800" cy="385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2500" u="none" cap="none" strike="noStrike">
                <a:solidFill>
                  <a:srgbClr val="4C1130"/>
                </a:solidFill>
                <a:latin typeface="Lobster"/>
                <a:ea typeface="Lobster"/>
                <a:cs typeface="Lobster"/>
                <a:sym typeface="Lobster"/>
              </a:rPr>
              <a:t>He is a well mannered boy who cares for others, but needs to put in efforts in </a:t>
            </a:r>
            <a:r>
              <a:rPr lang="en" sz="2500">
                <a:solidFill>
                  <a:srgbClr val="4C1130"/>
                </a:solidFill>
                <a:latin typeface="Lobster"/>
                <a:ea typeface="Lobster"/>
                <a:cs typeface="Lobster"/>
                <a:sym typeface="Lobster"/>
              </a:rPr>
              <a:t>English w</a:t>
            </a:r>
            <a:r>
              <a:rPr b="0" i="0" lang="en" sz="2500" u="none" cap="none" strike="noStrike">
                <a:solidFill>
                  <a:srgbClr val="4C1130"/>
                </a:solidFill>
                <a:latin typeface="Lobster"/>
                <a:ea typeface="Lobster"/>
                <a:cs typeface="Lobster"/>
                <a:sym typeface="Lobster"/>
              </a:rPr>
              <a:t>hich will definitely  do well in upcoming exam</a:t>
            </a:r>
            <a:r>
              <a:rPr lang="en" sz="2500">
                <a:solidFill>
                  <a:srgbClr val="4C1130"/>
                </a:solidFill>
                <a:latin typeface="Lobster"/>
                <a:ea typeface="Lobster"/>
                <a:cs typeface="Lobster"/>
                <a:sym typeface="Lobster"/>
              </a:rPr>
              <a:t> .</a:t>
            </a:r>
            <a:endParaRPr b="0" i="0" sz="2500" u="none" cap="none" strike="noStrike">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3" name="Google Shape;453;p37"/>
          <p:cNvPicPr preferRelativeResize="0"/>
          <p:nvPr/>
        </p:nvPicPr>
        <p:blipFill rotWithShape="1">
          <a:blip r:embed="rId5">
            <a:alphaModFix/>
          </a:blip>
          <a:srcRect b="0" l="0" r="0" t="0"/>
          <a:stretch/>
        </p:blipFill>
        <p:spPr>
          <a:xfrm>
            <a:off x="3343720" y="923563"/>
            <a:ext cx="2456551" cy="327542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8"/>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000000"/>
                </a:solidFill>
                <a:latin typeface="Pacifico"/>
                <a:ea typeface="Pacifico"/>
                <a:cs typeface="Pacifico"/>
                <a:sym typeface="Pacifico"/>
              </a:rPr>
              <a:t>Empathetic</a:t>
            </a:r>
            <a:endParaRPr b="0" i="0" sz="3500" u="none" cap="none" strike="noStrike">
              <a:solidFill>
                <a:srgbClr val="000000"/>
              </a:solidFill>
              <a:latin typeface="Pacifico"/>
              <a:ea typeface="Pacifico"/>
              <a:cs typeface="Pacifico"/>
              <a:sym typeface="Pacifico"/>
            </a:endParaRPr>
          </a:p>
        </p:txBody>
      </p:sp>
      <p:pic>
        <p:nvPicPr>
          <p:cNvPr id="459" name="Google Shape;459;p38"/>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60" name="Google Shape;460;p38"/>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1" name="Google Shape;461;p38"/>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62" name="Google Shape;462;p38"/>
          <p:cNvSpPr txBox="1"/>
          <p:nvPr/>
        </p:nvSpPr>
        <p:spPr>
          <a:xfrm>
            <a:off x="87150" y="2219400"/>
            <a:ext cx="22740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chemeClr val="dk1"/>
                </a:solidFill>
                <a:latin typeface="Impact"/>
                <a:ea typeface="Impact"/>
                <a:cs typeface="Impact"/>
                <a:sym typeface="Impact"/>
              </a:rPr>
              <a:t>PRIYANSHU PRUSTY</a:t>
            </a:r>
            <a:endParaRPr b="0" i="0" sz="3600" u="none" cap="none" strike="noStrike">
              <a:solidFill>
                <a:srgbClr val="000000"/>
              </a:solidFill>
              <a:latin typeface="Impact"/>
              <a:ea typeface="Impact"/>
              <a:cs typeface="Impact"/>
              <a:sym typeface="Impact"/>
            </a:endParaRPr>
          </a:p>
        </p:txBody>
      </p:sp>
      <p:sp>
        <p:nvSpPr>
          <p:cNvPr id="463" name="Google Shape;463;p38"/>
          <p:cNvSpPr txBox="1"/>
          <p:nvPr/>
        </p:nvSpPr>
        <p:spPr>
          <a:xfrm>
            <a:off x="6881125" y="988800"/>
            <a:ext cx="1893300" cy="40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4C1130"/>
                </a:solidFill>
                <a:latin typeface="Lobster"/>
                <a:ea typeface="Lobster"/>
                <a:cs typeface="Lobster"/>
                <a:sym typeface="Lobster"/>
              </a:rPr>
              <a:t>He is an empathetic </a:t>
            </a:r>
            <a:r>
              <a:rPr lang="en" sz="2300">
                <a:solidFill>
                  <a:srgbClr val="4C1130"/>
                </a:solidFill>
                <a:latin typeface="Lobster"/>
                <a:ea typeface="Lobster"/>
                <a:cs typeface="Lobster"/>
                <a:sym typeface="Lobster"/>
              </a:rPr>
              <a:t>boy </a:t>
            </a:r>
            <a:r>
              <a:rPr b="0" i="0" lang="en" sz="2300" u="none" cap="none" strike="noStrike">
                <a:solidFill>
                  <a:srgbClr val="4C1130"/>
                </a:solidFill>
                <a:latin typeface="Lobster"/>
                <a:ea typeface="Lobster"/>
                <a:cs typeface="Lobster"/>
                <a:sym typeface="Lobster"/>
              </a:rPr>
              <a:t>with a friendly nature</a:t>
            </a:r>
            <a:r>
              <a:rPr lang="en" sz="2300">
                <a:solidFill>
                  <a:srgbClr val="4C1130"/>
                </a:solidFill>
                <a:latin typeface="Lobster"/>
                <a:ea typeface="Lobster"/>
                <a:cs typeface="Lobster"/>
                <a:sym typeface="Lobster"/>
              </a:rPr>
              <a:t>. Doing well in his studies . Just keep going.</a:t>
            </a:r>
            <a:endParaRPr b="0" i="0" sz="2300" u="none" cap="none" strike="noStrike">
              <a:solidFill>
                <a:srgbClr val="4C1130"/>
              </a:solidFill>
              <a:latin typeface="Lobster"/>
              <a:ea typeface="Lobster"/>
              <a:cs typeface="Lobster"/>
              <a:sym typeface="Lobster"/>
            </a:endParaRPr>
          </a:p>
        </p:txBody>
      </p:sp>
      <p:pic>
        <p:nvPicPr>
          <p:cNvPr id="464" name="Google Shape;464;p38"/>
          <p:cNvPicPr preferRelativeResize="0"/>
          <p:nvPr/>
        </p:nvPicPr>
        <p:blipFill rotWithShape="1">
          <a:blip r:embed="rId5">
            <a:alphaModFix/>
          </a:blip>
          <a:srcRect b="0" l="0" r="0" t="0"/>
          <a:stretch/>
        </p:blipFill>
        <p:spPr>
          <a:xfrm>
            <a:off x="3546537" y="1151650"/>
            <a:ext cx="2149201" cy="2677151"/>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9"/>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700"/>
              <a:buFont typeface="Arial"/>
              <a:buNone/>
            </a:pPr>
            <a:r>
              <a:rPr b="0" i="0" lang="en" sz="4700" u="none" cap="none" strike="noStrike">
                <a:solidFill>
                  <a:srgbClr val="000000"/>
                </a:solidFill>
                <a:latin typeface="Pacifico"/>
                <a:ea typeface="Pacifico"/>
                <a:cs typeface="Pacifico"/>
                <a:sym typeface="Pacifico"/>
              </a:rPr>
              <a:t>Awesome</a:t>
            </a:r>
            <a:endParaRPr b="0" i="0" sz="4700" u="none" cap="none" strike="noStrike">
              <a:solidFill>
                <a:srgbClr val="000000"/>
              </a:solidFill>
              <a:latin typeface="Pacifico"/>
              <a:ea typeface="Pacifico"/>
              <a:cs typeface="Pacifico"/>
              <a:sym typeface="Pacifico"/>
            </a:endParaRPr>
          </a:p>
        </p:txBody>
      </p:sp>
      <p:pic>
        <p:nvPicPr>
          <p:cNvPr id="470" name="Google Shape;470;p39"/>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71" name="Google Shape;471;p39"/>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2" name="Google Shape;472;p39"/>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73" name="Google Shape;473;p39"/>
          <p:cNvSpPr txBox="1"/>
          <p:nvPr/>
        </p:nvSpPr>
        <p:spPr>
          <a:xfrm>
            <a:off x="84150" y="2574325"/>
            <a:ext cx="2232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chemeClr val="dk1"/>
                </a:solidFill>
                <a:latin typeface="Impact"/>
                <a:ea typeface="Impact"/>
                <a:cs typeface="Impact"/>
                <a:sym typeface="Impact"/>
              </a:rPr>
              <a:t>S. PRIYANSH</a:t>
            </a:r>
            <a:endParaRPr b="0" i="0" sz="3500" u="none" cap="none" strike="noStrike">
              <a:solidFill>
                <a:srgbClr val="000000"/>
              </a:solidFill>
              <a:latin typeface="Impact"/>
              <a:ea typeface="Impact"/>
              <a:cs typeface="Impact"/>
              <a:sym typeface="Impact"/>
            </a:endParaRPr>
          </a:p>
        </p:txBody>
      </p:sp>
      <p:sp>
        <p:nvSpPr>
          <p:cNvPr id="474" name="Google Shape;474;p39"/>
          <p:cNvSpPr txBox="1"/>
          <p:nvPr/>
        </p:nvSpPr>
        <p:spPr>
          <a:xfrm>
            <a:off x="6954775" y="1150725"/>
            <a:ext cx="1861800" cy="320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Lobster"/>
                <a:ea typeface="Lobster"/>
                <a:cs typeface="Lobster"/>
                <a:sym typeface="Lobster"/>
              </a:rPr>
              <a:t>He is a sincere boy and a hard working one. He is focused in his studies. If he stays focused he will do wonders in academics.</a:t>
            </a:r>
            <a:endParaRPr b="0" i="0" sz="2300" u="none" cap="none" strike="noStrike">
              <a:solidFill>
                <a:srgbClr val="000000"/>
              </a:solidFill>
              <a:latin typeface="Lobster"/>
              <a:ea typeface="Lobster"/>
              <a:cs typeface="Lobster"/>
              <a:sym typeface="Lobster"/>
            </a:endParaRPr>
          </a:p>
        </p:txBody>
      </p:sp>
      <p:pic>
        <p:nvPicPr>
          <p:cNvPr id="475" name="Google Shape;475;p39"/>
          <p:cNvPicPr preferRelativeResize="0"/>
          <p:nvPr/>
        </p:nvPicPr>
        <p:blipFill rotWithShape="1">
          <a:blip r:embed="rId5">
            <a:alphaModFix/>
          </a:blip>
          <a:srcRect b="5398" l="7041" r="6235" t="5521"/>
          <a:stretch/>
        </p:blipFill>
        <p:spPr>
          <a:xfrm>
            <a:off x="3456000" y="1080550"/>
            <a:ext cx="2232000" cy="2982397"/>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0"/>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000000"/>
                </a:solidFill>
                <a:latin typeface="Pacifico"/>
                <a:ea typeface="Pacifico"/>
                <a:cs typeface="Pacifico"/>
                <a:sym typeface="Pacifico"/>
              </a:rPr>
              <a:t>Diligent</a:t>
            </a:r>
            <a:endParaRPr b="0" i="0" sz="4300" u="none" cap="none" strike="noStrike">
              <a:solidFill>
                <a:srgbClr val="000000"/>
              </a:solidFill>
              <a:latin typeface="Pacifico"/>
              <a:ea typeface="Pacifico"/>
              <a:cs typeface="Pacifico"/>
              <a:sym typeface="Pacifico"/>
            </a:endParaRPr>
          </a:p>
        </p:txBody>
      </p:sp>
      <p:pic>
        <p:nvPicPr>
          <p:cNvPr id="481" name="Google Shape;481;p40"/>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482" name="Google Shape;482;p40"/>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3" name="Google Shape;483;p40"/>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84" name="Google Shape;484;p40"/>
          <p:cNvSpPr txBox="1"/>
          <p:nvPr/>
        </p:nvSpPr>
        <p:spPr>
          <a:xfrm>
            <a:off x="0" y="1893300"/>
            <a:ext cx="30000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800"/>
              <a:buFont typeface="Arial"/>
              <a:buNone/>
            </a:pPr>
            <a:r>
              <a:rPr b="0" i="0" lang="en" sz="4800" u="none" cap="none" strike="noStrike">
                <a:solidFill>
                  <a:schemeClr val="dk1"/>
                </a:solidFill>
                <a:latin typeface="Impact"/>
                <a:ea typeface="Impact"/>
                <a:cs typeface="Impact"/>
                <a:sym typeface="Impact"/>
              </a:rPr>
              <a:t>SAI KRISHNA DAS</a:t>
            </a:r>
            <a:endParaRPr b="0" i="0" sz="5000" u="none" cap="none" strike="noStrike">
              <a:solidFill>
                <a:srgbClr val="000000"/>
              </a:solidFill>
              <a:latin typeface="Impact"/>
              <a:ea typeface="Impact"/>
              <a:cs typeface="Impact"/>
              <a:sym typeface="Impact"/>
            </a:endParaRPr>
          </a:p>
        </p:txBody>
      </p:sp>
      <p:sp>
        <p:nvSpPr>
          <p:cNvPr id="485" name="Google Shape;485;p40"/>
          <p:cNvSpPr txBox="1"/>
          <p:nvPr/>
        </p:nvSpPr>
        <p:spPr>
          <a:xfrm>
            <a:off x="6523525" y="1108650"/>
            <a:ext cx="26379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Lobster"/>
                <a:ea typeface="Lobster"/>
                <a:cs typeface="Lobster"/>
                <a:sym typeface="Lobster"/>
              </a:rPr>
              <a:t>He is doing great in academics, just a little care and concentration in his subjects will work wonders for him.</a:t>
            </a:r>
            <a:endParaRPr b="0" i="0" sz="3000" u="none" cap="none" strike="noStrike">
              <a:solidFill>
                <a:srgbClr val="000000"/>
              </a:solidFill>
              <a:latin typeface="Lobster"/>
              <a:ea typeface="Lobster"/>
              <a:cs typeface="Lobster"/>
              <a:sym typeface="Lobster"/>
            </a:endParaRPr>
          </a:p>
        </p:txBody>
      </p:sp>
      <p:pic>
        <p:nvPicPr>
          <p:cNvPr id="486" name="Google Shape;486;p40"/>
          <p:cNvPicPr preferRelativeResize="0"/>
          <p:nvPr/>
        </p:nvPicPr>
        <p:blipFill rotWithShape="1">
          <a:blip r:embed="rId5">
            <a:alphaModFix/>
          </a:blip>
          <a:srcRect b="55029" l="10032" r="48614" t="20634"/>
          <a:stretch/>
        </p:blipFill>
        <p:spPr>
          <a:xfrm>
            <a:off x="3589538" y="1213825"/>
            <a:ext cx="1964668" cy="25692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87" name="Shape 87"/>
        <p:cNvGrpSpPr/>
        <p:nvPr/>
      </p:nvGrpSpPr>
      <p:grpSpPr>
        <a:xfrm>
          <a:off x="0" y="0"/>
          <a:ext cx="0" cy="0"/>
          <a:chOff x="0" y="0"/>
          <a:chExt cx="0" cy="0"/>
        </a:xfrm>
      </p:grpSpPr>
      <p:pic>
        <p:nvPicPr>
          <p:cNvPr id="88" name="Google Shape;88;p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89" name="Google Shape;89;p4"/>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lang="en" sz="4000">
                <a:solidFill>
                  <a:srgbClr val="4C1130"/>
                </a:solidFill>
                <a:latin typeface="Pacifico"/>
                <a:ea typeface="Pacifico"/>
                <a:cs typeface="Pacifico"/>
                <a:sym typeface="Pacifico"/>
              </a:rPr>
              <a:t>Smart</a:t>
            </a:r>
            <a:endParaRPr b="0" i="0" sz="40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sp>
        <p:nvSpPr>
          <p:cNvPr id="90" name="Google Shape;90;p4"/>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4"/>
          <p:cNvSpPr/>
          <p:nvPr/>
        </p:nvSpPr>
        <p:spPr>
          <a:xfrm rot="-5641879">
            <a:off x="2473877" y="1079811"/>
            <a:ext cx="4195992" cy="29633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 name="Google Shape;92;p4"/>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93" name="Google Shape;93;p4"/>
          <p:cNvSpPr txBox="1"/>
          <p:nvPr/>
        </p:nvSpPr>
        <p:spPr>
          <a:xfrm>
            <a:off x="241925" y="2282475"/>
            <a:ext cx="20637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Impact"/>
                <a:ea typeface="Impact"/>
                <a:cs typeface="Impact"/>
                <a:sym typeface="Impact"/>
              </a:rPr>
              <a:t>AMITYA TRIPATHY</a:t>
            </a:r>
            <a:endParaRPr b="0" i="0" sz="3100" u="none" cap="none" strike="noStrike">
              <a:solidFill>
                <a:srgbClr val="000000"/>
              </a:solidFill>
              <a:latin typeface="Arial"/>
              <a:ea typeface="Arial"/>
              <a:cs typeface="Arial"/>
              <a:sym typeface="Arial"/>
            </a:endParaRPr>
          </a:p>
        </p:txBody>
      </p:sp>
      <p:sp>
        <p:nvSpPr>
          <p:cNvPr id="94" name="Google Shape;94;p4"/>
          <p:cNvSpPr txBox="1"/>
          <p:nvPr/>
        </p:nvSpPr>
        <p:spPr>
          <a:xfrm>
            <a:off x="6502475" y="1068800"/>
            <a:ext cx="2287500" cy="321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He is smart and </a:t>
            </a:r>
            <a:r>
              <a:rPr lang="en" sz="2200">
                <a:latin typeface="Lobster"/>
                <a:ea typeface="Lobster"/>
                <a:cs typeface="Lobster"/>
                <a:sym typeface="Lobster"/>
              </a:rPr>
              <a:t>actively participate in co-curricular activities. But he </a:t>
            </a:r>
            <a:r>
              <a:rPr b="0" i="0" lang="en" sz="2200" u="none" cap="none" strike="noStrike">
                <a:solidFill>
                  <a:srgbClr val="000000"/>
                </a:solidFill>
                <a:latin typeface="Lobster"/>
                <a:ea typeface="Lobster"/>
                <a:cs typeface="Lobster"/>
                <a:sym typeface="Lobster"/>
              </a:rPr>
              <a:t>needs </a:t>
            </a:r>
            <a:r>
              <a:rPr lang="en" sz="2200">
                <a:latin typeface="Lobster"/>
                <a:ea typeface="Lobster"/>
                <a:cs typeface="Lobster"/>
                <a:sym typeface="Lobster"/>
              </a:rPr>
              <a:t>to improve his sub-Hindi and English</a:t>
            </a:r>
            <a:r>
              <a:rPr b="0" i="0" lang="en" sz="2200" u="none" cap="none" strike="noStrike">
                <a:solidFill>
                  <a:srgbClr val="000000"/>
                </a:solidFill>
                <a:latin typeface="Lobster"/>
                <a:ea typeface="Lobster"/>
                <a:cs typeface="Lobster"/>
                <a:sym typeface="Lobster"/>
              </a:rPr>
              <a:t>, he will definitely </a:t>
            </a:r>
            <a:r>
              <a:rPr lang="en" sz="2200">
                <a:latin typeface="Lobster"/>
                <a:ea typeface="Lobster"/>
                <a:cs typeface="Lobster"/>
                <a:sym typeface="Lobster"/>
              </a:rPr>
              <a:t>rock</a:t>
            </a:r>
            <a:r>
              <a:rPr b="0" i="0" lang="en" sz="2200" u="none" cap="none" strike="noStrike">
                <a:solidFill>
                  <a:srgbClr val="000000"/>
                </a:solidFill>
                <a:latin typeface="Lobster"/>
                <a:ea typeface="Lobster"/>
                <a:cs typeface="Lobster"/>
                <a:sym typeface="Lobster"/>
              </a:rPr>
              <a:t>.</a:t>
            </a:r>
            <a:endParaRPr b="0" i="0" sz="2200" u="none" cap="none" strike="noStrike">
              <a:solidFill>
                <a:srgbClr val="000000"/>
              </a:solidFill>
              <a:latin typeface="Lobster"/>
              <a:ea typeface="Lobster"/>
              <a:cs typeface="Lobster"/>
              <a:sym typeface="Lobster"/>
            </a:endParaRPr>
          </a:p>
        </p:txBody>
      </p:sp>
      <p:pic>
        <p:nvPicPr>
          <p:cNvPr id="95" name="Google Shape;95;p4"/>
          <p:cNvPicPr preferRelativeResize="0"/>
          <p:nvPr/>
        </p:nvPicPr>
        <p:blipFill rotWithShape="1">
          <a:blip r:embed="rId5">
            <a:alphaModFix/>
          </a:blip>
          <a:srcRect b="0" l="0" r="0" t="0"/>
          <a:stretch/>
        </p:blipFill>
        <p:spPr>
          <a:xfrm>
            <a:off x="3428038" y="1066575"/>
            <a:ext cx="2287651" cy="2807475"/>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1"/>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Pacifico"/>
                <a:ea typeface="Pacifico"/>
                <a:cs typeface="Pacifico"/>
                <a:sym typeface="Pacifico"/>
              </a:rPr>
              <a:t>Considerate</a:t>
            </a:r>
            <a:endParaRPr b="0" i="0" sz="3600" u="none" cap="none" strike="noStrike">
              <a:solidFill>
                <a:srgbClr val="000000"/>
              </a:solidFill>
              <a:latin typeface="Pacifico"/>
              <a:ea typeface="Pacifico"/>
              <a:cs typeface="Pacifico"/>
              <a:sym typeface="Pacifico"/>
            </a:endParaRPr>
          </a:p>
        </p:txBody>
      </p:sp>
      <p:pic>
        <p:nvPicPr>
          <p:cNvPr id="492" name="Google Shape;492;p41"/>
          <p:cNvPicPr preferRelativeResize="0"/>
          <p:nvPr/>
        </p:nvPicPr>
        <p:blipFill rotWithShape="1">
          <a:blip r:embed="rId3">
            <a:alphaModFix/>
          </a:blip>
          <a:srcRect b="0" l="0" r="0" t="60662"/>
          <a:stretch/>
        </p:blipFill>
        <p:spPr>
          <a:xfrm>
            <a:off x="0" y="2574324"/>
            <a:ext cx="9143999" cy="2569200"/>
          </a:xfrm>
          <a:prstGeom prst="rect">
            <a:avLst/>
          </a:prstGeom>
          <a:noFill/>
          <a:ln>
            <a:noFill/>
          </a:ln>
        </p:spPr>
      </p:pic>
      <p:sp>
        <p:nvSpPr>
          <p:cNvPr id="493" name="Google Shape;493;p41"/>
          <p:cNvSpPr/>
          <p:nvPr/>
        </p:nvSpPr>
        <p:spPr>
          <a:xfrm rot="-5158435">
            <a:off x="2473921" y="1079610"/>
            <a:ext cx="4195955" cy="2963202"/>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4" name="Google Shape;494;p41"/>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495" name="Google Shape;495;p41"/>
          <p:cNvSpPr txBox="1"/>
          <p:nvPr/>
        </p:nvSpPr>
        <p:spPr>
          <a:xfrm>
            <a:off x="105175" y="2314050"/>
            <a:ext cx="3000000" cy="132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0" i="0" lang="en" sz="3700" u="none" cap="none" strike="noStrike">
                <a:solidFill>
                  <a:schemeClr val="dk1"/>
                </a:solidFill>
                <a:latin typeface="Impact"/>
                <a:ea typeface="Impact"/>
                <a:cs typeface="Impact"/>
                <a:sym typeface="Impact"/>
              </a:rPr>
              <a:t>SAI SMRUTEE BARAL</a:t>
            </a:r>
            <a:endParaRPr b="0" i="0" sz="3900" u="none" cap="none" strike="noStrike">
              <a:solidFill>
                <a:srgbClr val="000000"/>
              </a:solidFill>
              <a:latin typeface="Impact"/>
              <a:ea typeface="Impact"/>
              <a:cs typeface="Impact"/>
              <a:sym typeface="Impact"/>
            </a:endParaRPr>
          </a:p>
        </p:txBody>
      </p:sp>
      <p:sp>
        <p:nvSpPr>
          <p:cNvPr id="496" name="Google Shape;496;p41"/>
          <p:cNvSpPr txBox="1"/>
          <p:nvPr/>
        </p:nvSpPr>
        <p:spPr>
          <a:xfrm>
            <a:off x="6428000" y="1508350"/>
            <a:ext cx="25146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lang="en" sz="2100">
                <a:latin typeface="Lobster"/>
                <a:ea typeface="Lobster"/>
                <a:cs typeface="Lobster"/>
                <a:sym typeface="Lobster"/>
              </a:rPr>
              <a:t>She </a:t>
            </a:r>
            <a:r>
              <a:rPr b="0" i="0" lang="en" sz="2100" u="none" cap="none" strike="noStrike">
                <a:solidFill>
                  <a:srgbClr val="000000"/>
                </a:solidFill>
                <a:latin typeface="Lobster"/>
                <a:ea typeface="Lobster"/>
                <a:cs typeface="Lobster"/>
                <a:sym typeface="Lobster"/>
              </a:rPr>
              <a:t>is a well mannered </a:t>
            </a:r>
            <a:r>
              <a:rPr lang="en" sz="2100">
                <a:latin typeface="Lobster"/>
                <a:ea typeface="Lobster"/>
                <a:cs typeface="Lobster"/>
                <a:sym typeface="Lobster"/>
              </a:rPr>
              <a:t>girl</a:t>
            </a:r>
            <a:r>
              <a:rPr b="0" i="0" lang="en" sz="2100" u="none" cap="none" strike="noStrike">
                <a:solidFill>
                  <a:srgbClr val="000000"/>
                </a:solidFill>
                <a:latin typeface="Lobster"/>
                <a:ea typeface="Lobster"/>
                <a:cs typeface="Lobster"/>
                <a:sym typeface="Lobster"/>
              </a:rPr>
              <a:t> and works hard to do great in h</a:t>
            </a:r>
            <a:r>
              <a:rPr lang="en" sz="2100">
                <a:latin typeface="Lobster"/>
                <a:ea typeface="Lobster"/>
                <a:cs typeface="Lobster"/>
                <a:sym typeface="Lobster"/>
              </a:rPr>
              <a:t>er </a:t>
            </a:r>
            <a:r>
              <a:rPr b="0" i="0" lang="en" sz="2100" u="none" cap="none" strike="noStrike">
                <a:solidFill>
                  <a:srgbClr val="000000"/>
                </a:solidFill>
                <a:latin typeface="Lobster"/>
                <a:ea typeface="Lobster"/>
                <a:cs typeface="Lobster"/>
                <a:sym typeface="Lobster"/>
              </a:rPr>
              <a:t>academ</a:t>
            </a:r>
            <a:r>
              <a:rPr lang="en" sz="2100">
                <a:latin typeface="Lobster"/>
                <a:ea typeface="Lobster"/>
                <a:cs typeface="Lobster"/>
                <a:sym typeface="Lobster"/>
              </a:rPr>
              <a:t>ic.</a:t>
            </a:r>
            <a:endParaRPr b="0" i="0" sz="2100" u="none" cap="none" strike="noStrike">
              <a:solidFill>
                <a:srgbClr val="000000"/>
              </a:solidFill>
              <a:latin typeface="Lobster"/>
              <a:ea typeface="Lobster"/>
              <a:cs typeface="Lobster"/>
              <a:sym typeface="Lobster"/>
            </a:endParaRPr>
          </a:p>
        </p:txBody>
      </p:sp>
      <p:pic>
        <p:nvPicPr>
          <p:cNvPr id="497" name="Google Shape;497;p41"/>
          <p:cNvPicPr preferRelativeResize="0"/>
          <p:nvPr/>
        </p:nvPicPr>
        <p:blipFill rotWithShape="1">
          <a:blip r:embed="rId5">
            <a:alphaModFix/>
          </a:blip>
          <a:srcRect b="0" l="0" r="0" t="0"/>
          <a:stretch/>
        </p:blipFill>
        <p:spPr>
          <a:xfrm>
            <a:off x="3343720" y="923563"/>
            <a:ext cx="2456551" cy="327542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2"/>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0" i="0" lang="en" sz="5100" u="none" cap="none" strike="noStrike">
                <a:solidFill>
                  <a:srgbClr val="4C1130"/>
                </a:solidFill>
                <a:latin typeface="Pacifico"/>
                <a:ea typeface="Pacifico"/>
                <a:cs typeface="Pacifico"/>
                <a:sym typeface="Pacifico"/>
              </a:rPr>
              <a:t>Curious</a:t>
            </a:r>
            <a:endParaRPr b="0" i="0" sz="51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3" name="Google Shape;503;p4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04" name="Google Shape;504;p42"/>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5" name="Google Shape;505;p42"/>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06" name="Google Shape;506;p42"/>
          <p:cNvSpPr txBox="1"/>
          <p:nvPr/>
        </p:nvSpPr>
        <p:spPr>
          <a:xfrm>
            <a:off x="136750" y="2199900"/>
            <a:ext cx="22245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rgbClr val="4C1130"/>
                </a:solidFill>
                <a:latin typeface="Impact"/>
                <a:ea typeface="Impact"/>
                <a:cs typeface="Impact"/>
                <a:sym typeface="Impact"/>
              </a:rPr>
              <a:t>SHASWAT KUMAR SAHOO</a:t>
            </a:r>
            <a:endParaRPr b="0" i="0" sz="4200" u="none" cap="none" strike="noStrike">
              <a:solidFill>
                <a:srgbClr val="4C1130"/>
              </a:solidFill>
              <a:latin typeface="Impact"/>
              <a:ea typeface="Impact"/>
              <a:cs typeface="Impact"/>
              <a:sym typeface="Impact"/>
            </a:endParaRPr>
          </a:p>
        </p:txBody>
      </p:sp>
      <p:sp>
        <p:nvSpPr>
          <p:cNvPr id="507" name="Google Shape;507;p42"/>
          <p:cNvSpPr txBox="1"/>
          <p:nvPr/>
        </p:nvSpPr>
        <p:spPr>
          <a:xfrm>
            <a:off x="6912700" y="1329525"/>
            <a:ext cx="2248800" cy="338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4C1130"/>
                </a:solidFill>
                <a:latin typeface="Lobster"/>
                <a:ea typeface="Lobster"/>
                <a:cs typeface="Lobster"/>
                <a:sym typeface="Lobster"/>
              </a:rPr>
              <a:t>He is a </a:t>
            </a:r>
            <a:r>
              <a:rPr lang="en" sz="2300">
                <a:solidFill>
                  <a:srgbClr val="4C1130"/>
                </a:solidFill>
                <a:latin typeface="Lobster"/>
                <a:ea typeface="Lobster"/>
                <a:cs typeface="Lobster"/>
                <a:sym typeface="Lobster"/>
              </a:rPr>
              <a:t>active </a:t>
            </a:r>
            <a:r>
              <a:rPr b="0" i="0" lang="en" sz="2300" u="none" cap="none" strike="noStrike">
                <a:solidFill>
                  <a:srgbClr val="4C1130"/>
                </a:solidFill>
                <a:latin typeface="Lobster"/>
                <a:ea typeface="Lobster"/>
                <a:cs typeface="Lobster"/>
                <a:sym typeface="Lobster"/>
              </a:rPr>
              <a:t>boy with </a:t>
            </a:r>
            <a:r>
              <a:rPr lang="en" sz="2300">
                <a:solidFill>
                  <a:srgbClr val="4C1130"/>
                </a:solidFill>
                <a:latin typeface="Lobster"/>
                <a:ea typeface="Lobster"/>
                <a:cs typeface="Lobster"/>
                <a:sym typeface="Lobster"/>
              </a:rPr>
              <a:t>innocent face </a:t>
            </a:r>
            <a:r>
              <a:rPr b="0" i="0" lang="en" sz="2300" u="none" cap="none" strike="noStrike">
                <a:solidFill>
                  <a:srgbClr val="4C1130"/>
                </a:solidFill>
                <a:latin typeface="Lobster"/>
                <a:ea typeface="Lobster"/>
                <a:cs typeface="Lobster"/>
                <a:sym typeface="Lobster"/>
              </a:rPr>
              <a:t>but needs to increase his concentration level for which he has to practice and know his subjects well.</a:t>
            </a:r>
            <a:endParaRPr b="0" i="0" sz="2300" u="none" cap="none" strike="noStrike">
              <a:solidFill>
                <a:srgbClr val="4C1130"/>
              </a:solidFill>
              <a:latin typeface="Lobster"/>
              <a:ea typeface="Lobster"/>
              <a:cs typeface="Lobster"/>
              <a:sym typeface="Lobster"/>
            </a:endParaRPr>
          </a:p>
        </p:txBody>
      </p:sp>
      <p:pic>
        <p:nvPicPr>
          <p:cNvPr id="508" name="Google Shape;508;p42"/>
          <p:cNvPicPr preferRelativeResize="0"/>
          <p:nvPr/>
        </p:nvPicPr>
        <p:blipFill rotWithShape="1">
          <a:blip r:embed="rId5">
            <a:alphaModFix/>
          </a:blip>
          <a:srcRect b="0" l="27822" r="20643" t="0"/>
          <a:stretch/>
        </p:blipFill>
        <p:spPr>
          <a:xfrm>
            <a:off x="3782162" y="913150"/>
            <a:ext cx="1709627" cy="3317501"/>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3"/>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rgbClr val="4C1130"/>
                </a:solidFill>
                <a:latin typeface="Pacifico"/>
                <a:ea typeface="Pacifico"/>
                <a:cs typeface="Pacifico"/>
                <a:sym typeface="Pacifico"/>
              </a:rPr>
              <a:t>Impartial</a:t>
            </a:r>
            <a:endParaRPr b="0" i="0" sz="4600" u="none" cap="none" strike="noStrike">
              <a:solidFill>
                <a:srgbClr val="4C1130"/>
              </a:solidFill>
              <a:latin typeface="Pacifico"/>
              <a:ea typeface="Pacifico"/>
              <a:cs typeface="Pacifico"/>
              <a:sym typeface="Pacifico"/>
            </a:endParaRPr>
          </a:p>
        </p:txBody>
      </p:sp>
      <p:pic>
        <p:nvPicPr>
          <p:cNvPr id="514" name="Google Shape;514;p4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15" name="Google Shape;515;p43"/>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6" name="Google Shape;516;p43"/>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17" name="Google Shape;517;p43"/>
          <p:cNvSpPr txBox="1"/>
          <p:nvPr/>
        </p:nvSpPr>
        <p:spPr>
          <a:xfrm>
            <a:off x="0" y="2574325"/>
            <a:ext cx="3000000" cy="153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0" i="0" lang="en" sz="4400" u="none" cap="none" strike="noStrike">
                <a:solidFill>
                  <a:srgbClr val="4C1130"/>
                </a:solidFill>
                <a:latin typeface="Impact"/>
                <a:ea typeface="Impact"/>
                <a:cs typeface="Impact"/>
                <a:sym typeface="Impact"/>
              </a:rPr>
              <a:t>SHIBESH MISHRA</a:t>
            </a:r>
            <a:endParaRPr b="0" i="0" sz="4600" u="none" cap="none" strike="noStrike">
              <a:solidFill>
                <a:srgbClr val="4C1130"/>
              </a:solidFill>
              <a:latin typeface="Impact"/>
              <a:ea typeface="Impact"/>
              <a:cs typeface="Impact"/>
              <a:sym typeface="Impact"/>
            </a:endParaRPr>
          </a:p>
        </p:txBody>
      </p:sp>
      <p:sp>
        <p:nvSpPr>
          <p:cNvPr id="518" name="Google Shape;518;p43"/>
          <p:cNvSpPr txBox="1"/>
          <p:nvPr/>
        </p:nvSpPr>
        <p:spPr>
          <a:xfrm>
            <a:off x="6323675" y="1266425"/>
            <a:ext cx="2692800" cy="415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4C1130"/>
                </a:solidFill>
                <a:latin typeface="Lobster"/>
                <a:ea typeface="Lobster"/>
                <a:cs typeface="Lobster"/>
                <a:sym typeface="Lobster"/>
              </a:rPr>
              <a:t>He is a well mannered boy who cares for others, but needs to put in efforts in studies which he will definitely do to do well in upcoming exam</a:t>
            </a:r>
            <a:r>
              <a:rPr lang="en" sz="2600">
                <a:solidFill>
                  <a:srgbClr val="4C1130"/>
                </a:solidFill>
                <a:latin typeface="Lobster"/>
                <a:ea typeface="Lobster"/>
                <a:cs typeface="Lobster"/>
                <a:sym typeface="Lobster"/>
              </a:rPr>
              <a:t>.</a:t>
            </a:r>
            <a:endParaRPr b="0" i="0" sz="2600" u="none" cap="none" strike="noStrike">
              <a:solidFill>
                <a:srgbClr val="4C1130"/>
              </a:solidFill>
              <a:latin typeface="Lobster"/>
              <a:ea typeface="Lobster"/>
              <a:cs typeface="Lobster"/>
              <a:sym typeface="Lobster"/>
            </a:endParaRPr>
          </a:p>
        </p:txBody>
      </p:sp>
      <p:pic>
        <p:nvPicPr>
          <p:cNvPr id="519" name="Google Shape;519;p43"/>
          <p:cNvPicPr preferRelativeResize="0"/>
          <p:nvPr/>
        </p:nvPicPr>
        <p:blipFill rotWithShape="1">
          <a:blip r:embed="rId5">
            <a:alphaModFix/>
          </a:blip>
          <a:srcRect b="0" l="0" r="0" t="0"/>
          <a:stretch/>
        </p:blipFill>
        <p:spPr>
          <a:xfrm>
            <a:off x="3379133" y="932850"/>
            <a:ext cx="2385576" cy="318077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4"/>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Pacifico"/>
                <a:ea typeface="Pacifico"/>
                <a:cs typeface="Pacifico"/>
                <a:sym typeface="Pacifico"/>
              </a:rPr>
              <a:t>Empathetic</a:t>
            </a:r>
            <a:endParaRPr b="0" i="0" sz="41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5" name="Google Shape;525;p4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26" name="Google Shape;526;p44"/>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7" name="Google Shape;527;p44"/>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28" name="Google Shape;528;p44"/>
          <p:cNvSpPr txBox="1"/>
          <p:nvPr/>
        </p:nvSpPr>
        <p:spPr>
          <a:xfrm>
            <a:off x="210350" y="2126275"/>
            <a:ext cx="24108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0" i="0" lang="en" sz="3500" u="none" cap="none" strike="noStrike">
                <a:solidFill>
                  <a:srgbClr val="4C1130"/>
                </a:solidFill>
                <a:latin typeface="Impact"/>
                <a:ea typeface="Impact"/>
                <a:cs typeface="Impact"/>
                <a:sym typeface="Impact"/>
              </a:rPr>
              <a:t>SHREEJA SHREYANSHI</a:t>
            </a:r>
            <a:endParaRPr b="0" i="0" sz="3700" u="none" cap="none" strike="noStrike">
              <a:solidFill>
                <a:srgbClr val="4C1130"/>
              </a:solidFill>
              <a:latin typeface="Impact"/>
              <a:ea typeface="Impact"/>
              <a:cs typeface="Impact"/>
              <a:sym typeface="Impact"/>
            </a:endParaRPr>
          </a:p>
        </p:txBody>
      </p:sp>
      <p:sp>
        <p:nvSpPr>
          <p:cNvPr id="529" name="Google Shape;529;p44"/>
          <p:cNvSpPr txBox="1"/>
          <p:nvPr/>
        </p:nvSpPr>
        <p:spPr>
          <a:xfrm>
            <a:off x="6481450" y="1192775"/>
            <a:ext cx="2324400" cy="3166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4C1130"/>
                </a:solidFill>
                <a:latin typeface="Lobster"/>
                <a:ea typeface="Lobster"/>
                <a:cs typeface="Lobster"/>
                <a:sym typeface="Lobster"/>
              </a:rPr>
              <a:t>She is an empathetic girl with a friendly nature</a:t>
            </a:r>
            <a:r>
              <a:rPr lang="en" sz="2300">
                <a:solidFill>
                  <a:srgbClr val="4C1130"/>
                </a:solidFill>
                <a:latin typeface="Lobster"/>
                <a:ea typeface="Lobster"/>
                <a:cs typeface="Lobster"/>
                <a:sym typeface="Lobster"/>
              </a:rPr>
              <a:t>. She is</a:t>
            </a:r>
            <a:r>
              <a:rPr b="0" i="0" lang="en" sz="2300" u="none" cap="none" strike="noStrike">
                <a:solidFill>
                  <a:srgbClr val="4C1130"/>
                </a:solidFill>
                <a:latin typeface="Lobster"/>
                <a:ea typeface="Lobster"/>
                <a:cs typeface="Lobster"/>
                <a:sym typeface="Lobster"/>
              </a:rPr>
              <a:t> </a:t>
            </a:r>
            <a:r>
              <a:rPr lang="en" sz="2300">
                <a:solidFill>
                  <a:srgbClr val="4C1130"/>
                </a:solidFill>
                <a:latin typeface="Lobster"/>
                <a:ea typeface="Lobster"/>
                <a:cs typeface="Lobster"/>
                <a:sym typeface="Lobster"/>
              </a:rPr>
              <a:t>d</a:t>
            </a:r>
            <a:r>
              <a:rPr lang="en" sz="2300">
                <a:solidFill>
                  <a:srgbClr val="4C1130"/>
                </a:solidFill>
                <a:latin typeface="Lobster"/>
                <a:ea typeface="Lobster"/>
                <a:cs typeface="Lobster"/>
                <a:sym typeface="Lobster"/>
              </a:rPr>
              <a:t>oing well in her studies . Just keep going.</a:t>
            </a:r>
            <a:endParaRPr sz="2300">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300"/>
              <a:buFont typeface="Arial"/>
              <a:buNone/>
            </a:pPr>
            <a:r>
              <a:t/>
            </a:r>
            <a:endParaRPr sz="2300">
              <a:solidFill>
                <a:srgbClr val="4C1130"/>
              </a:solidFill>
              <a:latin typeface="Lobster"/>
              <a:ea typeface="Lobster"/>
              <a:cs typeface="Lobster"/>
              <a:sym typeface="Lobster"/>
            </a:endParaRPr>
          </a:p>
        </p:txBody>
      </p:sp>
      <p:pic>
        <p:nvPicPr>
          <p:cNvPr id="530" name="Google Shape;530;p44"/>
          <p:cNvPicPr preferRelativeResize="0"/>
          <p:nvPr/>
        </p:nvPicPr>
        <p:blipFill rotWithShape="1">
          <a:blip r:embed="rId5">
            <a:alphaModFix/>
          </a:blip>
          <a:srcRect b="0" l="0" r="0" t="0"/>
          <a:stretch/>
        </p:blipFill>
        <p:spPr>
          <a:xfrm>
            <a:off x="3453722" y="904575"/>
            <a:ext cx="2195165" cy="3166202"/>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5"/>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200"/>
              <a:buFont typeface="Arial"/>
              <a:buNone/>
            </a:pPr>
            <a:r>
              <a:rPr b="0" i="0" lang="en" sz="5200" u="none" cap="none" strike="noStrike">
                <a:solidFill>
                  <a:srgbClr val="4C1130"/>
                </a:solidFill>
                <a:latin typeface="Pacifico"/>
                <a:ea typeface="Pacifico"/>
                <a:cs typeface="Pacifico"/>
                <a:sym typeface="Pacifico"/>
              </a:rPr>
              <a:t>Diligent</a:t>
            </a:r>
            <a:endParaRPr b="0" i="0" sz="52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4C1130"/>
              </a:solidFill>
              <a:latin typeface="Impact"/>
              <a:ea typeface="Impact"/>
              <a:cs typeface="Impact"/>
              <a:sym typeface="Impact"/>
            </a:endParaRPr>
          </a:p>
        </p:txBody>
      </p:sp>
      <p:pic>
        <p:nvPicPr>
          <p:cNvPr id="536" name="Google Shape;536;p4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37" name="Google Shape;537;p45"/>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8" name="Google Shape;538;p45"/>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39" name="Google Shape;539;p45"/>
          <p:cNvSpPr txBox="1"/>
          <p:nvPr/>
        </p:nvSpPr>
        <p:spPr>
          <a:xfrm>
            <a:off x="42075" y="1912525"/>
            <a:ext cx="30000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900"/>
              <a:buFont typeface="Arial"/>
              <a:buNone/>
            </a:pPr>
            <a:r>
              <a:rPr b="0" i="0" lang="en" sz="4900" u="none" cap="none" strike="noStrike">
                <a:solidFill>
                  <a:srgbClr val="4C1130"/>
                </a:solidFill>
                <a:latin typeface="Impact"/>
                <a:ea typeface="Impact"/>
                <a:cs typeface="Impact"/>
                <a:sym typeface="Impact"/>
              </a:rPr>
              <a:t>SHREYA SINGH</a:t>
            </a:r>
            <a:endParaRPr b="0" i="0" sz="3200" u="none" cap="none" strike="noStrike">
              <a:solidFill>
                <a:srgbClr val="000000"/>
              </a:solidFill>
              <a:latin typeface="Arial"/>
              <a:ea typeface="Arial"/>
              <a:cs typeface="Arial"/>
              <a:sym typeface="Arial"/>
            </a:endParaRPr>
          </a:p>
        </p:txBody>
      </p:sp>
      <p:sp>
        <p:nvSpPr>
          <p:cNvPr id="540" name="Google Shape;540;p45"/>
          <p:cNvSpPr txBox="1"/>
          <p:nvPr/>
        </p:nvSpPr>
        <p:spPr>
          <a:xfrm>
            <a:off x="6778250" y="1087600"/>
            <a:ext cx="2312100" cy="23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4C1130"/>
                </a:solidFill>
                <a:latin typeface="Lobster"/>
                <a:ea typeface="Lobster"/>
                <a:cs typeface="Lobster"/>
                <a:sym typeface="Lobster"/>
              </a:rPr>
              <a:t>She is a very caring and responsible girl, she </a:t>
            </a:r>
            <a:r>
              <a:rPr lang="en" sz="2400">
                <a:solidFill>
                  <a:srgbClr val="4C1130"/>
                </a:solidFill>
                <a:latin typeface="Lobster"/>
                <a:ea typeface="Lobster"/>
                <a:cs typeface="Lobster"/>
                <a:sym typeface="Lobster"/>
              </a:rPr>
              <a:t>is doing well in studies.Just keep going.</a:t>
            </a:r>
            <a:endParaRPr b="0" i="0" sz="2400" u="none" cap="none" strike="noStrike">
              <a:solidFill>
                <a:srgbClr val="4C1130"/>
              </a:solidFill>
              <a:latin typeface="Lobster"/>
              <a:ea typeface="Lobster"/>
              <a:cs typeface="Lobster"/>
              <a:sym typeface="Lobster"/>
            </a:endParaRPr>
          </a:p>
        </p:txBody>
      </p:sp>
      <p:pic>
        <p:nvPicPr>
          <p:cNvPr id="541" name="Google Shape;541;p45"/>
          <p:cNvPicPr preferRelativeResize="0"/>
          <p:nvPr/>
        </p:nvPicPr>
        <p:blipFill rotWithShape="1">
          <a:blip r:embed="rId5">
            <a:alphaModFix/>
          </a:blip>
          <a:srcRect b="0" l="0" r="0" t="0"/>
          <a:stretch/>
        </p:blipFill>
        <p:spPr>
          <a:xfrm>
            <a:off x="3567150" y="1122125"/>
            <a:ext cx="1799351" cy="2899248"/>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46"/>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900"/>
              <a:buFont typeface="Arial"/>
              <a:buNone/>
            </a:pPr>
            <a:r>
              <a:rPr b="0" i="0" lang="en" sz="4900" u="none" cap="none" strike="noStrike">
                <a:solidFill>
                  <a:srgbClr val="4C1130"/>
                </a:solidFill>
                <a:latin typeface="Pacifico"/>
                <a:ea typeface="Pacifico"/>
                <a:cs typeface="Pacifico"/>
                <a:sym typeface="Pacifico"/>
              </a:rPr>
              <a:t>Courteous</a:t>
            </a:r>
            <a:endParaRPr b="0" i="0" sz="49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7" name="Google Shape;547;p4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48" name="Google Shape;548;p46"/>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 name="Google Shape;549;p46"/>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50" name="Google Shape;550;p46"/>
          <p:cNvSpPr txBox="1"/>
          <p:nvPr/>
        </p:nvSpPr>
        <p:spPr>
          <a:xfrm>
            <a:off x="84150" y="2199900"/>
            <a:ext cx="25266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0" i="0" lang="en" sz="3900" u="none" cap="none" strike="noStrike">
                <a:solidFill>
                  <a:srgbClr val="4C1130"/>
                </a:solidFill>
                <a:latin typeface="Impact"/>
                <a:ea typeface="Impact"/>
                <a:cs typeface="Impact"/>
                <a:sym typeface="Impact"/>
              </a:rPr>
              <a:t>SREYANSHI DASH</a:t>
            </a:r>
            <a:endParaRPr b="0" i="0" sz="4100" u="none" cap="none" strike="noStrike">
              <a:solidFill>
                <a:srgbClr val="4C1130"/>
              </a:solidFill>
              <a:latin typeface="Impact"/>
              <a:ea typeface="Impact"/>
              <a:cs typeface="Impact"/>
              <a:sym typeface="Impact"/>
            </a:endParaRPr>
          </a:p>
        </p:txBody>
      </p:sp>
      <p:sp>
        <p:nvSpPr>
          <p:cNvPr id="551" name="Google Shape;551;p46"/>
          <p:cNvSpPr txBox="1"/>
          <p:nvPr/>
        </p:nvSpPr>
        <p:spPr>
          <a:xfrm>
            <a:off x="6426625" y="1035000"/>
            <a:ext cx="2526600" cy="245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4C1130"/>
                </a:solidFill>
                <a:latin typeface="Lobster"/>
                <a:ea typeface="Lobster"/>
                <a:cs typeface="Lobster"/>
                <a:sym typeface="Lobster"/>
              </a:rPr>
              <a:t>She is a well mannered girl with a helpful nature</a:t>
            </a:r>
            <a:r>
              <a:rPr lang="en" sz="2600">
                <a:solidFill>
                  <a:srgbClr val="4C1130"/>
                </a:solidFill>
                <a:latin typeface="Lobster"/>
                <a:ea typeface="Lobster"/>
                <a:cs typeface="Lobster"/>
                <a:sym typeface="Lobster"/>
              </a:rPr>
              <a:t>.</a:t>
            </a:r>
            <a:r>
              <a:rPr b="0" i="0" lang="en" sz="2600" u="none" cap="none" strike="noStrike">
                <a:solidFill>
                  <a:srgbClr val="4C1130"/>
                </a:solidFill>
                <a:latin typeface="Lobster"/>
                <a:ea typeface="Lobster"/>
                <a:cs typeface="Lobster"/>
                <a:sym typeface="Lobster"/>
              </a:rPr>
              <a:t> </a:t>
            </a:r>
            <a:r>
              <a:rPr lang="en" sz="2600">
                <a:solidFill>
                  <a:srgbClr val="4C1130"/>
                </a:solidFill>
                <a:latin typeface="Lobster"/>
                <a:ea typeface="Lobster"/>
                <a:cs typeface="Lobster"/>
                <a:sym typeface="Lobster"/>
              </a:rPr>
              <a:t>Doing well in his studies. Just keep going.</a:t>
            </a:r>
            <a:endParaRPr sz="2600">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600"/>
              <a:buFont typeface="Arial"/>
              <a:buNone/>
            </a:pPr>
            <a:r>
              <a:t/>
            </a:r>
            <a:endParaRPr sz="2600">
              <a:solidFill>
                <a:srgbClr val="4C1130"/>
              </a:solidFill>
              <a:latin typeface="Lobster"/>
              <a:ea typeface="Lobster"/>
              <a:cs typeface="Lobster"/>
              <a:sym typeface="Lobster"/>
            </a:endParaRPr>
          </a:p>
        </p:txBody>
      </p:sp>
      <p:pic>
        <p:nvPicPr>
          <p:cNvPr id="552" name="Google Shape;552;p46"/>
          <p:cNvPicPr preferRelativeResize="0"/>
          <p:nvPr/>
        </p:nvPicPr>
        <p:blipFill rotWithShape="1">
          <a:blip r:embed="rId5">
            <a:alphaModFix/>
          </a:blip>
          <a:srcRect b="0" l="0" r="0" t="0"/>
          <a:stretch/>
        </p:blipFill>
        <p:spPr>
          <a:xfrm>
            <a:off x="3512325" y="959100"/>
            <a:ext cx="2188299" cy="3483875"/>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7"/>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 sz="3300" u="none" cap="none" strike="noStrike">
                <a:solidFill>
                  <a:srgbClr val="4C1130"/>
                </a:solidFill>
                <a:latin typeface="Pacifico"/>
                <a:ea typeface="Pacifico"/>
                <a:cs typeface="Pacifico"/>
                <a:sym typeface="Pacifico"/>
              </a:rPr>
              <a:t>Affectionate</a:t>
            </a:r>
            <a:endParaRPr b="0" i="0" sz="33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4C1130"/>
              </a:solidFill>
              <a:latin typeface="Impact"/>
              <a:ea typeface="Impact"/>
              <a:cs typeface="Impact"/>
              <a:sym typeface="Impact"/>
            </a:endParaRPr>
          </a:p>
        </p:txBody>
      </p:sp>
      <p:pic>
        <p:nvPicPr>
          <p:cNvPr id="558" name="Google Shape;558;p4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59" name="Google Shape;559;p47"/>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0" name="Google Shape;560;p47"/>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61" name="Google Shape;561;p47"/>
          <p:cNvSpPr txBox="1"/>
          <p:nvPr/>
        </p:nvSpPr>
        <p:spPr>
          <a:xfrm>
            <a:off x="0" y="1924850"/>
            <a:ext cx="25161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4C1130"/>
                </a:solidFill>
                <a:latin typeface="Impact"/>
                <a:ea typeface="Impact"/>
                <a:cs typeface="Impact"/>
                <a:sym typeface="Impact"/>
              </a:rPr>
              <a:t>SUBHAM MOHANTY</a:t>
            </a:r>
            <a:endParaRPr b="0" i="0" sz="3500" u="none" cap="none" strike="noStrike">
              <a:solidFill>
                <a:srgbClr val="000000"/>
              </a:solidFill>
              <a:latin typeface="Arial"/>
              <a:ea typeface="Arial"/>
              <a:cs typeface="Arial"/>
              <a:sym typeface="Arial"/>
            </a:endParaRPr>
          </a:p>
        </p:txBody>
      </p:sp>
      <p:sp>
        <p:nvSpPr>
          <p:cNvPr id="562" name="Google Shape;562;p47"/>
          <p:cNvSpPr txBox="1"/>
          <p:nvPr/>
        </p:nvSpPr>
        <p:spPr>
          <a:xfrm>
            <a:off x="6975800" y="1340050"/>
            <a:ext cx="21858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4C1130"/>
                </a:solidFill>
                <a:latin typeface="Lobster"/>
                <a:ea typeface="Lobster"/>
                <a:cs typeface="Lobster"/>
                <a:sym typeface="Lobster"/>
              </a:rPr>
              <a:t>He is a hard working boy and an affectionate fellow</a:t>
            </a:r>
            <a:r>
              <a:rPr lang="en" sz="2500">
                <a:solidFill>
                  <a:srgbClr val="4C1130"/>
                </a:solidFill>
                <a:latin typeface="Lobster"/>
                <a:ea typeface="Lobster"/>
                <a:cs typeface="Lobster"/>
                <a:sym typeface="Lobster"/>
              </a:rPr>
              <a:t>.</a:t>
            </a:r>
            <a:r>
              <a:rPr lang="en" sz="2500">
                <a:solidFill>
                  <a:srgbClr val="4C1130"/>
                </a:solidFill>
                <a:latin typeface="Lobster"/>
                <a:ea typeface="Lobster"/>
                <a:cs typeface="Lobster"/>
                <a:sym typeface="Lobster"/>
              </a:rPr>
              <a:t>Doing well in his studies. Just keep going.</a:t>
            </a:r>
            <a:endParaRPr sz="2500">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500"/>
              <a:buFont typeface="Arial"/>
              <a:buNone/>
            </a:pPr>
            <a:r>
              <a:t/>
            </a:r>
            <a:endParaRPr sz="2500">
              <a:solidFill>
                <a:srgbClr val="4C1130"/>
              </a:solidFill>
              <a:latin typeface="Lobster"/>
              <a:ea typeface="Lobster"/>
              <a:cs typeface="Lobster"/>
              <a:sym typeface="Lobster"/>
            </a:endParaRPr>
          </a:p>
        </p:txBody>
      </p:sp>
      <p:pic>
        <p:nvPicPr>
          <p:cNvPr id="563" name="Google Shape;563;p47"/>
          <p:cNvPicPr preferRelativeResize="0"/>
          <p:nvPr/>
        </p:nvPicPr>
        <p:blipFill rotWithShape="1">
          <a:blip r:embed="rId5">
            <a:alphaModFix/>
          </a:blip>
          <a:srcRect b="0" l="0" r="0" t="0"/>
          <a:stretch/>
        </p:blipFill>
        <p:spPr>
          <a:xfrm>
            <a:off x="3424562" y="1041975"/>
            <a:ext cx="2294874" cy="305985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8"/>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Pacifico"/>
                <a:ea typeface="Pacifico"/>
                <a:cs typeface="Pacifico"/>
                <a:sym typeface="Pacifico"/>
              </a:rPr>
              <a:t>Compassionate</a:t>
            </a:r>
            <a:endParaRPr b="0" i="0" sz="34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9" name="Google Shape;569;p48"/>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70" name="Google Shape;570;p48"/>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1" name="Google Shape;571;p48"/>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72" name="Google Shape;572;p48"/>
          <p:cNvSpPr txBox="1"/>
          <p:nvPr/>
        </p:nvSpPr>
        <p:spPr>
          <a:xfrm>
            <a:off x="305050" y="2187825"/>
            <a:ext cx="18324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0" i="0" lang="en" sz="3100" u="none" cap="none" strike="noStrike">
                <a:solidFill>
                  <a:srgbClr val="4C1130"/>
                </a:solidFill>
                <a:latin typeface="Impact"/>
                <a:ea typeface="Impact"/>
                <a:cs typeface="Impact"/>
                <a:sym typeface="Impact"/>
              </a:rPr>
              <a:t>SULAGNA SETHY</a:t>
            </a:r>
            <a:endParaRPr b="0" i="0" sz="3300" u="none" cap="none" strike="noStrike">
              <a:solidFill>
                <a:srgbClr val="4C1130"/>
              </a:solidFill>
              <a:latin typeface="Impact"/>
              <a:ea typeface="Impact"/>
              <a:cs typeface="Impact"/>
              <a:sym typeface="Impact"/>
            </a:endParaRPr>
          </a:p>
        </p:txBody>
      </p:sp>
      <p:sp>
        <p:nvSpPr>
          <p:cNvPr id="573" name="Google Shape;573;p48"/>
          <p:cNvSpPr txBox="1"/>
          <p:nvPr/>
        </p:nvSpPr>
        <p:spPr>
          <a:xfrm>
            <a:off x="6197275" y="795900"/>
            <a:ext cx="3017400" cy="355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 sz="2400" u="none" cap="none" strike="noStrike">
                <a:solidFill>
                  <a:srgbClr val="4C1130"/>
                </a:solidFill>
                <a:latin typeface="Lobster"/>
                <a:ea typeface="Lobster"/>
                <a:cs typeface="Lobster"/>
                <a:sym typeface="Lobster"/>
              </a:rPr>
              <a:t>She is a good girl with the capability of doing well in her subjects,</a:t>
            </a:r>
            <a:r>
              <a:rPr b="0" i="0" lang="en" sz="2600" u="none" cap="none" strike="noStrike">
                <a:solidFill>
                  <a:srgbClr val="4C1130"/>
                </a:solidFill>
                <a:latin typeface="Lobster"/>
                <a:ea typeface="Lobster"/>
                <a:cs typeface="Lobster"/>
                <a:sym typeface="Lobster"/>
              </a:rPr>
              <a:t> s</a:t>
            </a:r>
            <a:r>
              <a:rPr lang="en" sz="2400">
                <a:solidFill>
                  <a:srgbClr val="4C1130"/>
                </a:solidFill>
                <a:latin typeface="Lobster"/>
                <a:ea typeface="Lobster"/>
                <a:cs typeface="Lobster"/>
                <a:sym typeface="Lobster"/>
              </a:rPr>
              <a:t>he just needs to put in a little hard work in Science and Social Science and will definitely do well.</a:t>
            </a:r>
            <a:endParaRPr sz="2400">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600"/>
              <a:buFont typeface="Arial"/>
              <a:buNone/>
            </a:pPr>
            <a:r>
              <a:t/>
            </a:r>
            <a:endParaRPr sz="2600">
              <a:solidFill>
                <a:srgbClr val="4C1130"/>
              </a:solidFill>
              <a:latin typeface="Lobster"/>
              <a:ea typeface="Lobster"/>
              <a:cs typeface="Lobster"/>
              <a:sym typeface="Lobster"/>
            </a:endParaRPr>
          </a:p>
        </p:txBody>
      </p:sp>
      <p:pic>
        <p:nvPicPr>
          <p:cNvPr id="574" name="Google Shape;574;p48"/>
          <p:cNvPicPr preferRelativeResize="0"/>
          <p:nvPr/>
        </p:nvPicPr>
        <p:blipFill rotWithShape="1">
          <a:blip r:embed="rId5">
            <a:alphaModFix/>
          </a:blip>
          <a:srcRect b="0" l="0" r="0" t="0"/>
          <a:stretch/>
        </p:blipFill>
        <p:spPr>
          <a:xfrm>
            <a:off x="3378501" y="1123489"/>
            <a:ext cx="2253150" cy="2876125"/>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9"/>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700"/>
              <a:buFont typeface="Arial"/>
              <a:buNone/>
            </a:pPr>
            <a:r>
              <a:rPr b="0" i="0" lang="en" sz="4700" u="none" cap="none" strike="noStrike">
                <a:solidFill>
                  <a:srgbClr val="4C1130"/>
                </a:solidFill>
                <a:latin typeface="Pacifico"/>
                <a:ea typeface="Pacifico"/>
                <a:cs typeface="Pacifico"/>
                <a:sym typeface="Pacifico"/>
              </a:rPr>
              <a:t>Capable</a:t>
            </a:r>
            <a:endParaRPr b="0" i="0" sz="47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4C1130"/>
              </a:solidFill>
              <a:latin typeface="Impact"/>
              <a:ea typeface="Impact"/>
              <a:cs typeface="Impact"/>
              <a:sym typeface="Impact"/>
            </a:endParaRPr>
          </a:p>
        </p:txBody>
      </p:sp>
      <p:pic>
        <p:nvPicPr>
          <p:cNvPr id="580" name="Google Shape;580;p49"/>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81" name="Google Shape;581;p49"/>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2" name="Google Shape;582;p49"/>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83" name="Google Shape;583;p49"/>
          <p:cNvSpPr txBox="1"/>
          <p:nvPr/>
        </p:nvSpPr>
        <p:spPr>
          <a:xfrm>
            <a:off x="265075" y="2574325"/>
            <a:ext cx="17460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0" i="0" lang="en" sz="2900" u="none" cap="none" strike="noStrike">
                <a:solidFill>
                  <a:srgbClr val="4C1130"/>
                </a:solidFill>
                <a:latin typeface="Impact"/>
                <a:ea typeface="Impact"/>
                <a:cs typeface="Impact"/>
                <a:sym typeface="Impact"/>
              </a:rPr>
              <a:t>SURYANSH MALLICK</a:t>
            </a:r>
            <a:endParaRPr b="0" i="0" sz="3100" u="none" cap="none" strike="noStrike">
              <a:solidFill>
                <a:srgbClr val="4C1130"/>
              </a:solidFill>
              <a:latin typeface="Impact"/>
              <a:ea typeface="Impact"/>
              <a:cs typeface="Impact"/>
              <a:sym typeface="Impact"/>
            </a:endParaRPr>
          </a:p>
        </p:txBody>
      </p:sp>
      <p:sp>
        <p:nvSpPr>
          <p:cNvPr id="584" name="Google Shape;584;p49"/>
          <p:cNvSpPr txBox="1"/>
          <p:nvPr/>
        </p:nvSpPr>
        <p:spPr>
          <a:xfrm>
            <a:off x="6923225" y="1413650"/>
            <a:ext cx="2007000" cy="266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4C1130"/>
                </a:solidFill>
                <a:latin typeface="Lobster"/>
                <a:ea typeface="Lobster"/>
                <a:cs typeface="Lobster"/>
                <a:sym typeface="Lobster"/>
              </a:rPr>
              <a:t>He is a good boy with capability of progressing in his studies just a hint of sincerity and he can have it.</a:t>
            </a:r>
            <a:endParaRPr b="0" i="0" sz="2300" u="none" cap="none" strike="noStrike">
              <a:solidFill>
                <a:srgbClr val="4C1130"/>
              </a:solidFill>
              <a:latin typeface="Lobster"/>
              <a:ea typeface="Lobster"/>
              <a:cs typeface="Lobster"/>
              <a:sym typeface="Lobster"/>
            </a:endParaRPr>
          </a:p>
        </p:txBody>
      </p:sp>
      <p:pic>
        <p:nvPicPr>
          <p:cNvPr id="585" name="Google Shape;585;p49"/>
          <p:cNvPicPr preferRelativeResize="0"/>
          <p:nvPr/>
        </p:nvPicPr>
        <p:blipFill>
          <a:blip r:embed="rId5">
            <a:alphaModFix/>
          </a:blip>
          <a:stretch>
            <a:fillRect/>
          </a:stretch>
        </p:blipFill>
        <p:spPr>
          <a:xfrm>
            <a:off x="3468825" y="1197649"/>
            <a:ext cx="2206350" cy="2878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0"/>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rgbClr val="4C1130"/>
                </a:solidFill>
                <a:latin typeface="Pacifico"/>
                <a:ea typeface="Pacifico"/>
                <a:cs typeface="Pacifico"/>
                <a:sym typeface="Pacifico"/>
              </a:rPr>
              <a:t>Amiable</a:t>
            </a:r>
            <a:endParaRPr b="0" i="0" sz="45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4C1130"/>
              </a:solidFill>
              <a:latin typeface="Impact"/>
              <a:ea typeface="Impact"/>
              <a:cs typeface="Impact"/>
              <a:sym typeface="Impact"/>
            </a:endParaRPr>
          </a:p>
        </p:txBody>
      </p:sp>
      <p:pic>
        <p:nvPicPr>
          <p:cNvPr id="591" name="Google Shape;591;p50"/>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592" name="Google Shape;592;p50"/>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3" name="Google Shape;593;p50"/>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594" name="Google Shape;594;p50"/>
          <p:cNvSpPr txBox="1"/>
          <p:nvPr/>
        </p:nvSpPr>
        <p:spPr>
          <a:xfrm>
            <a:off x="42075" y="2187825"/>
            <a:ext cx="3000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4C1130"/>
                </a:solidFill>
                <a:latin typeface="Impact"/>
                <a:ea typeface="Impact"/>
                <a:cs typeface="Impact"/>
                <a:sym typeface="Impact"/>
              </a:rPr>
              <a:t>SWAGAT SUMAN SAHOO</a:t>
            </a:r>
            <a:endParaRPr b="0" i="0" sz="3100" u="none" cap="none" strike="noStrike">
              <a:solidFill>
                <a:srgbClr val="000000"/>
              </a:solidFill>
              <a:latin typeface="Arial"/>
              <a:ea typeface="Arial"/>
              <a:cs typeface="Arial"/>
              <a:sym typeface="Arial"/>
            </a:endParaRPr>
          </a:p>
        </p:txBody>
      </p:sp>
      <p:sp>
        <p:nvSpPr>
          <p:cNvPr id="595" name="Google Shape;595;p50"/>
          <p:cNvSpPr txBox="1"/>
          <p:nvPr/>
        </p:nvSpPr>
        <p:spPr>
          <a:xfrm>
            <a:off x="6523525" y="1077075"/>
            <a:ext cx="20301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4C1130"/>
                </a:solidFill>
                <a:latin typeface="Lobster"/>
                <a:ea typeface="Lobster"/>
                <a:cs typeface="Lobster"/>
                <a:sym typeface="Lobster"/>
              </a:rPr>
              <a:t>He is a sincere and hardworking boy. </a:t>
            </a:r>
            <a:r>
              <a:rPr lang="en" sz="2600">
                <a:solidFill>
                  <a:srgbClr val="4C1130"/>
                </a:solidFill>
                <a:latin typeface="Lobster"/>
                <a:ea typeface="Lobster"/>
                <a:cs typeface="Lobster"/>
                <a:sym typeface="Lobster"/>
              </a:rPr>
              <a:t>Doing well in his studies. Just keep going</a:t>
            </a:r>
            <a:r>
              <a:rPr lang="en" sz="2500">
                <a:solidFill>
                  <a:srgbClr val="4C1130"/>
                </a:solidFill>
                <a:latin typeface="Lobster"/>
                <a:ea typeface="Lobster"/>
                <a:cs typeface="Lobster"/>
                <a:sym typeface="Lobster"/>
              </a:rPr>
              <a:t>.</a:t>
            </a:r>
            <a:endParaRPr sz="2500">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4C1130"/>
                </a:solidFill>
                <a:latin typeface="Lobster"/>
                <a:ea typeface="Lobster"/>
                <a:cs typeface="Lobster"/>
                <a:sym typeface="Lobster"/>
              </a:rPr>
              <a:t> </a:t>
            </a:r>
            <a:endParaRPr b="0" i="0" sz="2600" u="none" cap="none" strike="noStrike">
              <a:solidFill>
                <a:srgbClr val="4C1130"/>
              </a:solidFill>
              <a:latin typeface="Lobster"/>
              <a:ea typeface="Lobster"/>
              <a:cs typeface="Lobster"/>
              <a:sym typeface="Lobster"/>
            </a:endParaRPr>
          </a:p>
        </p:txBody>
      </p:sp>
      <p:pic>
        <p:nvPicPr>
          <p:cNvPr id="596" name="Google Shape;596;p50"/>
          <p:cNvPicPr preferRelativeResize="0"/>
          <p:nvPr/>
        </p:nvPicPr>
        <p:blipFill rotWithShape="1">
          <a:blip r:embed="rId5">
            <a:alphaModFix/>
          </a:blip>
          <a:srcRect b="0" l="0" r="0" t="0"/>
          <a:stretch/>
        </p:blipFill>
        <p:spPr>
          <a:xfrm>
            <a:off x="3389995" y="915100"/>
            <a:ext cx="2267249" cy="3022998"/>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99" name="Shape 99"/>
        <p:cNvGrpSpPr/>
        <p:nvPr/>
      </p:nvGrpSpPr>
      <p:grpSpPr>
        <a:xfrm>
          <a:off x="0" y="0"/>
          <a:ext cx="0" cy="0"/>
          <a:chOff x="0" y="0"/>
          <a:chExt cx="0" cy="0"/>
        </a:xfrm>
      </p:grpSpPr>
      <p:pic>
        <p:nvPicPr>
          <p:cNvPr id="100" name="Google Shape;100;p5"/>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01" name="Google Shape;101;p5"/>
          <p:cNvSpPr/>
          <p:nvPr/>
        </p:nvSpPr>
        <p:spPr>
          <a:xfrm>
            <a:off x="-75"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rgbClr val="4C1130"/>
                </a:solidFill>
                <a:latin typeface="Pacifico"/>
                <a:ea typeface="Pacifico"/>
                <a:cs typeface="Pacifico"/>
                <a:sym typeface="Pacifico"/>
              </a:rPr>
              <a:t>Evergreen</a:t>
            </a:r>
            <a:endParaRPr b="0" i="0" sz="46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sp>
        <p:nvSpPr>
          <p:cNvPr id="102" name="Google Shape;102;p5"/>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5"/>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 name="Google Shape;104;p5"/>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05" name="Google Shape;105;p5"/>
          <p:cNvSpPr txBox="1"/>
          <p:nvPr/>
        </p:nvSpPr>
        <p:spPr>
          <a:xfrm>
            <a:off x="252425" y="1966950"/>
            <a:ext cx="23688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 sz="4000" u="none" cap="none" strike="noStrike">
                <a:solidFill>
                  <a:srgbClr val="4C1130"/>
                </a:solidFill>
                <a:latin typeface="Impact"/>
                <a:ea typeface="Impact"/>
                <a:cs typeface="Impact"/>
                <a:sym typeface="Impact"/>
              </a:rPr>
              <a:t>AMLAN PRADHAN</a:t>
            </a:r>
            <a:endParaRPr b="0" i="0" sz="3700" u="none" cap="none" strike="noStrike">
              <a:solidFill>
                <a:srgbClr val="000000"/>
              </a:solidFill>
              <a:latin typeface="Arial"/>
              <a:ea typeface="Arial"/>
              <a:cs typeface="Arial"/>
              <a:sym typeface="Arial"/>
            </a:endParaRPr>
          </a:p>
        </p:txBody>
      </p:sp>
      <p:sp>
        <p:nvSpPr>
          <p:cNvPr id="106" name="Google Shape;106;p5"/>
          <p:cNvSpPr txBox="1"/>
          <p:nvPr/>
        </p:nvSpPr>
        <p:spPr>
          <a:xfrm>
            <a:off x="6645850" y="977850"/>
            <a:ext cx="2040600" cy="382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Lobster"/>
                <a:ea typeface="Lobster"/>
                <a:cs typeface="Lobster"/>
                <a:sym typeface="Lobster"/>
              </a:rPr>
              <a:t>He is doing great in </a:t>
            </a:r>
            <a:r>
              <a:rPr lang="en" sz="2600">
                <a:latin typeface="Lobster"/>
                <a:ea typeface="Lobster"/>
                <a:cs typeface="Lobster"/>
                <a:sym typeface="Lobster"/>
              </a:rPr>
              <a:t>all subjects except Maths </a:t>
            </a:r>
            <a:r>
              <a:rPr b="0" i="0" lang="en" sz="2600" u="none" cap="none" strike="noStrike">
                <a:solidFill>
                  <a:srgbClr val="000000"/>
                </a:solidFill>
                <a:latin typeface="Lobster"/>
                <a:ea typeface="Lobster"/>
                <a:cs typeface="Lobster"/>
                <a:sym typeface="Lobster"/>
              </a:rPr>
              <a:t>and will definitely do wonders in the upcoming exam.</a:t>
            </a:r>
            <a:endParaRPr b="0" i="0" sz="2600" u="none" cap="none" strike="noStrike">
              <a:solidFill>
                <a:srgbClr val="000000"/>
              </a:solidFill>
              <a:latin typeface="Lobster"/>
              <a:ea typeface="Lobster"/>
              <a:cs typeface="Lobster"/>
              <a:sym typeface="Lobster"/>
            </a:endParaRPr>
          </a:p>
        </p:txBody>
      </p:sp>
      <p:pic>
        <p:nvPicPr>
          <p:cNvPr id="107" name="Google Shape;107;p5"/>
          <p:cNvPicPr preferRelativeResize="0"/>
          <p:nvPr/>
        </p:nvPicPr>
        <p:blipFill rotWithShape="1">
          <a:blip r:embed="rId5">
            <a:alphaModFix/>
          </a:blip>
          <a:srcRect b="0" l="0" r="0" t="0"/>
          <a:stretch/>
        </p:blipFill>
        <p:spPr>
          <a:xfrm>
            <a:off x="3447424" y="977838"/>
            <a:ext cx="2248996" cy="3166874"/>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1"/>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0" i="0" lang="en" sz="3900" u="none" cap="none" strike="noStrike">
                <a:solidFill>
                  <a:srgbClr val="4C1130"/>
                </a:solidFill>
                <a:latin typeface="Pacifico"/>
                <a:ea typeface="Pacifico"/>
                <a:cs typeface="Pacifico"/>
                <a:sym typeface="Pacifico"/>
              </a:rPr>
              <a:t>Adaptable</a:t>
            </a:r>
            <a:endParaRPr b="0" i="0" sz="39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2" name="Google Shape;602;p51"/>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603" name="Google Shape;603;p51"/>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4" name="Google Shape;604;p51"/>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605" name="Google Shape;605;p51"/>
          <p:cNvSpPr txBox="1"/>
          <p:nvPr/>
        </p:nvSpPr>
        <p:spPr>
          <a:xfrm>
            <a:off x="84125" y="1924875"/>
            <a:ext cx="30000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Impact"/>
                <a:ea typeface="Impact"/>
                <a:cs typeface="Impact"/>
                <a:sym typeface="Impact"/>
              </a:rPr>
              <a:t>SWASTIK JENA</a:t>
            </a:r>
            <a:endParaRPr b="0" i="0" sz="4300" u="none" cap="none" strike="noStrike">
              <a:solidFill>
                <a:srgbClr val="4C1130"/>
              </a:solidFill>
              <a:latin typeface="Impact"/>
              <a:ea typeface="Impact"/>
              <a:cs typeface="Impact"/>
              <a:sym typeface="Impact"/>
            </a:endParaRPr>
          </a:p>
        </p:txBody>
      </p:sp>
      <p:sp>
        <p:nvSpPr>
          <p:cNvPr id="606" name="Google Shape;606;p51"/>
          <p:cNvSpPr txBox="1"/>
          <p:nvPr/>
        </p:nvSpPr>
        <p:spPr>
          <a:xfrm>
            <a:off x="7091500" y="1140200"/>
            <a:ext cx="18933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4C1130"/>
                </a:solidFill>
                <a:latin typeface="Lobster"/>
                <a:ea typeface="Lobster"/>
                <a:cs typeface="Lobster"/>
                <a:sym typeface="Lobster"/>
              </a:rPr>
              <a:t>He is a good boy with the capability of adapting to the situation, he just needs to put in a little bit of hard work to do well.</a:t>
            </a:r>
            <a:endParaRPr b="0" i="0" sz="2000" u="none" cap="none" strike="noStrike">
              <a:solidFill>
                <a:srgbClr val="4C1130"/>
              </a:solidFill>
              <a:latin typeface="Lobster"/>
              <a:ea typeface="Lobster"/>
              <a:cs typeface="Lobster"/>
              <a:sym typeface="Lobster"/>
            </a:endParaRPr>
          </a:p>
        </p:txBody>
      </p:sp>
      <p:pic>
        <p:nvPicPr>
          <p:cNvPr id="607" name="Google Shape;607;p51"/>
          <p:cNvPicPr preferRelativeResize="0"/>
          <p:nvPr/>
        </p:nvPicPr>
        <p:blipFill rotWithShape="1">
          <a:blip r:embed="rId5">
            <a:alphaModFix/>
          </a:blip>
          <a:srcRect b="0" l="0" r="0" t="0"/>
          <a:stretch/>
        </p:blipFill>
        <p:spPr>
          <a:xfrm>
            <a:off x="3324012" y="907750"/>
            <a:ext cx="2495976" cy="33280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2"/>
          <p:cNvSpPr/>
          <p:nvPr/>
        </p:nvSpPr>
        <p:spPr>
          <a:xfrm>
            <a:off x="0" y="0"/>
            <a:ext cx="9144000" cy="2569200"/>
          </a:xfrm>
          <a:prstGeom prst="rect">
            <a:avLst/>
          </a:prstGeom>
          <a:solidFill>
            <a:srgbClr val="F4C7C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rgbClr val="4C1130"/>
                </a:solidFill>
                <a:latin typeface="Pacifico"/>
                <a:ea typeface="Pacifico"/>
                <a:cs typeface="Pacifico"/>
                <a:sym typeface="Pacifico"/>
              </a:rPr>
              <a:t>Sincere</a:t>
            </a:r>
            <a:endParaRPr b="0" i="0" sz="46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3" name="Google Shape;613;p52"/>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614" name="Google Shape;614;p52"/>
          <p:cNvSpPr/>
          <p:nvPr/>
        </p:nvSpPr>
        <p:spPr>
          <a:xfrm rot="-5641810">
            <a:off x="2473882" y="1079929"/>
            <a:ext cx="4195976" cy="296322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5" name="Google Shape;615;p52"/>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616" name="Google Shape;616;p52"/>
          <p:cNvSpPr txBox="1"/>
          <p:nvPr/>
        </p:nvSpPr>
        <p:spPr>
          <a:xfrm>
            <a:off x="147250" y="2114200"/>
            <a:ext cx="30000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Impact"/>
                <a:ea typeface="Impact"/>
                <a:cs typeface="Impact"/>
                <a:sym typeface="Impact"/>
              </a:rPr>
              <a:t>SWAYAM SAIDEEP</a:t>
            </a:r>
            <a:endParaRPr b="0" i="0" sz="3600" u="none" cap="none" strike="noStrike">
              <a:solidFill>
                <a:srgbClr val="4C1130"/>
              </a:solidFill>
              <a:latin typeface="Impact"/>
              <a:ea typeface="Impact"/>
              <a:cs typeface="Impact"/>
              <a:sym typeface="Impact"/>
            </a:endParaRPr>
          </a:p>
        </p:txBody>
      </p:sp>
      <p:sp>
        <p:nvSpPr>
          <p:cNvPr id="617" name="Google Shape;617;p52"/>
          <p:cNvSpPr txBox="1"/>
          <p:nvPr/>
        </p:nvSpPr>
        <p:spPr>
          <a:xfrm>
            <a:off x="6839075" y="1171750"/>
            <a:ext cx="2322600" cy="304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Lobster"/>
                <a:ea typeface="Lobster"/>
                <a:cs typeface="Lobster"/>
                <a:sym typeface="Lobster"/>
              </a:rPr>
              <a:t>He is a hard working boy with a lot of potential and </a:t>
            </a:r>
            <a:r>
              <a:rPr lang="en" sz="2300">
                <a:solidFill>
                  <a:srgbClr val="4C1130"/>
                </a:solidFill>
                <a:latin typeface="Lobster"/>
                <a:ea typeface="Lobster"/>
                <a:cs typeface="Lobster"/>
                <a:sym typeface="Lobster"/>
              </a:rPr>
              <a:t>he just needs to put in a little bit of hard work to do well.</a:t>
            </a:r>
            <a:endParaRPr sz="2300">
              <a:solidFill>
                <a:srgbClr val="4C1130"/>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2300"/>
              <a:buFont typeface="Arial"/>
              <a:buNone/>
            </a:pPr>
            <a:r>
              <a:t/>
            </a:r>
            <a:endParaRPr sz="2500">
              <a:latin typeface="Lobster"/>
              <a:ea typeface="Lobster"/>
              <a:cs typeface="Lobster"/>
              <a:sym typeface="Lobster"/>
            </a:endParaRPr>
          </a:p>
        </p:txBody>
      </p:sp>
      <p:pic>
        <p:nvPicPr>
          <p:cNvPr id="618" name="Google Shape;618;p52"/>
          <p:cNvPicPr preferRelativeResize="0"/>
          <p:nvPr/>
        </p:nvPicPr>
        <p:blipFill rotWithShape="1">
          <a:blip r:embed="rId5">
            <a:alphaModFix/>
          </a:blip>
          <a:srcRect b="0" l="0" r="0" t="0"/>
          <a:stretch/>
        </p:blipFill>
        <p:spPr>
          <a:xfrm>
            <a:off x="3453001" y="867725"/>
            <a:ext cx="2322599" cy="3256237"/>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53"/>
          <p:cNvSpPr/>
          <p:nvPr/>
        </p:nvSpPr>
        <p:spPr>
          <a:xfrm>
            <a:off x="0" y="0"/>
            <a:ext cx="9144000" cy="2569200"/>
          </a:xfrm>
          <a:prstGeom prst="rect">
            <a:avLst/>
          </a:prstGeom>
          <a:solidFill>
            <a:srgbClr val="C6DA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4C1130"/>
                </a:solidFill>
                <a:latin typeface="Pacifico"/>
                <a:ea typeface="Pacifico"/>
                <a:cs typeface="Pacifico"/>
                <a:sym typeface="Pacifico"/>
              </a:rPr>
              <a:t>Gregarious</a:t>
            </a:r>
            <a:endParaRPr b="0" i="0" sz="43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4" name="Google Shape;624;p53"/>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625" name="Google Shape;625;p53"/>
          <p:cNvSpPr/>
          <p:nvPr/>
        </p:nvSpPr>
        <p:spPr>
          <a:xfrm rot="-5158464">
            <a:off x="2473946" y="1079620"/>
            <a:ext cx="4195962" cy="2963303"/>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6" name="Google Shape;626;p53"/>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627" name="Google Shape;627;p53"/>
          <p:cNvSpPr txBox="1"/>
          <p:nvPr/>
        </p:nvSpPr>
        <p:spPr>
          <a:xfrm>
            <a:off x="73625" y="2135250"/>
            <a:ext cx="2505600" cy="189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0" i="0" lang="en" sz="3700" u="none" cap="none" strike="noStrike">
                <a:solidFill>
                  <a:srgbClr val="4C1130"/>
                </a:solidFill>
                <a:latin typeface="Impact"/>
                <a:ea typeface="Impact"/>
                <a:cs typeface="Impact"/>
                <a:sym typeface="Impact"/>
              </a:rPr>
              <a:t>TULIP TANAYA MISHRA</a:t>
            </a:r>
            <a:endParaRPr b="0" i="0" sz="3900" u="none" cap="none" strike="noStrike">
              <a:solidFill>
                <a:srgbClr val="4C1130"/>
              </a:solidFill>
              <a:latin typeface="Impact"/>
              <a:ea typeface="Impact"/>
              <a:cs typeface="Impact"/>
              <a:sym typeface="Impact"/>
            </a:endParaRPr>
          </a:p>
        </p:txBody>
      </p:sp>
      <p:sp>
        <p:nvSpPr>
          <p:cNvPr id="628" name="Google Shape;628;p53"/>
          <p:cNvSpPr txBox="1"/>
          <p:nvPr/>
        </p:nvSpPr>
        <p:spPr>
          <a:xfrm>
            <a:off x="6523525" y="1056050"/>
            <a:ext cx="23034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00000"/>
                </a:solidFill>
                <a:latin typeface="Lobster"/>
                <a:ea typeface="Lobster"/>
                <a:cs typeface="Lobster"/>
                <a:sym typeface="Lobster"/>
              </a:rPr>
              <a:t>She is sincere and a well mannered girl with a lot of potential, just a little m</a:t>
            </a:r>
            <a:r>
              <a:rPr lang="en" sz="2600">
                <a:latin typeface="Lobster"/>
                <a:ea typeface="Lobster"/>
                <a:cs typeface="Lobster"/>
                <a:sym typeface="Lobster"/>
              </a:rPr>
              <a:t>ore concentration </a:t>
            </a:r>
            <a:r>
              <a:rPr b="0" i="0" lang="en" sz="2600" u="none" cap="none" strike="noStrike">
                <a:solidFill>
                  <a:srgbClr val="000000"/>
                </a:solidFill>
                <a:latin typeface="Lobster"/>
                <a:ea typeface="Lobster"/>
                <a:cs typeface="Lobster"/>
                <a:sym typeface="Lobster"/>
              </a:rPr>
              <a:t>she will be rocking.</a:t>
            </a:r>
            <a:endParaRPr b="0" i="0" sz="2600" u="none" cap="none" strike="noStrike">
              <a:solidFill>
                <a:srgbClr val="000000"/>
              </a:solidFill>
              <a:latin typeface="Lobster"/>
              <a:ea typeface="Lobster"/>
              <a:cs typeface="Lobster"/>
              <a:sym typeface="Lobster"/>
            </a:endParaRPr>
          </a:p>
        </p:txBody>
      </p:sp>
      <p:pic>
        <p:nvPicPr>
          <p:cNvPr id="629" name="Google Shape;629;p53"/>
          <p:cNvPicPr preferRelativeResize="0"/>
          <p:nvPr/>
        </p:nvPicPr>
        <p:blipFill>
          <a:blip r:embed="rId5">
            <a:alphaModFix/>
          </a:blip>
          <a:stretch>
            <a:fillRect/>
          </a:stretch>
        </p:blipFill>
        <p:spPr>
          <a:xfrm>
            <a:off x="3596394" y="878552"/>
            <a:ext cx="1909969" cy="3386401"/>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4"/>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Pacifico"/>
                <a:ea typeface="Pacifico"/>
                <a:cs typeface="Pacifico"/>
                <a:sym typeface="Pacifico"/>
              </a:rPr>
              <a:t>Hard </a:t>
            </a:r>
            <a:endParaRPr b="0" i="0" sz="41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Pacifico"/>
                <a:ea typeface="Pacifico"/>
                <a:cs typeface="Pacifico"/>
                <a:sym typeface="Pacifico"/>
              </a:rPr>
              <a:t>working</a:t>
            </a:r>
            <a:endParaRPr b="0" i="0" sz="41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4C1130"/>
              </a:solidFill>
              <a:latin typeface="Impact"/>
              <a:ea typeface="Impact"/>
              <a:cs typeface="Impact"/>
              <a:sym typeface="Impact"/>
            </a:endParaRPr>
          </a:p>
        </p:txBody>
      </p:sp>
      <p:pic>
        <p:nvPicPr>
          <p:cNvPr id="635" name="Google Shape;635;p54"/>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636" name="Google Shape;636;p54"/>
          <p:cNvSpPr/>
          <p:nvPr/>
        </p:nvSpPr>
        <p:spPr>
          <a:xfrm rot="-247956">
            <a:off x="2474046" y="930669"/>
            <a:ext cx="4196210" cy="32824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7" name="Google Shape;637;p54"/>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638" name="Google Shape;638;p54"/>
          <p:cNvSpPr txBox="1"/>
          <p:nvPr/>
        </p:nvSpPr>
        <p:spPr>
          <a:xfrm>
            <a:off x="326075" y="1998475"/>
            <a:ext cx="18954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0" i="0" lang="en" sz="3800" u="none" cap="none" strike="noStrike">
                <a:solidFill>
                  <a:srgbClr val="4C1130"/>
                </a:solidFill>
                <a:latin typeface="Impact"/>
                <a:ea typeface="Impact"/>
                <a:cs typeface="Impact"/>
                <a:sym typeface="Impact"/>
              </a:rPr>
              <a:t>VAIDNSH DAS</a:t>
            </a:r>
            <a:endParaRPr b="0" i="0" sz="1400" u="none" cap="none" strike="noStrike">
              <a:solidFill>
                <a:srgbClr val="000000"/>
              </a:solidFill>
              <a:latin typeface="Arial"/>
              <a:ea typeface="Arial"/>
              <a:cs typeface="Arial"/>
              <a:sym typeface="Arial"/>
            </a:endParaRPr>
          </a:p>
        </p:txBody>
      </p:sp>
      <p:sp>
        <p:nvSpPr>
          <p:cNvPr id="639" name="Google Shape;639;p54"/>
          <p:cNvSpPr txBox="1"/>
          <p:nvPr/>
        </p:nvSpPr>
        <p:spPr>
          <a:xfrm>
            <a:off x="7102025" y="1297975"/>
            <a:ext cx="2059500" cy="289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He is a hard working boy and tries his best to do well, needs to practice his subjects well and that can help him grow.</a:t>
            </a:r>
            <a:endParaRPr b="0" i="0" sz="2200" u="none" cap="none" strike="noStrike">
              <a:solidFill>
                <a:srgbClr val="000000"/>
              </a:solidFill>
              <a:latin typeface="Lobster"/>
              <a:ea typeface="Lobster"/>
              <a:cs typeface="Lobster"/>
              <a:sym typeface="Lobster"/>
            </a:endParaRPr>
          </a:p>
        </p:txBody>
      </p:sp>
      <p:pic>
        <p:nvPicPr>
          <p:cNvPr id="640" name="Google Shape;640;p54"/>
          <p:cNvPicPr preferRelativeResize="0"/>
          <p:nvPr/>
        </p:nvPicPr>
        <p:blipFill rotWithShape="1">
          <a:blip r:embed="rId5">
            <a:alphaModFix/>
          </a:blip>
          <a:srcRect b="0" l="0" r="0" t="0"/>
          <a:stretch/>
        </p:blipFill>
        <p:spPr>
          <a:xfrm>
            <a:off x="3631994" y="1198750"/>
            <a:ext cx="2059500" cy="27460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11" name="Shape 111"/>
        <p:cNvGrpSpPr/>
        <p:nvPr/>
      </p:nvGrpSpPr>
      <p:grpSpPr>
        <a:xfrm>
          <a:off x="0" y="0"/>
          <a:ext cx="0" cy="0"/>
          <a:chOff x="0" y="0"/>
          <a:chExt cx="0" cy="0"/>
        </a:xfrm>
      </p:grpSpPr>
      <p:pic>
        <p:nvPicPr>
          <p:cNvPr id="112" name="Google Shape;112;p6"/>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13" name="Google Shape;113;p6"/>
          <p:cNvSpPr/>
          <p:nvPr/>
        </p:nvSpPr>
        <p:spPr>
          <a:xfrm>
            <a:off x="0" y="0"/>
            <a:ext cx="9144000" cy="2569200"/>
          </a:xfrm>
          <a:prstGeom prst="rect">
            <a:avLst/>
          </a:prstGeom>
          <a:solidFill>
            <a:srgbClr val="B7E1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300"/>
              <a:buFont typeface="Arial"/>
              <a:buNone/>
            </a:pPr>
            <a:r>
              <a:rPr b="0" i="0" lang="en" sz="4300" u="none" cap="none" strike="noStrike">
                <a:solidFill>
                  <a:srgbClr val="4C1130"/>
                </a:solidFill>
                <a:latin typeface="Pacifico"/>
                <a:ea typeface="Pacifico"/>
                <a:cs typeface="Pacifico"/>
                <a:sym typeface="Pacifico"/>
              </a:rPr>
              <a:t>Ambitious </a:t>
            </a:r>
            <a:endParaRPr b="0" i="0" sz="43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4C1130"/>
              </a:solidFill>
              <a:latin typeface="Impact"/>
              <a:ea typeface="Impact"/>
              <a:cs typeface="Impact"/>
              <a:sym typeface="Impact"/>
            </a:endParaRPr>
          </a:p>
        </p:txBody>
      </p:sp>
      <p:sp>
        <p:nvSpPr>
          <p:cNvPr id="114" name="Google Shape;114;p6"/>
          <p:cNvSpPr/>
          <p:nvPr/>
        </p:nvSpPr>
        <p:spPr>
          <a:xfrm rot="-5640508">
            <a:off x="2473767" y="1079825"/>
            <a:ext cx="4195874" cy="2963240"/>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 name="Google Shape;115;p6"/>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16" name="Google Shape;116;p6"/>
          <p:cNvSpPr txBox="1"/>
          <p:nvPr/>
        </p:nvSpPr>
        <p:spPr>
          <a:xfrm>
            <a:off x="284000" y="2009000"/>
            <a:ext cx="26106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Impact"/>
                <a:ea typeface="Impact"/>
                <a:cs typeface="Impact"/>
                <a:sym typeface="Impact"/>
              </a:rPr>
              <a:t>ANAHITA GAURAV</a:t>
            </a:r>
            <a:endParaRPr b="0" i="0" sz="3600" u="none" cap="none" strike="noStrike">
              <a:solidFill>
                <a:srgbClr val="4C1130"/>
              </a:solidFill>
              <a:latin typeface="Impact"/>
              <a:ea typeface="Impact"/>
              <a:cs typeface="Impact"/>
              <a:sym typeface="Impact"/>
            </a:endParaRPr>
          </a:p>
        </p:txBody>
      </p:sp>
      <p:sp>
        <p:nvSpPr>
          <p:cNvPr id="117" name="Google Shape;117;p6"/>
          <p:cNvSpPr txBox="1"/>
          <p:nvPr/>
        </p:nvSpPr>
        <p:spPr>
          <a:xfrm>
            <a:off x="6787675" y="1460025"/>
            <a:ext cx="18597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She is doing great in her studies just needs </a:t>
            </a:r>
            <a:r>
              <a:rPr lang="en" sz="2200">
                <a:latin typeface="Lobster"/>
                <a:ea typeface="Lobster"/>
                <a:cs typeface="Lobster"/>
                <a:sym typeface="Lobster"/>
              </a:rPr>
              <a:t>to be more active in co-curricular activities</a:t>
            </a:r>
            <a:r>
              <a:rPr b="0" i="0" lang="en" sz="2200" u="none" cap="none" strike="noStrike">
                <a:solidFill>
                  <a:srgbClr val="000000"/>
                </a:solidFill>
                <a:latin typeface="Lobster"/>
                <a:ea typeface="Lobster"/>
                <a:cs typeface="Lobster"/>
                <a:sym typeface="Lobster"/>
              </a:rPr>
              <a:t>.</a:t>
            </a:r>
            <a:endParaRPr b="0" i="0" sz="2200" u="none" cap="none" strike="noStrike">
              <a:solidFill>
                <a:srgbClr val="000000"/>
              </a:solidFill>
              <a:latin typeface="Lobster"/>
              <a:ea typeface="Lobster"/>
              <a:cs typeface="Lobster"/>
              <a:sym typeface="Lobster"/>
            </a:endParaRPr>
          </a:p>
        </p:txBody>
      </p:sp>
      <p:pic>
        <p:nvPicPr>
          <p:cNvPr id="118" name="Google Shape;118;p6"/>
          <p:cNvPicPr preferRelativeResize="0"/>
          <p:nvPr/>
        </p:nvPicPr>
        <p:blipFill rotWithShape="1">
          <a:blip r:embed="rId5">
            <a:alphaModFix/>
          </a:blip>
          <a:srcRect b="6641" l="13551" r="3816" t="6650"/>
          <a:stretch/>
        </p:blipFill>
        <p:spPr>
          <a:xfrm>
            <a:off x="3397813" y="1020500"/>
            <a:ext cx="2347774" cy="30819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2" name="Shape 122"/>
        <p:cNvGrpSpPr/>
        <p:nvPr/>
      </p:nvGrpSpPr>
      <p:grpSpPr>
        <a:xfrm>
          <a:off x="0" y="0"/>
          <a:ext cx="0" cy="0"/>
          <a:chOff x="0" y="0"/>
          <a:chExt cx="0" cy="0"/>
        </a:xfrm>
      </p:grpSpPr>
      <p:pic>
        <p:nvPicPr>
          <p:cNvPr id="123" name="Google Shape;123;p7"/>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24" name="Google Shape;124;p7"/>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400"/>
              <a:buFont typeface="Arial"/>
              <a:buNone/>
            </a:pPr>
            <a:r>
              <a:rPr b="0" i="0" lang="en" sz="4400" u="none" cap="none" strike="noStrike">
                <a:solidFill>
                  <a:srgbClr val="4C1130"/>
                </a:solidFill>
                <a:latin typeface="Pacifico"/>
                <a:ea typeface="Pacifico"/>
                <a:cs typeface="Pacifico"/>
                <a:sym typeface="Pacifico"/>
              </a:rPr>
              <a:t>Capable</a:t>
            </a:r>
            <a:endParaRPr b="0" i="0" sz="44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sp>
        <p:nvSpPr>
          <p:cNvPr id="125" name="Google Shape;125;p7"/>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
          <p:cNvSpPr/>
          <p:nvPr/>
        </p:nvSpPr>
        <p:spPr>
          <a:xfrm rot="-248076">
            <a:off x="2474018" y="930601"/>
            <a:ext cx="4196111" cy="3282308"/>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 name="Google Shape;127;p7"/>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28" name="Google Shape;128;p7"/>
          <p:cNvSpPr txBox="1"/>
          <p:nvPr/>
        </p:nvSpPr>
        <p:spPr>
          <a:xfrm>
            <a:off x="6933375" y="1060250"/>
            <a:ext cx="2466900" cy="260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Lobster"/>
                <a:ea typeface="Lobster"/>
                <a:cs typeface="Lobster"/>
                <a:sym typeface="Lobster"/>
              </a:rPr>
              <a:t>He </a:t>
            </a:r>
            <a:r>
              <a:rPr lang="en" sz="2000">
                <a:latin typeface="Lobster"/>
                <a:ea typeface="Lobster"/>
                <a:cs typeface="Lobster"/>
                <a:sym typeface="Lobster"/>
              </a:rPr>
              <a:t>is </a:t>
            </a:r>
            <a:r>
              <a:rPr lang="en" sz="2600">
                <a:solidFill>
                  <a:schemeClr val="dk1"/>
                </a:solidFill>
                <a:latin typeface="Lobster"/>
                <a:ea typeface="Lobster"/>
                <a:cs typeface="Lobster"/>
                <a:sym typeface="Lobster"/>
              </a:rPr>
              <a:t>great in all subjects except Maths and will definitely do wonders in the upcoming exam.</a:t>
            </a:r>
            <a:r>
              <a:rPr lang="en" sz="2000">
                <a:latin typeface="Lobster"/>
                <a:ea typeface="Lobster"/>
                <a:cs typeface="Lobster"/>
                <a:sym typeface="Lobster"/>
              </a:rPr>
              <a:t> </a:t>
            </a:r>
            <a:endParaRPr b="0" i="0" sz="2000" u="none" cap="none" strike="noStrike">
              <a:solidFill>
                <a:srgbClr val="000000"/>
              </a:solidFill>
              <a:latin typeface="Lobster"/>
              <a:ea typeface="Lobster"/>
              <a:cs typeface="Lobster"/>
              <a:sym typeface="Lobster"/>
            </a:endParaRPr>
          </a:p>
        </p:txBody>
      </p:sp>
      <p:sp>
        <p:nvSpPr>
          <p:cNvPr id="129" name="Google Shape;129;p7"/>
          <p:cNvSpPr txBox="1"/>
          <p:nvPr/>
        </p:nvSpPr>
        <p:spPr>
          <a:xfrm>
            <a:off x="464925" y="2177300"/>
            <a:ext cx="17460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100"/>
              <a:buFont typeface="Arial"/>
              <a:buNone/>
            </a:pPr>
            <a:r>
              <a:rPr b="0" i="0" lang="en" sz="4100" u="none" cap="none" strike="noStrike">
                <a:solidFill>
                  <a:srgbClr val="4C1130"/>
                </a:solidFill>
                <a:latin typeface="Impact"/>
                <a:ea typeface="Impact"/>
                <a:cs typeface="Impact"/>
                <a:sym typeface="Impact"/>
              </a:rPr>
              <a:t>ANAND SAHOO</a:t>
            </a:r>
            <a:endParaRPr b="0" i="0" sz="3800" u="none" cap="none" strike="noStrike">
              <a:solidFill>
                <a:srgbClr val="000000"/>
              </a:solidFill>
              <a:latin typeface="Arial"/>
              <a:ea typeface="Arial"/>
              <a:cs typeface="Arial"/>
              <a:sym typeface="Arial"/>
            </a:endParaRPr>
          </a:p>
        </p:txBody>
      </p:sp>
      <p:pic>
        <p:nvPicPr>
          <p:cNvPr id="130" name="Google Shape;130;p7"/>
          <p:cNvPicPr preferRelativeResize="0"/>
          <p:nvPr/>
        </p:nvPicPr>
        <p:blipFill rotWithShape="1">
          <a:blip r:embed="rId5">
            <a:alphaModFix/>
          </a:blip>
          <a:srcRect b="0" l="0" r="0" t="0"/>
          <a:stretch/>
        </p:blipFill>
        <p:spPr>
          <a:xfrm>
            <a:off x="3438370" y="1060250"/>
            <a:ext cx="2267250" cy="30230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4" name="Shape 134"/>
        <p:cNvGrpSpPr/>
        <p:nvPr/>
      </p:nvGrpSpPr>
      <p:grpSpPr>
        <a:xfrm>
          <a:off x="0" y="0"/>
          <a:ext cx="0" cy="0"/>
          <a:chOff x="0" y="0"/>
          <a:chExt cx="0" cy="0"/>
        </a:xfrm>
      </p:grpSpPr>
      <p:pic>
        <p:nvPicPr>
          <p:cNvPr id="135" name="Google Shape;135;p8"/>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36" name="Google Shape;136;p8"/>
          <p:cNvSpPr/>
          <p:nvPr/>
        </p:nvSpPr>
        <p:spPr>
          <a:xfrm>
            <a:off x="0" y="0"/>
            <a:ext cx="9144000" cy="2569200"/>
          </a:xfrm>
          <a:prstGeom prst="rect">
            <a:avLst/>
          </a:prstGeom>
          <a:solidFill>
            <a:srgbClr val="FADA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0"/>
              <a:buFont typeface="Arial"/>
              <a:buNone/>
            </a:pPr>
            <a:r>
              <a:rPr b="0" i="0" lang="en" sz="5000" u="none" cap="none" strike="noStrike">
                <a:solidFill>
                  <a:srgbClr val="4C1130"/>
                </a:solidFill>
                <a:latin typeface="Pacifico"/>
                <a:ea typeface="Pacifico"/>
                <a:cs typeface="Pacifico"/>
                <a:sym typeface="Pacifico"/>
              </a:rPr>
              <a:t>Curious</a:t>
            </a:r>
            <a:endParaRPr b="0" i="0" sz="50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sp>
        <p:nvSpPr>
          <p:cNvPr id="137" name="Google Shape;137;p8"/>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8"/>
          <p:cNvSpPr/>
          <p:nvPr/>
        </p:nvSpPr>
        <p:spPr>
          <a:xfrm rot="237397">
            <a:off x="2473978" y="930624"/>
            <a:ext cx="4196030" cy="3282245"/>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 name="Google Shape;139;p8"/>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40" name="Google Shape;140;p8"/>
          <p:cNvSpPr txBox="1"/>
          <p:nvPr/>
        </p:nvSpPr>
        <p:spPr>
          <a:xfrm>
            <a:off x="105200" y="2072125"/>
            <a:ext cx="2211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4C1130"/>
                </a:solidFill>
                <a:latin typeface="Impact"/>
                <a:ea typeface="Impact"/>
                <a:cs typeface="Impact"/>
                <a:sym typeface="Impact"/>
              </a:rPr>
              <a:t>ANIRBHAN ROUT</a:t>
            </a:r>
            <a:endParaRPr b="0" i="0" sz="3300" u="none" cap="none" strike="noStrike">
              <a:solidFill>
                <a:srgbClr val="000000"/>
              </a:solidFill>
              <a:latin typeface="Arial"/>
              <a:ea typeface="Arial"/>
              <a:cs typeface="Arial"/>
              <a:sym typeface="Arial"/>
            </a:endParaRPr>
          </a:p>
        </p:txBody>
      </p:sp>
      <p:sp>
        <p:nvSpPr>
          <p:cNvPr id="141" name="Google Shape;141;p8"/>
          <p:cNvSpPr txBox="1"/>
          <p:nvPr/>
        </p:nvSpPr>
        <p:spPr>
          <a:xfrm>
            <a:off x="7049425" y="1140175"/>
            <a:ext cx="1785900" cy="321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Lobster"/>
                <a:ea typeface="Lobster"/>
                <a:cs typeface="Lobster"/>
                <a:sym typeface="Lobster"/>
              </a:rPr>
              <a:t>He is a </a:t>
            </a:r>
            <a:r>
              <a:rPr lang="en" sz="2200">
                <a:latin typeface="Lobster"/>
                <a:ea typeface="Lobster"/>
                <a:cs typeface="Lobster"/>
                <a:sym typeface="Lobster"/>
              </a:rPr>
              <a:t>active </a:t>
            </a:r>
            <a:r>
              <a:rPr b="0" i="0" lang="en" sz="2200" u="none" cap="none" strike="noStrike">
                <a:solidFill>
                  <a:srgbClr val="000000"/>
                </a:solidFill>
                <a:latin typeface="Lobster"/>
                <a:ea typeface="Lobster"/>
                <a:cs typeface="Lobster"/>
                <a:sym typeface="Lobster"/>
              </a:rPr>
              <a:t>child and has done well in all subjects except Hindi and </a:t>
            </a:r>
            <a:r>
              <a:rPr lang="en" sz="2200">
                <a:latin typeface="Lobster"/>
                <a:ea typeface="Lobster"/>
                <a:cs typeface="Lobster"/>
                <a:sym typeface="Lobster"/>
              </a:rPr>
              <a:t>SST , </a:t>
            </a:r>
            <a:r>
              <a:rPr b="0" i="0" lang="en" sz="2200" u="none" cap="none" strike="noStrike">
                <a:solidFill>
                  <a:srgbClr val="000000"/>
                </a:solidFill>
                <a:latin typeface="Lobster"/>
                <a:ea typeface="Lobster"/>
                <a:cs typeface="Lobster"/>
                <a:sym typeface="Lobster"/>
              </a:rPr>
              <a:t>he has to work on it which he will do.</a:t>
            </a:r>
            <a:endParaRPr b="0" i="0" sz="2200" u="none" cap="none" strike="noStrike">
              <a:solidFill>
                <a:srgbClr val="000000"/>
              </a:solidFill>
              <a:latin typeface="Lobster"/>
              <a:ea typeface="Lobster"/>
              <a:cs typeface="Lobster"/>
              <a:sym typeface="Lobster"/>
            </a:endParaRPr>
          </a:p>
        </p:txBody>
      </p:sp>
      <p:pic>
        <p:nvPicPr>
          <p:cNvPr id="142" name="Google Shape;142;p8"/>
          <p:cNvPicPr preferRelativeResize="0"/>
          <p:nvPr/>
        </p:nvPicPr>
        <p:blipFill rotWithShape="1">
          <a:blip r:embed="rId5">
            <a:alphaModFix/>
          </a:blip>
          <a:srcRect b="0" l="0" r="0" t="0"/>
          <a:stretch/>
        </p:blipFill>
        <p:spPr>
          <a:xfrm>
            <a:off x="3368975" y="1097750"/>
            <a:ext cx="2211000" cy="2948000"/>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46" name="Shape 146"/>
        <p:cNvGrpSpPr/>
        <p:nvPr/>
      </p:nvGrpSpPr>
      <p:grpSpPr>
        <a:xfrm>
          <a:off x="0" y="0"/>
          <a:ext cx="0" cy="0"/>
          <a:chOff x="0" y="0"/>
          <a:chExt cx="0" cy="0"/>
        </a:xfrm>
      </p:grpSpPr>
      <p:pic>
        <p:nvPicPr>
          <p:cNvPr id="147" name="Google Shape;147;p9"/>
          <p:cNvPicPr preferRelativeResize="0"/>
          <p:nvPr/>
        </p:nvPicPr>
        <p:blipFill rotWithShape="1">
          <a:blip r:embed="rId3">
            <a:alphaModFix/>
          </a:blip>
          <a:srcRect b="0" l="0" r="0" t="60663"/>
          <a:stretch/>
        </p:blipFill>
        <p:spPr>
          <a:xfrm>
            <a:off x="0" y="2574324"/>
            <a:ext cx="9143999" cy="2569200"/>
          </a:xfrm>
          <a:prstGeom prst="rect">
            <a:avLst/>
          </a:prstGeom>
          <a:noFill/>
          <a:ln>
            <a:noFill/>
          </a:ln>
        </p:spPr>
      </p:pic>
      <p:sp>
        <p:nvSpPr>
          <p:cNvPr id="148" name="Google Shape;148;p9"/>
          <p:cNvSpPr/>
          <p:nvPr/>
        </p:nvSpPr>
        <p:spPr>
          <a:xfrm>
            <a:off x="0" y="0"/>
            <a:ext cx="9144000" cy="2569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4C1130"/>
                </a:solidFill>
                <a:latin typeface="Pacifico"/>
                <a:ea typeface="Pacifico"/>
                <a:cs typeface="Pacifico"/>
                <a:sym typeface="Pacifico"/>
              </a:rPr>
              <a:t>Affectionate </a:t>
            </a:r>
            <a:endParaRPr b="0" i="0" sz="3400" u="none" cap="none" strike="noStrike">
              <a:solidFill>
                <a:srgbClr val="4C1130"/>
              </a:solidFill>
              <a:latin typeface="Pacifico"/>
              <a:ea typeface="Pacifico"/>
              <a:cs typeface="Pacifico"/>
              <a:sym typeface="Pacific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4C1130"/>
              </a:solidFill>
              <a:latin typeface="Impact"/>
              <a:ea typeface="Impact"/>
              <a:cs typeface="Impact"/>
              <a:sym typeface="Impact"/>
            </a:endParaRPr>
          </a:p>
        </p:txBody>
      </p:sp>
      <p:sp>
        <p:nvSpPr>
          <p:cNvPr id="149" name="Google Shape;149;p9"/>
          <p:cNvSpPr txBox="1"/>
          <p:nvPr/>
        </p:nvSpPr>
        <p:spPr>
          <a:xfrm>
            <a:off x="3827050" y="1585625"/>
            <a:ext cx="2818800" cy="32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9"/>
          <p:cNvSpPr/>
          <p:nvPr/>
        </p:nvSpPr>
        <p:spPr>
          <a:xfrm rot="-253930">
            <a:off x="2473983" y="1079876"/>
            <a:ext cx="4196213" cy="2963480"/>
          </a:xfrm>
          <a:prstGeom prst="roundRect">
            <a:avLst>
              <a:gd fmla="val 0" name="adj"/>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 name="Google Shape;151;p9"/>
          <p:cNvPicPr preferRelativeResize="0"/>
          <p:nvPr/>
        </p:nvPicPr>
        <p:blipFill rotWithShape="1">
          <a:blip r:embed="rId4">
            <a:alphaModFix/>
          </a:blip>
          <a:srcRect b="0" l="0" r="0" t="0"/>
          <a:stretch/>
        </p:blipFill>
        <p:spPr>
          <a:xfrm>
            <a:off x="7565599" y="0"/>
            <a:ext cx="1578401" cy="783575"/>
          </a:xfrm>
          <a:prstGeom prst="rect">
            <a:avLst/>
          </a:prstGeom>
          <a:noFill/>
          <a:ln>
            <a:noFill/>
          </a:ln>
        </p:spPr>
      </p:pic>
      <p:sp>
        <p:nvSpPr>
          <p:cNvPr id="152" name="Google Shape;152;p9"/>
          <p:cNvSpPr txBox="1"/>
          <p:nvPr/>
        </p:nvSpPr>
        <p:spPr>
          <a:xfrm>
            <a:off x="220875" y="2293000"/>
            <a:ext cx="2232000" cy="132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0" i="0" lang="en" sz="3700" u="none" cap="none" strike="noStrike">
                <a:solidFill>
                  <a:srgbClr val="4C1130"/>
                </a:solidFill>
                <a:latin typeface="Impact"/>
                <a:ea typeface="Impact"/>
                <a:cs typeface="Impact"/>
                <a:sym typeface="Impact"/>
              </a:rPr>
              <a:t>ANSUMAN PANDA</a:t>
            </a:r>
            <a:endParaRPr b="0" i="0" sz="3400" u="none" cap="none" strike="noStrike">
              <a:solidFill>
                <a:srgbClr val="000000"/>
              </a:solidFill>
              <a:latin typeface="Arial"/>
              <a:ea typeface="Arial"/>
              <a:cs typeface="Arial"/>
              <a:sym typeface="Arial"/>
            </a:endParaRPr>
          </a:p>
        </p:txBody>
      </p:sp>
      <p:sp>
        <p:nvSpPr>
          <p:cNvPr id="153" name="Google Shape;153;p9"/>
          <p:cNvSpPr txBox="1"/>
          <p:nvPr/>
        </p:nvSpPr>
        <p:spPr>
          <a:xfrm>
            <a:off x="7038925" y="1161225"/>
            <a:ext cx="21225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Lobster"/>
                <a:ea typeface="Lobster"/>
                <a:cs typeface="Lobster"/>
                <a:sym typeface="Lobster"/>
              </a:rPr>
              <a:t>He is an </a:t>
            </a:r>
            <a:r>
              <a:rPr lang="en" sz="3000">
                <a:latin typeface="Lobster"/>
                <a:ea typeface="Lobster"/>
                <a:cs typeface="Lobster"/>
                <a:sym typeface="Lobster"/>
              </a:rPr>
              <a:t>active </a:t>
            </a:r>
            <a:r>
              <a:rPr b="0" i="0" lang="en" sz="3000" u="none" cap="none" strike="noStrike">
                <a:solidFill>
                  <a:srgbClr val="000000"/>
                </a:solidFill>
                <a:latin typeface="Lobster"/>
                <a:ea typeface="Lobster"/>
                <a:cs typeface="Lobster"/>
                <a:sym typeface="Lobster"/>
              </a:rPr>
              <a:t>boy with the capability of doing great in his studies.</a:t>
            </a:r>
            <a:endParaRPr b="0" i="0" sz="3000" u="none" cap="none" strike="noStrike">
              <a:solidFill>
                <a:srgbClr val="000000"/>
              </a:solidFill>
              <a:latin typeface="Lobster"/>
              <a:ea typeface="Lobster"/>
              <a:cs typeface="Lobster"/>
              <a:sym typeface="Lobster"/>
            </a:endParaRPr>
          </a:p>
        </p:txBody>
      </p:sp>
      <p:pic>
        <p:nvPicPr>
          <p:cNvPr id="154" name="Google Shape;154;p9"/>
          <p:cNvPicPr preferRelativeResize="0"/>
          <p:nvPr/>
        </p:nvPicPr>
        <p:blipFill rotWithShape="1">
          <a:blip r:embed="rId5">
            <a:alphaModFix/>
          </a:blip>
          <a:srcRect b="0" l="0" r="0" t="0"/>
          <a:stretch/>
        </p:blipFill>
        <p:spPr>
          <a:xfrm>
            <a:off x="3472525" y="1370675"/>
            <a:ext cx="2020200" cy="2381876"/>
          </a:xfrm>
          <a:prstGeom prst="rect">
            <a:avLst/>
          </a:prstGeom>
          <a:noFill/>
          <a:ln>
            <a:noFill/>
          </a:ln>
          <a:effectLst>
            <a:outerShdw blurRad="228600" rotWithShape="0" algn="tl" dir="5400000" dist="50800">
              <a:srgbClr val="000000">
                <a:alpha val="54509"/>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